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6">
  <p:sldMasterIdLst>
    <p:sldMasterId id="2147483648" r:id="rId1"/>
  </p:sldMasterIdLst>
  <p:notesMasterIdLst>
    <p:notesMasterId r:id="rId10"/>
  </p:notesMasterIdLst>
  <p:handoutMasterIdLst>
    <p:handoutMasterId r:id="rId11"/>
  </p:handoutMasterIdLst>
  <p:sldIdLst>
    <p:sldId id="1524" r:id="rId2"/>
    <p:sldId id="1446" r:id="rId3"/>
    <p:sldId id="435" r:id="rId4"/>
    <p:sldId id="1475" r:id="rId5"/>
    <p:sldId id="1447" r:id="rId6"/>
    <p:sldId id="1525" r:id="rId7"/>
    <p:sldId id="1477" r:id="rId8"/>
    <p:sldId id="417" r:id="rId9"/>
  </p:sldIdLst>
  <p:sldSz cx="9144000" cy="6858000" type="screen4x3"/>
  <p:notesSz cx="6797675" cy="9928225"/>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guide id="12" orient="horz" pos="894">
          <p15:clr>
            <a:srgbClr val="A4A3A4"/>
          </p15:clr>
        </p15:guide>
        <p15:guide id="13" orient="horz" pos="1038">
          <p15:clr>
            <a:srgbClr val="A4A3A4"/>
          </p15:clr>
        </p15:guide>
        <p15:guide id="14" orient="horz" pos="192">
          <p15:clr>
            <a:srgbClr val="A4A3A4"/>
          </p15:clr>
        </p15:guide>
        <p15:guide id="15" orient="horz" pos="4091">
          <p15:clr>
            <a:srgbClr val="A4A3A4"/>
          </p15:clr>
        </p15:guide>
        <p15:guide id="16" orient="horz" pos="527" userDrawn="1">
          <p15:clr>
            <a:srgbClr val="A4A3A4"/>
          </p15:clr>
        </p15:guide>
        <p15:guide id="17" orient="horz" pos="3795">
          <p15:clr>
            <a:srgbClr val="A4A3A4"/>
          </p15:clr>
        </p15:guide>
        <p15:guide id="18" pos="2878">
          <p15:clr>
            <a:srgbClr val="A4A3A4"/>
          </p15:clr>
        </p15:guide>
        <p15:guide id="19" pos="221">
          <p15:clr>
            <a:srgbClr val="A4A3A4"/>
          </p15:clr>
        </p15:guide>
        <p15:guide id="20" pos="5538">
          <p15:clr>
            <a:srgbClr val="A4A3A4"/>
          </p15:clr>
        </p15:guide>
        <p15:guide id="21" orient="horz" pos="1027">
          <p15:clr>
            <a:srgbClr val="A4A3A4"/>
          </p15:clr>
        </p15:guide>
        <p15:guide id="22" orient="horz" pos="380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ilwe Mokoena (Open)&#10;" initials="D" lastIdx="1" clrIdx="0"/>
  <p:cmAuthor id="1" name="Kate Rinehart" initials="KR" lastIdx="7" clrIdx="1">
    <p:extLst>
      <p:ext uri="{19B8F6BF-5375-455C-9EA6-DF929625EA0E}">
        <p15:presenceInfo xmlns:p15="http://schemas.microsoft.com/office/powerpoint/2012/main" userId="Kate Rinehart" providerId="None"/>
      </p:ext>
    </p:extLst>
  </p:cmAuthor>
  <p:cmAuthor id="2" name="Shazeaa" initials="S" lastIdx="1" clrIdx="2">
    <p:extLst>
      <p:ext uri="{19B8F6BF-5375-455C-9EA6-DF929625EA0E}">
        <p15:presenceInfo xmlns:p15="http://schemas.microsoft.com/office/powerpoint/2012/main" userId="Shazeaa" providerId="None"/>
      </p:ext>
    </p:extLst>
  </p:cmAuthor>
  <p:cmAuthor id="3" name="Pieter Frederik Janse van Vuuren" initials="PFJvV" lastIdx="1" clrIdx="3">
    <p:extLst>
      <p:ext uri="{19B8F6BF-5375-455C-9EA6-DF929625EA0E}">
        <p15:presenceInfo xmlns:p15="http://schemas.microsoft.com/office/powerpoint/2012/main" userId="S::Pieter@cenfri.org::46e4c920-cfb2-4554-b7ac-10a48fe3136e" providerId="AD"/>
      </p:ext>
    </p:extLst>
  </p:cmAuthor>
  <p:cmAuthor id="4" name="Michaella Allen" initials="MA" lastIdx="23" clrIdx="4">
    <p:extLst>
      <p:ext uri="{19B8F6BF-5375-455C-9EA6-DF929625EA0E}">
        <p15:presenceInfo xmlns:p15="http://schemas.microsoft.com/office/powerpoint/2012/main" userId="S-1-5-21-4059509594-3187596789-3613597746-1476" providerId="AD"/>
      </p:ext>
    </p:extLst>
  </p:cmAuthor>
  <p:cmAuthor id="5" name="Antoine Fourie" initials="AF" lastIdx="1" clrIdx="5">
    <p:extLst>
      <p:ext uri="{19B8F6BF-5375-455C-9EA6-DF929625EA0E}">
        <p15:presenceInfo xmlns:p15="http://schemas.microsoft.com/office/powerpoint/2012/main" userId="S-1-5-21-4059509594-3187596789-3613597746-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132731"/>
    <a:srgbClr val="454648"/>
    <a:srgbClr val="33AF01"/>
    <a:srgbClr val="C1D82F"/>
    <a:srgbClr val="000000"/>
    <a:srgbClr val="FFCD00"/>
    <a:srgbClr val="ED8B00"/>
    <a:srgbClr val="DB291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249" autoAdjust="0"/>
  </p:normalViewPr>
  <p:slideViewPr>
    <p:cSldViewPr snapToGrid="0" showGuides="1">
      <p:cViewPr varScale="1">
        <p:scale>
          <a:sx n="86" d="100"/>
          <a:sy n="86" d="100"/>
        </p:scale>
        <p:origin x="1382" y="53"/>
      </p:cViewPr>
      <p:guideLst>
        <p:guide/>
        <p:guide orient="horz" pos="2160"/>
        <p:guide orient="horz" pos="894"/>
        <p:guide orient="horz" pos="1038"/>
        <p:guide orient="horz" pos="192"/>
        <p:guide orient="horz" pos="4091"/>
        <p:guide orient="horz" pos="527"/>
        <p:guide orient="horz" pos="3795"/>
        <p:guide pos="2878"/>
        <p:guide pos="221"/>
        <p:guide pos="5538"/>
        <p:guide orient="horz" pos="1027"/>
        <p:guide orient="horz" pos="3805"/>
      </p:guideLst>
    </p:cSldViewPr>
  </p:slideViewPr>
  <p:outlineViewPr>
    <p:cViewPr>
      <p:scale>
        <a:sx n="33" d="100"/>
        <a:sy n="33" d="100"/>
      </p:scale>
      <p:origin x="0" y="-59190"/>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48" d="100"/>
          <a:sy n="48" d="100"/>
        </p:scale>
        <p:origin x="29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ensrv\current%20projects\FSDA\2018\FSDA18108R%20-%20Knowledge%20product%20Insurtech\Final\Report\Graphs%20background%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Sheet1!$B$15</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Sheet1!$C$14:$H$14</c:f>
              <c:strCache>
                <c:ptCount val="6"/>
                <c:pt idx="0">
                  <c:v>Digital platforms</c:v>
                </c:pt>
                <c:pt idx="1">
                  <c:v>New data and analytics</c:v>
                </c:pt>
                <c:pt idx="2">
                  <c:v>Tech-enabled partnerships</c:v>
                </c:pt>
                <c:pt idx="3">
                  <c:v>Parametric insurance</c:v>
                </c:pt>
                <c:pt idx="4">
                  <c:v>P2P insurance</c:v>
                </c:pt>
                <c:pt idx="5">
                  <c:v>On-demand insurance</c:v>
                </c:pt>
              </c:strCache>
            </c:strRef>
          </c:cat>
          <c:val>
            <c:numRef>
              <c:f>Sheet1!$C$15:$H$15</c:f>
              <c:numCache>
                <c:formatCode>0%</c:formatCode>
                <c:ptCount val="6"/>
                <c:pt idx="0">
                  <c:v>0.3503184713375796</c:v>
                </c:pt>
                <c:pt idx="1">
                  <c:v>0.15286624203821655</c:v>
                </c:pt>
                <c:pt idx="2">
                  <c:v>0.35668789808917195</c:v>
                </c:pt>
                <c:pt idx="3">
                  <c:v>9.5541401273885357E-2</c:v>
                </c:pt>
                <c:pt idx="4">
                  <c:v>2.5477707006369428E-2</c:v>
                </c:pt>
                <c:pt idx="5">
                  <c:v>1.9108280254777069E-2</c:v>
                </c:pt>
              </c:numCache>
            </c:numRef>
          </c:val>
          <c:extLst>
            <c:ext xmlns:c16="http://schemas.microsoft.com/office/drawing/2014/chart" uri="{C3380CC4-5D6E-409C-BE32-E72D297353CC}">
              <c16:uniqueId val="{00000000-77A2-4780-BD6B-C59510E4C108}"/>
            </c:ext>
          </c:extLst>
        </c:ser>
        <c:ser>
          <c:idx val="1"/>
          <c:order val="1"/>
          <c:tx>
            <c:strRef>
              <c:f>Sheet1!$B$16</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Sheet1!$C$14:$H$14</c:f>
              <c:strCache>
                <c:ptCount val="6"/>
                <c:pt idx="0">
                  <c:v>Digital platforms</c:v>
                </c:pt>
                <c:pt idx="1">
                  <c:v>New data and analytics</c:v>
                </c:pt>
                <c:pt idx="2">
                  <c:v>Tech-enabled partnerships</c:v>
                </c:pt>
                <c:pt idx="3">
                  <c:v>Parametric insurance</c:v>
                </c:pt>
                <c:pt idx="4">
                  <c:v>P2P insurance</c:v>
                </c:pt>
                <c:pt idx="5">
                  <c:v>On-demand insurance</c:v>
                </c:pt>
              </c:strCache>
            </c:strRef>
          </c:cat>
          <c:val>
            <c:numRef>
              <c:f>Sheet1!$C$16:$H$16</c:f>
              <c:numCache>
                <c:formatCode>0%</c:formatCode>
                <c:ptCount val="6"/>
                <c:pt idx="0">
                  <c:v>0.56849315068493156</c:v>
                </c:pt>
                <c:pt idx="1">
                  <c:v>0.21917808219178081</c:v>
                </c:pt>
                <c:pt idx="2">
                  <c:v>0.10273972602739725</c:v>
                </c:pt>
                <c:pt idx="3">
                  <c:v>5.4794520547945202E-2</c:v>
                </c:pt>
                <c:pt idx="4">
                  <c:v>3.0821917808219176E-2</c:v>
                </c:pt>
                <c:pt idx="5">
                  <c:v>2.7397260273972601E-2</c:v>
                </c:pt>
              </c:numCache>
            </c:numRef>
          </c:val>
          <c:extLst>
            <c:ext xmlns:c16="http://schemas.microsoft.com/office/drawing/2014/chart" uri="{C3380CC4-5D6E-409C-BE32-E72D297353CC}">
              <c16:uniqueId val="{00000001-77A2-4780-BD6B-C59510E4C108}"/>
            </c:ext>
          </c:extLst>
        </c:ser>
        <c:dLbls>
          <c:showLegendKey val="0"/>
          <c:showVal val="0"/>
          <c:showCatName val="0"/>
          <c:showSerName val="0"/>
          <c:showPercent val="0"/>
          <c:showBubbleSize val="0"/>
        </c:dLbls>
        <c:gapWidth val="219"/>
        <c:overlap val="-27"/>
        <c:axId val="597757704"/>
        <c:axId val="597753440"/>
      </c:barChart>
      <c:catAx>
        <c:axId val="59775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7753440"/>
        <c:crosses val="autoZero"/>
        <c:auto val="1"/>
        <c:lblAlgn val="ctr"/>
        <c:lblOffset val="100"/>
        <c:noMultiLvlLbl val="0"/>
      </c:catAx>
      <c:valAx>
        <c:axId val="597753440"/>
        <c:scaling>
          <c:orientation val="minMax"/>
        </c:scaling>
        <c:delete val="1"/>
        <c:axPos val="l"/>
        <c:numFmt formatCode="0%" sourceLinked="1"/>
        <c:majorTickMark val="none"/>
        <c:minorTickMark val="none"/>
        <c:tickLblPos val="nextTo"/>
        <c:crossAx val="597757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0-02-12T14:01:22.525" idx="22">
    <p:pos x="10" y="10"/>
    <p:text>Is clear that regulatros need to regulate incrreasingly changing market. They need new tools to do this and maintain balance. But theres also role of industry and non-industry players to work with regulators as well to come to the best framewokr for themarket.</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2" cy="495873"/>
          </a:xfrm>
          <a:prstGeom prst="rect">
            <a:avLst/>
          </a:prstGeom>
        </p:spPr>
        <p:txBody>
          <a:bodyPr vert="horz" lIns="90913" tIns="45457" rIns="90913" bIns="45457" rtlCol="0"/>
          <a:lstStyle>
            <a:lvl1pPr algn="l">
              <a:defRPr sz="1100"/>
            </a:lvl1pPr>
          </a:lstStyle>
          <a:p>
            <a:endParaRPr lang="en-US" dirty="0">
              <a:latin typeface="Calibri"/>
            </a:endParaRPr>
          </a:p>
        </p:txBody>
      </p:sp>
      <p:sp>
        <p:nvSpPr>
          <p:cNvPr id="3" name="Date Placeholder 2"/>
          <p:cNvSpPr>
            <a:spLocks noGrp="1"/>
          </p:cNvSpPr>
          <p:nvPr>
            <p:ph type="dt" sz="quarter" idx="1"/>
          </p:nvPr>
        </p:nvSpPr>
        <p:spPr>
          <a:xfrm>
            <a:off x="3850294" y="1"/>
            <a:ext cx="2945862" cy="495873"/>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Calibri"/>
              </a:rPr>
              <a:pPr/>
              <a:t>3/18/2020</a:t>
            </a:fld>
            <a:endParaRPr lang="en-US" dirty="0">
              <a:latin typeface="Calibri"/>
            </a:endParaRPr>
          </a:p>
        </p:txBody>
      </p:sp>
      <p:sp>
        <p:nvSpPr>
          <p:cNvPr id="4" name="Footer Placeholder 3"/>
          <p:cNvSpPr>
            <a:spLocks noGrp="1"/>
          </p:cNvSpPr>
          <p:nvPr>
            <p:ph type="ftr" sz="quarter" idx="2"/>
          </p:nvPr>
        </p:nvSpPr>
        <p:spPr>
          <a:xfrm>
            <a:off x="4" y="9430814"/>
            <a:ext cx="2945862" cy="495873"/>
          </a:xfrm>
          <a:prstGeom prst="rect">
            <a:avLst/>
          </a:prstGeom>
        </p:spPr>
        <p:txBody>
          <a:bodyPr vert="horz" lIns="90913" tIns="45457" rIns="90913" bIns="45457" rtlCol="0" anchor="b"/>
          <a:lstStyle>
            <a:lvl1pPr algn="l">
              <a:defRPr sz="1100"/>
            </a:lvl1pPr>
          </a:lstStyle>
          <a:p>
            <a:endParaRPr lang="en-US" dirty="0">
              <a:latin typeface="Calibri"/>
            </a:endParaRPr>
          </a:p>
        </p:txBody>
      </p:sp>
      <p:sp>
        <p:nvSpPr>
          <p:cNvPr id="5" name="Slide Number Placeholder 4"/>
          <p:cNvSpPr>
            <a:spLocks noGrp="1"/>
          </p:cNvSpPr>
          <p:nvPr>
            <p:ph type="sldNum" sz="quarter" idx="3"/>
          </p:nvPr>
        </p:nvSpPr>
        <p:spPr>
          <a:xfrm>
            <a:off x="3850294" y="9430814"/>
            <a:ext cx="2945862" cy="495873"/>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8478" tIns="49238" rIns="98478" bIns="49238"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50445" y="1"/>
            <a:ext cx="2945659" cy="496411"/>
          </a:xfrm>
          <a:prstGeom prst="rect">
            <a:avLst/>
          </a:prstGeom>
        </p:spPr>
        <p:txBody>
          <a:bodyPr vert="horz" lIns="98478" tIns="49238" rIns="98478" bIns="49238" rtlCol="0"/>
          <a:lstStyle>
            <a:lvl1pPr algn="r">
              <a:defRPr sz="1200">
                <a:latin typeface="Calibri"/>
              </a:defRPr>
            </a:lvl1pPr>
          </a:lstStyle>
          <a:p>
            <a:fld id="{0BA5BBE4-AEA3-489A-A28E-0C2FAF2506E3}" type="datetimeFigureOut">
              <a:rPr lang="en-US" smtClean="0"/>
              <a:pPr/>
              <a:t>3/18/2020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8478" tIns="49238" rIns="98478" bIns="49238" rtlCol="0" anchor="b"/>
          <a:lstStyle>
            <a:lvl1pPr algn="l">
              <a:defRPr sz="1200">
                <a:latin typeface="Calibri"/>
              </a:defRPr>
            </a:lvl1pPr>
          </a:lstStyle>
          <a:p>
            <a:endParaRPr lang="en-US"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8478" tIns="49238" rIns="98478" bIns="49238" rtlCol="0" anchor="b"/>
          <a:lstStyle>
            <a:lvl1pPr algn="r">
              <a:defRPr sz="1200">
                <a:latin typeface="Calibri"/>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237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err="1">
                <a:solidFill>
                  <a:schemeClr val="tx1"/>
                </a:solidFill>
                <a:latin typeface="Calibri"/>
                <a:ea typeface="+mn-ea"/>
                <a:cs typeface="+mn-cs"/>
              </a:rPr>
              <a:t>Insurtech</a:t>
            </a:r>
            <a:r>
              <a:rPr lang="en-ZA" sz="1200" kern="1200" dirty="0">
                <a:solidFill>
                  <a:schemeClr val="tx1"/>
                </a:solidFill>
                <a:latin typeface="Calibri"/>
                <a:ea typeface="+mn-ea"/>
                <a:cs typeface="+mn-cs"/>
              </a:rPr>
              <a:t> tracker &gt;480</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Calibri"/>
                <a:ea typeface="+mn-ea"/>
                <a:cs typeface="+mn-cs"/>
              </a:rPr>
              <a:t>Product </a:t>
            </a:r>
            <a:r>
              <a:rPr lang="en-ZA" sz="1200" kern="1200" dirty="0" err="1">
                <a:solidFill>
                  <a:schemeClr val="tx1"/>
                </a:solidFill>
                <a:latin typeface="Calibri"/>
                <a:ea typeface="+mn-ea"/>
                <a:cs typeface="+mn-cs"/>
              </a:rPr>
              <a:t>devt</a:t>
            </a:r>
            <a:r>
              <a:rPr lang="en-ZA" sz="1200" kern="1200" dirty="0">
                <a:solidFill>
                  <a:schemeClr val="tx1"/>
                </a:solidFill>
                <a:latin typeface="Calibri"/>
                <a:ea typeface="+mn-ea"/>
                <a:cs typeface="+mn-cs"/>
              </a:rPr>
              <a:t>: Behavioural data from sensors used in risk assessment and pricing (</a:t>
            </a:r>
            <a:r>
              <a:rPr lang="en-ZA" sz="1200" kern="1200" dirty="0" err="1">
                <a:solidFill>
                  <a:schemeClr val="tx1"/>
                </a:solidFill>
                <a:latin typeface="Calibri"/>
                <a:ea typeface="+mn-ea"/>
                <a:cs typeface="+mn-cs"/>
              </a:rPr>
              <a:t>CariQ</a:t>
            </a:r>
            <a:r>
              <a:rPr lang="en-ZA" sz="1200" kern="1200" dirty="0">
                <a:solidFill>
                  <a:schemeClr val="tx1"/>
                </a:solidFill>
                <a:latin typeface="Calibri"/>
                <a:ea typeface="+mn-ea"/>
                <a:cs typeface="+mn-cs"/>
              </a:rPr>
              <a:t> India)</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Calibri"/>
                <a:ea typeface="+mn-ea"/>
                <a:cs typeface="+mn-cs"/>
              </a:rPr>
              <a:t>Sales: Chatbots for personalised and efficient sales (</a:t>
            </a:r>
            <a:r>
              <a:rPr lang="en-ZA" sz="1200" kern="1200" dirty="0" err="1">
                <a:solidFill>
                  <a:schemeClr val="tx1"/>
                </a:solidFill>
                <a:latin typeface="Calibri"/>
                <a:ea typeface="+mn-ea"/>
                <a:cs typeface="+mn-cs"/>
              </a:rPr>
              <a:t>ToGarantido</a:t>
            </a:r>
            <a:r>
              <a:rPr lang="en-ZA" sz="1200" kern="1200" dirty="0">
                <a:solidFill>
                  <a:schemeClr val="tx1"/>
                </a:solidFill>
                <a:latin typeface="Calibri"/>
                <a:ea typeface="+mn-ea"/>
                <a:cs typeface="+mn-cs"/>
              </a:rPr>
              <a:t> Brazil)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Calibri"/>
                <a:ea typeface="+mn-ea"/>
                <a:cs typeface="+mn-cs"/>
              </a:rPr>
              <a:t>Premium collection: Flexible payments and coverage updates via SMS (CIC Kenya)</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Calibri"/>
                <a:ea typeface="+mn-ea"/>
                <a:cs typeface="+mn-cs"/>
              </a:rPr>
              <a:t>Servicing and risk management: Nudges and rewards for less risky behaviour (Vitality)</a:t>
            </a:r>
          </a:p>
          <a:p>
            <a:pPr algn="l"/>
            <a:r>
              <a:rPr lang="en-ZA" sz="1200" kern="1200" dirty="0">
                <a:solidFill>
                  <a:schemeClr val="tx1"/>
                </a:solidFill>
                <a:latin typeface="Calibri"/>
                <a:ea typeface="+mn-ea"/>
                <a:cs typeface="+mn-cs"/>
              </a:rPr>
              <a:t>Claims processing: Aerial images for accurate claims (</a:t>
            </a:r>
            <a:r>
              <a:rPr lang="en-ZA" sz="1200" kern="1200" dirty="0" err="1">
                <a:solidFill>
                  <a:schemeClr val="tx1"/>
                </a:solidFill>
                <a:latin typeface="Calibri"/>
                <a:ea typeface="+mn-ea"/>
                <a:cs typeface="+mn-cs"/>
              </a:rPr>
              <a:t>Aerobotics</a:t>
            </a:r>
            <a:r>
              <a:rPr lang="en-ZA" sz="1200" kern="1200" dirty="0">
                <a:solidFill>
                  <a:schemeClr val="tx1"/>
                </a:solidFill>
                <a:latin typeface="Calibri"/>
                <a:ea typeface="+mn-ea"/>
                <a:cs typeface="+mn-cs"/>
              </a:rPr>
              <a:t> SA); AI and ML to handle claims, voice and facial analytics for detecting fraud (Lemonade)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latin typeface="Calibri"/>
              <a:ea typeface="+mn-ea"/>
              <a:cs typeface="+mn-cs"/>
            </a:endParaRP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008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Additional notes</a:t>
            </a:r>
          </a:p>
          <a:p>
            <a:r>
              <a:rPr lang="en-GB" dirty="0"/>
              <a:t>- The other region’s hubs are Brazil (43) and India (52)</a:t>
            </a:r>
          </a:p>
          <a:p>
            <a:r>
              <a:rPr lang="en-GB" dirty="0"/>
              <a:t>*If you add all the regions you don’t get 292 because 12 insurtechs in more than one region and 3 in all three regions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45 African countries have insurtechs - an</a:t>
            </a:r>
            <a:r>
              <a:rPr lang="en-GB" b="0" dirty="0"/>
              <a:t> average in 2.32 countries drops to 1.96 without </a:t>
            </a:r>
            <a:r>
              <a:rPr lang="en-GB" b="0" dirty="0" err="1"/>
              <a:t>africargroup</a:t>
            </a:r>
            <a:r>
              <a:rPr lang="en-GB" b="0" dirty="0"/>
              <a:t> (which is in 40 countries)</a:t>
            </a:r>
          </a:p>
          <a:p>
            <a:endParaRPr lang="en-GB" dirty="0"/>
          </a:p>
          <a:p>
            <a:endParaRPr lang="en-GB" dirty="0"/>
          </a:p>
          <a:p>
            <a:endParaRPr lang="en-GB" dirty="0"/>
          </a:p>
          <a:p>
            <a:r>
              <a:rPr lang="en-GB" dirty="0"/>
              <a:t>(96+104+107=307)</a:t>
            </a:r>
          </a:p>
          <a:p>
            <a:r>
              <a:rPr lang="en-GB" dirty="0"/>
              <a:t>9 in two regions (307-9=298)</a:t>
            </a:r>
          </a:p>
          <a:p>
            <a:r>
              <a:rPr lang="en-GB" dirty="0"/>
              <a:t>3 in 3 regions (298-6=292)</a:t>
            </a:r>
          </a:p>
        </p:txBody>
      </p:sp>
    </p:spTree>
    <p:extLst>
      <p:ext uri="{BB962C8B-B14F-4D97-AF65-F5344CB8AC3E}">
        <p14:creationId xmlns:p14="http://schemas.microsoft.com/office/powerpoint/2010/main" val="137162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Speaking notes</a:t>
            </a:r>
          </a:p>
          <a:p>
            <a:pPr marL="171450" indent="-171450">
              <a:buFontTx/>
              <a:buChar char="-"/>
            </a:pPr>
            <a:r>
              <a:rPr lang="en-GB" dirty="0"/>
              <a:t>Digital platforms dominate the insurtech landscape in 2019</a:t>
            </a:r>
          </a:p>
          <a:p>
            <a:pPr marL="628650" lvl="1" indent="-171450">
              <a:buFontTx/>
              <a:buChar char="-"/>
            </a:pPr>
            <a:r>
              <a:rPr lang="en-GB" dirty="0"/>
              <a:t>This suggests an increase in digitisation</a:t>
            </a:r>
          </a:p>
          <a:p>
            <a:pPr marL="171450" indent="-171450">
              <a:buFontTx/>
              <a:buChar char="-"/>
            </a:pPr>
            <a:r>
              <a:rPr lang="en-GB" dirty="0"/>
              <a:t>Shifting away from technology enabled partnerships which were mainly MNO focused</a:t>
            </a:r>
          </a:p>
          <a:p>
            <a:pPr marL="628650" lvl="1" indent="-171450">
              <a:buFontTx/>
              <a:buChar char="-"/>
            </a:pPr>
            <a:r>
              <a:rPr lang="en-GB" dirty="0"/>
              <a:t>MNO’s not owning the insurance space but still important role-players</a:t>
            </a:r>
          </a:p>
          <a:p>
            <a:pPr marL="628650" lvl="1" indent="-171450">
              <a:buFontTx/>
              <a:buChar char="-"/>
            </a:pPr>
            <a:endParaRPr lang="en-GB" dirty="0"/>
          </a:p>
        </p:txBody>
      </p:sp>
    </p:spTree>
    <p:extLst>
      <p:ext uri="{BB962C8B-B14F-4D97-AF65-F5344CB8AC3E}">
        <p14:creationId xmlns:p14="http://schemas.microsoft.com/office/powerpoint/2010/main" val="389549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bg2">
                    <a:lumMod val="50000"/>
                  </a:schemeClr>
                </a:solidFill>
              </a:rPr>
              <a:t>The regulator’s dilemma:</a:t>
            </a:r>
          </a:p>
          <a:p>
            <a:r>
              <a:rPr lang="en-US" sz="1200" b="1" dirty="0">
                <a:solidFill>
                  <a:schemeClr val="bg2">
                    <a:lumMod val="50000"/>
                  </a:schemeClr>
                </a:solidFill>
              </a:rPr>
              <a:t>You</a:t>
            </a:r>
            <a:r>
              <a:rPr lang="en-US" sz="1200" b="1" baseline="0" dirty="0">
                <a:solidFill>
                  <a:schemeClr val="bg2">
                    <a:lumMod val="50000"/>
                  </a:schemeClr>
                </a:solidFill>
              </a:rPr>
              <a:t> want to support innovation, because:</a:t>
            </a:r>
            <a:endParaRPr lang="en-US" sz="1200" b="1" dirty="0">
              <a:solidFill>
                <a:schemeClr val="bg2">
                  <a:lumMod val="50000"/>
                </a:schemeClr>
              </a:solidFill>
            </a:endParaRPr>
          </a:p>
          <a:p>
            <a:pPr marL="342900" lvl="1" indent="-342900" defTabSz="622300">
              <a:lnSpc>
                <a:spcPct val="90000"/>
              </a:lnSpc>
              <a:spcBef>
                <a:spcPct val="0"/>
              </a:spcBef>
              <a:spcAft>
                <a:spcPct val="35000"/>
              </a:spcAft>
              <a:buFont typeface="Arial" panose="020B0604020202020204" pitchFamily="34" charset="0"/>
              <a:buChar char="•"/>
            </a:pPr>
            <a:r>
              <a:rPr lang="en-US" sz="1200" dirty="0">
                <a:solidFill>
                  <a:schemeClr val="bg2">
                    <a:lumMod val="50000"/>
                  </a:schemeClr>
                </a:solidFill>
              </a:rPr>
              <a:t>Efficiencies, scale, reach, competition = market development</a:t>
            </a:r>
          </a:p>
          <a:p>
            <a:pPr marL="0" lvl="1" defTabSz="622300">
              <a:lnSpc>
                <a:spcPct val="90000"/>
              </a:lnSpc>
              <a:spcBef>
                <a:spcPct val="0"/>
              </a:spcBef>
              <a:spcAft>
                <a:spcPct val="35000"/>
              </a:spcAft>
            </a:pPr>
            <a:r>
              <a:rPr lang="en-US" sz="1200" b="1" dirty="0">
                <a:solidFill>
                  <a:schemeClr val="bg2">
                    <a:lumMod val="50000"/>
                  </a:schemeClr>
                </a:solidFill>
              </a:rPr>
              <a:t>And you want to make sure that regulation does</a:t>
            </a:r>
            <a:r>
              <a:rPr lang="en-US" sz="1200" b="1" baseline="0" dirty="0">
                <a:solidFill>
                  <a:schemeClr val="bg2">
                    <a:lumMod val="50000"/>
                  </a:schemeClr>
                </a:solidFill>
              </a:rPr>
              <a:t>n’t hamper innovation</a:t>
            </a:r>
            <a:r>
              <a:rPr lang="en-US" sz="1200" dirty="0">
                <a:solidFill>
                  <a:schemeClr val="bg2">
                    <a:lumMod val="50000"/>
                  </a:schemeClr>
                </a:solidFill>
              </a:rPr>
              <a:t>. Typical barriers reported: Data requirements; </a:t>
            </a:r>
            <a:r>
              <a:rPr lang="en-ZA" sz="1200" dirty="0">
                <a:solidFill>
                  <a:schemeClr val="bg2">
                    <a:lumMod val="50000"/>
                  </a:schemeClr>
                </a:solidFill>
              </a:rPr>
              <a:t>Regulatory overlap; </a:t>
            </a:r>
            <a:r>
              <a:rPr lang="en-US" sz="1200" dirty="0">
                <a:solidFill>
                  <a:schemeClr val="bg2">
                    <a:lumMod val="50000"/>
                  </a:schemeClr>
                </a:solidFill>
              </a:rPr>
              <a:t>Regulatory uncertainty/complexity; </a:t>
            </a:r>
            <a:r>
              <a:rPr lang="en-ZA" sz="1200" dirty="0">
                <a:solidFill>
                  <a:schemeClr val="bg2">
                    <a:lumMod val="50000"/>
                  </a:schemeClr>
                </a:solidFill>
              </a:rPr>
              <a:t>Lags and delays in regulatory responses; </a:t>
            </a:r>
            <a:r>
              <a:rPr lang="en-US" sz="1200" dirty="0">
                <a:solidFill>
                  <a:schemeClr val="bg2">
                    <a:lumMod val="50000"/>
                  </a:schemeClr>
                </a:solidFill>
              </a:rPr>
              <a:t>Lack of initiative/leadership</a:t>
            </a:r>
          </a:p>
          <a:p>
            <a:r>
              <a:rPr lang="en-US" sz="1200" b="1" kern="1200" dirty="0">
                <a:solidFill>
                  <a:srgbClr val="C1D72F"/>
                </a:solidFill>
                <a:latin typeface="Calibri"/>
                <a:ea typeface="+mn-ea"/>
                <a:cs typeface="+mn-cs"/>
              </a:rPr>
              <a:t>But</a:t>
            </a:r>
            <a:r>
              <a:rPr lang="en-US" sz="1200" b="1" kern="1200" baseline="0" dirty="0">
                <a:solidFill>
                  <a:srgbClr val="C1D72F"/>
                </a:solidFill>
                <a:latin typeface="Calibri"/>
                <a:ea typeface="+mn-ea"/>
                <a:cs typeface="+mn-cs"/>
              </a:rPr>
              <a:t> you have a duty to protect consumers, and with innovation comes risk, e.g.:</a:t>
            </a:r>
          </a:p>
          <a:p>
            <a:pPr marL="171450" lvl="0" indent="-171450">
              <a:buFontTx/>
              <a:buChar char="-"/>
            </a:pPr>
            <a:r>
              <a:rPr lang="en-ZA" sz="1200" b="0" u="sng" dirty="0"/>
              <a:t>Client value risks</a:t>
            </a:r>
            <a:r>
              <a:rPr lang="en-ZA" sz="1200" b="1" dirty="0"/>
              <a:t>:</a:t>
            </a:r>
            <a:r>
              <a:rPr lang="en-ZA" sz="1200" b="1" baseline="0" dirty="0"/>
              <a:t> </a:t>
            </a:r>
            <a:r>
              <a:rPr lang="en-ZA" sz="1200" dirty="0"/>
              <a:t>products delivering inadequate value /unsuitable</a:t>
            </a:r>
            <a:r>
              <a:rPr lang="en-ZA" sz="1200" baseline="0" dirty="0"/>
              <a:t> to client needs; exclusion of certain clients</a:t>
            </a:r>
            <a:endParaRPr lang="en-ZA" sz="1200" dirty="0"/>
          </a:p>
          <a:p>
            <a:pPr marL="171450" lvl="0" indent="-171450">
              <a:buFontTx/>
              <a:buChar char="-"/>
            </a:pPr>
            <a:r>
              <a:rPr lang="en-ZA" sz="1200" b="0" u="sng" dirty="0"/>
              <a:t>Systems/operational risks</a:t>
            </a:r>
            <a:r>
              <a:rPr lang="en-ZA" sz="1200" b="1" dirty="0"/>
              <a:t>:</a:t>
            </a:r>
            <a:r>
              <a:rPr lang="en-ZA" sz="1200" dirty="0"/>
              <a:t> systems (e.g.</a:t>
            </a:r>
            <a:r>
              <a:rPr lang="en-ZA" sz="1200" baseline="0" dirty="0"/>
              <a:t> </a:t>
            </a:r>
            <a:r>
              <a:rPr lang="en-ZA" sz="1200" dirty="0"/>
              <a:t>databases) failing to service products;</a:t>
            </a:r>
          </a:p>
          <a:p>
            <a:pPr marL="171450" lvl="0" indent="-171450">
              <a:buFontTx/>
              <a:buChar char="-"/>
            </a:pPr>
            <a:r>
              <a:rPr lang="en-ZA" sz="1200" b="0" u="sng" dirty="0"/>
              <a:t>Marketing risks</a:t>
            </a:r>
            <a:r>
              <a:rPr lang="en-ZA" sz="1200" b="1" dirty="0"/>
              <a:t>: </a:t>
            </a:r>
            <a:r>
              <a:rPr lang="en-ZA" sz="1200" dirty="0"/>
              <a:t>risk that products have</a:t>
            </a:r>
            <a:r>
              <a:rPr lang="en-ZA" sz="1200" baseline="0" dirty="0"/>
              <a:t> been sold irresponsibly</a:t>
            </a:r>
            <a:endParaRPr lang="en-ZA" sz="1200" dirty="0"/>
          </a:p>
          <a:p>
            <a:pPr marL="171450" lvl="0" indent="-171450">
              <a:buFontTx/>
              <a:buChar char="-"/>
            </a:pPr>
            <a:r>
              <a:rPr lang="en-ZA" sz="1200" b="0" u="sng" dirty="0"/>
              <a:t>Legal risks</a:t>
            </a:r>
            <a:r>
              <a:rPr lang="en-ZA" sz="1200" b="1" dirty="0"/>
              <a:t>:</a:t>
            </a:r>
            <a:r>
              <a:rPr lang="en-ZA" sz="1200" dirty="0"/>
              <a:t> Lack of legal accountability and legal recourse to settling disputes </a:t>
            </a:r>
          </a:p>
          <a:p>
            <a:pPr marL="171450" lvl="0" indent="-171450">
              <a:buFontTx/>
              <a:buChar char="-"/>
            </a:pPr>
            <a:r>
              <a:rPr lang="en-ZA" sz="1200" b="0" u="sng" dirty="0"/>
              <a:t>Systemic risk</a:t>
            </a:r>
            <a:r>
              <a:rPr lang="en-ZA" sz="1200" b="1" dirty="0"/>
              <a:t>:</a:t>
            </a:r>
            <a:r>
              <a:rPr lang="en-ZA" sz="1200" dirty="0"/>
              <a:t> risk of collapse/destabilisation of broader (insurance) market; concentration risk</a:t>
            </a:r>
          </a:p>
          <a:p>
            <a:pPr marL="171450" lvl="0" indent="-171450">
              <a:buFontTx/>
              <a:buChar char="-"/>
            </a:pPr>
            <a:r>
              <a:rPr lang="en-ZA" sz="1200" b="0" u="sng" dirty="0"/>
              <a:t>Regulatory avoidance risk</a:t>
            </a:r>
            <a:r>
              <a:rPr lang="en-ZA" sz="1200" dirty="0"/>
              <a:t>: risk of new business models’</a:t>
            </a:r>
            <a:r>
              <a:rPr lang="en-ZA" sz="1200" baseline="0" dirty="0"/>
              <a:t> </a:t>
            </a:r>
            <a:r>
              <a:rPr lang="en-ZA" sz="1200" dirty="0"/>
              <a:t>operation in grey areas that provide scope for avoidance/non-compliance</a:t>
            </a:r>
          </a:p>
          <a:p>
            <a:pPr marL="171450" lvl="0" indent="-171450">
              <a:buFontTx/>
              <a:buChar char="-"/>
            </a:pPr>
            <a:r>
              <a:rPr lang="en-ZA" sz="1200" b="0" u="sng" dirty="0"/>
              <a:t>Data and technology risk</a:t>
            </a:r>
            <a:r>
              <a:rPr lang="en-ZA" sz="1200" b="1" dirty="0"/>
              <a:t>:</a:t>
            </a:r>
            <a:r>
              <a:rPr lang="en-ZA" sz="1200" dirty="0"/>
              <a:t> e.g. data protection, cyber, questionable data, data manipulation </a:t>
            </a:r>
            <a:r>
              <a:rPr lang="en-ZA" sz="1200" baseline="0" dirty="0"/>
              <a:t>(elaborate on this)</a:t>
            </a:r>
            <a:endParaRPr lang="en-US" sz="1200" dirty="0">
              <a:solidFill>
                <a:srgbClr val="FF0000"/>
              </a:solidFill>
            </a:endParaRPr>
          </a:p>
          <a:p>
            <a:r>
              <a:rPr lang="en-US" sz="1200" i="1" kern="1200" dirty="0">
                <a:solidFill>
                  <a:srgbClr val="C1D72F"/>
                </a:solidFill>
                <a:latin typeface="Calibri"/>
                <a:ea typeface="+mn-ea"/>
                <a:cs typeface="+mn-cs"/>
              </a:rPr>
              <a:t>How to regulate for responsible innovation</a:t>
            </a:r>
            <a:r>
              <a:rPr lang="en-US" sz="1200" i="1" kern="1200" baseline="0" dirty="0">
                <a:solidFill>
                  <a:srgbClr val="C1D72F"/>
                </a:solidFill>
                <a:latin typeface="Calibri"/>
                <a:ea typeface="+mn-ea"/>
                <a:cs typeface="+mn-cs"/>
              </a:rPr>
              <a:t> if you don’t even know yet what’s coming your way</a:t>
            </a:r>
            <a:r>
              <a:rPr lang="en-US" sz="1200" i="1" kern="1200" dirty="0">
                <a:solidFill>
                  <a:srgbClr val="C1D72F"/>
                </a:solidFill>
                <a:latin typeface="Calibri"/>
                <a:ea typeface="+mn-ea"/>
                <a:cs typeface="+mn-cs"/>
              </a:rPr>
              <a:t>?</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677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FDA57F-F52B-40F6-8934-973A09181B31}"/>
              </a:ext>
            </a:extLst>
          </p:cNvPr>
          <p:cNvSpPr/>
          <p:nvPr userDrawn="1"/>
        </p:nvSpPr>
        <p:spPr bwMode="gray">
          <a:xfrm>
            <a:off x="0" y="0"/>
            <a:ext cx="9144000" cy="1098663"/>
          </a:xfrm>
          <a:prstGeom prst="rect">
            <a:avLst/>
          </a:prstGeom>
          <a:solidFill>
            <a:schemeClr val="accent5"/>
          </a:solidFill>
          <a:ln w="19050" algn="ctr">
            <a:noFill/>
            <a:miter lim="800000"/>
            <a:headEnd/>
            <a:tailEnd/>
          </a:ln>
        </p:spPr>
        <p:txBody>
          <a:bodyPr wrap="square" lIns="67745" tIns="67745" rIns="67745" bIns="67745" rtlCol="0" anchor="ctr"/>
          <a:lstStyle/>
          <a:p>
            <a:pPr algn="ctr">
              <a:lnSpc>
                <a:spcPct val="106000"/>
              </a:lnSpc>
              <a:buFont typeface="Wingdings 2" pitchFamily="18" charset="2"/>
              <a:buNone/>
            </a:pPr>
            <a:endParaRPr lang="en-ZA" sz="1219" b="1" dirty="0">
              <a:solidFill>
                <a:schemeClr val="bg1"/>
              </a:solidFill>
              <a:latin typeface="Calibri Light" panose="020F0302020204030204" pitchFamily="34" charset="0"/>
              <a:cs typeface="Calibri Light" panose="020F0302020204030204" pitchFamily="34" charset="0"/>
            </a:endParaRPr>
          </a:p>
        </p:txBody>
      </p:sp>
      <p:sp>
        <p:nvSpPr>
          <p:cNvPr id="4" name="Title 2">
            <a:extLst>
              <a:ext uri="{FF2B5EF4-FFF2-40B4-BE49-F238E27FC236}">
                <a16:creationId xmlns:a16="http://schemas.microsoft.com/office/drawing/2014/main" id="{1B6E62AB-C443-4565-893D-069B8C29CF6A}"/>
              </a:ext>
            </a:extLst>
          </p:cNvPr>
          <p:cNvSpPr>
            <a:spLocks noGrp="1"/>
          </p:cNvSpPr>
          <p:nvPr>
            <p:ph type="title" idx="4294967295"/>
          </p:nvPr>
        </p:nvSpPr>
        <p:spPr>
          <a:xfrm>
            <a:off x="357980" y="199887"/>
            <a:ext cx="8428038" cy="691221"/>
          </a:xfrm>
        </p:spPr>
        <p:txBody>
          <a:bodyPr anchor="ctr" anchorCtr="0"/>
          <a:lstStyle>
            <a:lvl1pPr algn="ctr">
              <a:defRPr sz="2800">
                <a:solidFill>
                  <a:schemeClr val="accent1"/>
                </a:solidFill>
                <a:latin typeface="Calibri Light" panose="020F0302020204030204" pitchFamily="34" charset="0"/>
                <a:cs typeface="Calibri Light" panose="020F0302020204030204" pitchFamily="34" charset="0"/>
              </a:defRPr>
            </a:lvl1pPr>
          </a:lstStyle>
          <a:p>
            <a:pPr algn="ctr"/>
            <a:r>
              <a:rPr lang="en-ZA" dirty="0">
                <a:latin typeface="+mj-lt"/>
              </a:rPr>
              <a:t>Insert slide heading</a:t>
            </a:r>
          </a:p>
        </p:txBody>
      </p:sp>
      <p:sp>
        <p:nvSpPr>
          <p:cNvPr id="5" name="TextBox 4">
            <a:extLst>
              <a:ext uri="{FF2B5EF4-FFF2-40B4-BE49-F238E27FC236}">
                <a16:creationId xmlns:a16="http://schemas.microsoft.com/office/drawing/2014/main" id="{90CAFD01-F9EF-47DC-BF35-D1D69236BBF2}"/>
              </a:ext>
            </a:extLst>
          </p:cNvPr>
          <p:cNvSpPr txBox="1"/>
          <p:nvPr userDrawn="1"/>
        </p:nvSpPr>
        <p:spPr>
          <a:xfrm>
            <a:off x="-722671" y="0"/>
            <a:ext cx="722671" cy="646331"/>
          </a:xfrm>
          <a:prstGeom prst="rect">
            <a:avLst/>
          </a:prstGeom>
          <a:solidFill>
            <a:schemeClr val="bg2">
              <a:lumMod val="90000"/>
            </a:schemeClr>
          </a:solidFill>
        </p:spPr>
        <p:txBody>
          <a:bodyPr wrap="square" lIns="0" tIns="0" rIns="0" bIns="0" rtlCol="0">
            <a:spAutoFit/>
          </a:bodyPr>
          <a:lstStyle/>
          <a:p>
            <a:pPr algn="ctr">
              <a:spcBef>
                <a:spcPts val="600"/>
              </a:spcBef>
              <a:buSzPct val="100000"/>
            </a:pPr>
            <a:r>
              <a:rPr lang="en-ZA" sz="1400" dirty="0">
                <a:solidFill>
                  <a:schemeClr val="tx1"/>
                </a:solidFill>
                <a:latin typeface="Calibri Light" panose="020F0302020204030204" pitchFamily="34" charset="0"/>
                <a:cs typeface="Calibri Light" panose="020F0302020204030204" pitchFamily="34" charset="0"/>
              </a:rPr>
              <a:t>Content Slide Option</a:t>
            </a:r>
            <a:endParaRPr lang="en-GB" sz="14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023821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bwMode="gray">
      <p:bgPr>
        <a:solidFill>
          <a:schemeClr val="accent2">
            <a:lumMod val="50000"/>
          </a:schemeClr>
        </a:solidFill>
        <a:effectLst/>
      </p:bgPr>
    </p:bg>
    <p:spTree>
      <p:nvGrpSpPr>
        <p:cNvPr id="1" name=""/>
        <p:cNvGrpSpPr/>
        <p:nvPr/>
      </p:nvGrpSpPr>
      <p:grpSpPr>
        <a:xfrm>
          <a:off x="0" y="0"/>
          <a:ext cx="0" cy="0"/>
          <a:chOff x="0" y="0"/>
          <a:chExt cx="0" cy="0"/>
        </a:xfrm>
      </p:grpSpPr>
      <p:pic>
        <p:nvPicPr>
          <p:cNvPr id="18" name="Picture 17" descr="Cenfri_Logo_Final_RGB_Light_Larg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778" y="6143672"/>
            <a:ext cx="1584000" cy="468085"/>
          </a:xfrm>
          <a:prstGeom prst="rect">
            <a:avLst/>
          </a:prstGeom>
        </p:spPr>
      </p:pic>
      <p:pic>
        <p:nvPicPr>
          <p:cNvPr id="4" name="Picture 3" descr="UK_AID_logo_white.png">
            <a:extLst>
              <a:ext uri="{FF2B5EF4-FFF2-40B4-BE49-F238E27FC236}">
                <a16:creationId xmlns:a16="http://schemas.microsoft.com/office/drawing/2014/main" id="{B40EA590-3964-420C-B0FB-03ACEA8DAF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95616" y="6013409"/>
            <a:ext cx="684846" cy="725257"/>
          </a:xfrm>
          <a:prstGeom prst="rect">
            <a:avLst/>
          </a:prstGeom>
        </p:spPr>
      </p:pic>
      <p:sp>
        <p:nvSpPr>
          <p:cNvPr id="6" name="TextBox 5">
            <a:extLst>
              <a:ext uri="{FF2B5EF4-FFF2-40B4-BE49-F238E27FC236}">
                <a16:creationId xmlns:a16="http://schemas.microsoft.com/office/drawing/2014/main" id="{0621E7E8-3305-4915-8716-1E0C050A0F1C}"/>
              </a:ext>
            </a:extLst>
          </p:cNvPr>
          <p:cNvSpPr txBox="1"/>
          <p:nvPr userDrawn="1"/>
        </p:nvSpPr>
        <p:spPr>
          <a:xfrm>
            <a:off x="524169" y="4164061"/>
            <a:ext cx="3856763" cy="1454244"/>
          </a:xfrm>
          <a:prstGeom prst="rect">
            <a:avLst/>
          </a:prstGeom>
          <a:noFill/>
        </p:spPr>
        <p:txBody>
          <a:bodyPr wrap="square" lIns="0" tIns="0" rIns="0" bIns="0" rtlCol="0">
            <a:spAutoFit/>
          </a:bodyPr>
          <a:lstStyle/>
          <a:p>
            <a:pPr marL="0">
              <a:spcBef>
                <a:spcPts val="0"/>
              </a:spcBef>
              <a:spcAft>
                <a:spcPts val="0"/>
              </a:spcAft>
            </a:pPr>
            <a:r>
              <a:rPr lang="en-ZA" sz="1100" b="1" dirty="0">
                <a:solidFill>
                  <a:schemeClr val="accent1"/>
                </a:solidFill>
                <a:effectLst/>
                <a:latin typeface="Calibri Light" panose="020F0302020204030204" pitchFamily="34" charset="0"/>
                <a:ea typeface="Calibri" panose="020F0502020204030204" pitchFamily="34" charset="0"/>
              </a:rPr>
              <a:t>About Cenfri</a:t>
            </a:r>
            <a:br>
              <a:rPr lang="en-ZA" sz="1050" b="1" dirty="0">
                <a:solidFill>
                  <a:schemeClr val="bg1"/>
                </a:solidFill>
                <a:effectLst/>
                <a:latin typeface="Calibri Light" panose="020F0302020204030204" pitchFamily="34" charset="0"/>
                <a:ea typeface="Calibri" panose="020F0502020204030204" pitchFamily="34" charset="0"/>
              </a:rPr>
            </a:br>
            <a:r>
              <a:rPr lang="en-ZA" sz="1050" b="0" dirty="0" err="1">
                <a:solidFill>
                  <a:schemeClr val="bg1"/>
                </a:solidFill>
                <a:effectLst/>
                <a:latin typeface="Calibri Light" panose="020F0302020204030204" pitchFamily="34" charset="0"/>
                <a:ea typeface="Calibri" panose="020F0502020204030204" pitchFamily="34" charset="0"/>
              </a:rPr>
              <a:t>Cenfri</a:t>
            </a:r>
            <a:r>
              <a:rPr lang="en-ZA" sz="1050" b="0" dirty="0">
                <a:solidFill>
                  <a:schemeClr val="bg1"/>
                </a:solidFill>
                <a:effectLst/>
                <a:latin typeface="Calibri Light" panose="020F0302020204030204" pitchFamily="34" charset="0"/>
                <a:ea typeface="Calibri" panose="020F0502020204030204" pitchFamily="34" charset="0"/>
              </a:rPr>
              <a:t> is a global think-tank and non-profit enterprise that bridges the gap between insights and impact in the financial sector. Cenfri’s people are driven by a vision of a world where all people live their financial lives optimally to enhance welfare and grow the economy. Its core focus is on generating insights that can inform policymakers, market players and donors who seek to unlock development outcomes through inclusive financial services and the financial sector more broadly.</a:t>
            </a:r>
          </a:p>
        </p:txBody>
      </p:sp>
      <p:sp>
        <p:nvSpPr>
          <p:cNvPr id="7" name="TextBox 6">
            <a:extLst>
              <a:ext uri="{FF2B5EF4-FFF2-40B4-BE49-F238E27FC236}">
                <a16:creationId xmlns:a16="http://schemas.microsoft.com/office/drawing/2014/main" id="{996EA230-B76A-4713-A6D3-C56985EC8E21}"/>
              </a:ext>
            </a:extLst>
          </p:cNvPr>
          <p:cNvSpPr txBox="1"/>
          <p:nvPr userDrawn="1"/>
        </p:nvSpPr>
        <p:spPr>
          <a:xfrm>
            <a:off x="4763069" y="4164061"/>
            <a:ext cx="3985145" cy="1623521"/>
          </a:xfrm>
          <a:prstGeom prst="rect">
            <a:avLst/>
          </a:prstGeom>
          <a:noFill/>
        </p:spPr>
        <p:txBody>
          <a:bodyPr wrap="square" lIns="0" tIns="0" rIns="0" bIns="0" rtlCol="0">
            <a:spAutoFit/>
          </a:bodyPr>
          <a:lstStyle/>
          <a:p>
            <a:pPr marL="0">
              <a:spcBef>
                <a:spcPts val="0"/>
              </a:spcBef>
              <a:spcAft>
                <a:spcPts val="0"/>
              </a:spcAft>
            </a:pPr>
            <a:r>
              <a:rPr lang="en-US" sz="1100" b="1" dirty="0">
                <a:solidFill>
                  <a:schemeClr val="accent1"/>
                </a:solidFill>
                <a:effectLst/>
                <a:latin typeface="Calibri Light" panose="020F0302020204030204" pitchFamily="34" charset="0"/>
                <a:ea typeface="Calibri" panose="020F0502020204030204" pitchFamily="34" charset="0"/>
              </a:rPr>
              <a:t>About FSD Africa</a:t>
            </a:r>
            <a:br>
              <a:rPr lang="en-US" sz="1100" b="0" dirty="0">
                <a:solidFill>
                  <a:schemeClr val="bg1"/>
                </a:solidFill>
                <a:effectLst/>
                <a:latin typeface="Calibri Light" panose="020F0302020204030204" pitchFamily="34" charset="0"/>
                <a:ea typeface="Calibri" panose="020F0502020204030204" pitchFamily="34" charset="0"/>
              </a:rPr>
            </a:br>
            <a:r>
              <a:rPr lang="en-US" sz="1050" b="0" dirty="0">
                <a:solidFill>
                  <a:schemeClr val="bg1"/>
                </a:solidFill>
                <a:effectLst/>
                <a:latin typeface="Calibri Light" panose="020F0302020204030204" pitchFamily="34" charset="0"/>
                <a:ea typeface="Calibri" panose="020F0502020204030204" pitchFamily="34" charset="0"/>
              </a:rPr>
              <a:t>FSD Africa is a non-profit company that aims to increase prosperity, create jobs and reduce poverty by bringing about a transformation in financial markets in sub-Saharan Africa (SSA) and in the economies they serve.</a:t>
            </a:r>
            <a:r>
              <a:rPr lang="en-US" sz="1050" b="0" baseline="0" dirty="0">
                <a:solidFill>
                  <a:schemeClr val="bg1"/>
                </a:solidFill>
                <a:effectLst/>
                <a:latin typeface="Calibri Light" panose="020F0302020204030204" pitchFamily="34" charset="0"/>
                <a:ea typeface="Calibri" panose="020F0502020204030204" pitchFamily="34" charset="0"/>
              </a:rPr>
              <a:t> </a:t>
            </a:r>
            <a:r>
              <a:rPr lang="en-US" sz="1050" b="0" dirty="0">
                <a:solidFill>
                  <a:schemeClr val="bg1"/>
                </a:solidFill>
                <a:effectLst/>
                <a:latin typeface="Calibri Light" panose="020F0302020204030204" pitchFamily="34" charset="0"/>
                <a:ea typeface="Calibri" panose="020F0502020204030204" pitchFamily="34" charset="0"/>
              </a:rPr>
              <a:t>It provides know-how and capital to champions of change whose ideas, influence and actions will make finance more useful to African businesses and households. It is funded by the UK aid from the UK Government. FSD Africa also provides technical and operational support to a family of 10 financial market development agencies or “</a:t>
            </a:r>
            <a:r>
              <a:rPr lang="en-US" sz="1050" b="0" dirty="0" err="1">
                <a:solidFill>
                  <a:schemeClr val="bg1"/>
                </a:solidFill>
                <a:effectLst/>
                <a:latin typeface="Calibri Light" panose="020F0302020204030204" pitchFamily="34" charset="0"/>
                <a:ea typeface="Calibri" panose="020F0502020204030204" pitchFamily="34" charset="0"/>
              </a:rPr>
              <a:t>FSDs</a:t>
            </a:r>
            <a:r>
              <a:rPr lang="en-US" sz="1050" b="0" dirty="0">
                <a:solidFill>
                  <a:schemeClr val="bg1"/>
                </a:solidFill>
                <a:effectLst/>
                <a:latin typeface="Calibri Light" panose="020F0302020204030204" pitchFamily="34" charset="0"/>
                <a:ea typeface="Calibri" panose="020F0502020204030204" pitchFamily="34" charset="0"/>
              </a:rPr>
              <a:t>” across SSA called the FSD Network.</a:t>
            </a:r>
            <a:endParaRPr lang="en-US" sz="1100" b="0" dirty="0">
              <a:solidFill>
                <a:schemeClr val="bg1"/>
              </a:solidFill>
              <a:effectLst/>
              <a:latin typeface="Calibri Light" panose="020F03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946C9C7D-1F86-4056-BD5C-4E9CF6F2EC7F}"/>
              </a:ext>
            </a:extLst>
          </p:cNvPr>
          <p:cNvPicPr>
            <a:picLocks noChangeAspect="1"/>
          </p:cNvPicPr>
          <p:nvPr userDrawn="1"/>
        </p:nvPicPr>
        <p:blipFill>
          <a:blip r:embed="rId4"/>
          <a:srcRect/>
          <a:stretch/>
        </p:blipFill>
        <p:spPr>
          <a:xfrm>
            <a:off x="6151240" y="6099994"/>
            <a:ext cx="1713328" cy="511763"/>
          </a:xfrm>
          <a:prstGeom prst="rect">
            <a:avLst/>
          </a:prstGeom>
        </p:spPr>
      </p:pic>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Tree>
    <p:extLst>
      <p:ext uri="{BB962C8B-B14F-4D97-AF65-F5344CB8AC3E}">
        <p14:creationId xmlns:p14="http://schemas.microsoft.com/office/powerpoint/2010/main" val="270947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over Slide - Holding Device and Image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CB5D189-5555-40B4-8DD0-1628FBE7814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4619"/>
            <a:ext cx="9143999" cy="6852669"/>
          </a:xfrm>
          <a:prstGeom prst="rect">
            <a:avLst/>
          </a:prstGeom>
        </p:spPr>
      </p:pic>
      <p:sp>
        <p:nvSpPr>
          <p:cNvPr id="15" name="Rectangle 14">
            <a:extLst>
              <a:ext uri="{FF2B5EF4-FFF2-40B4-BE49-F238E27FC236}">
                <a16:creationId xmlns:a16="http://schemas.microsoft.com/office/drawing/2014/main" id="{B1C2C76F-1387-4D56-B5FC-64BDDAE7E135}"/>
              </a:ext>
            </a:extLst>
          </p:cNvPr>
          <p:cNvSpPr/>
          <p:nvPr userDrawn="1"/>
        </p:nvSpPr>
        <p:spPr bwMode="gray">
          <a:xfrm>
            <a:off x="0" y="0"/>
            <a:ext cx="9144000" cy="6858000"/>
          </a:xfrm>
          <a:prstGeom prst="rect">
            <a:avLst/>
          </a:prstGeom>
          <a:solidFill>
            <a:srgbClr val="132731">
              <a:alpha val="78824"/>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ZA" sz="1600" b="1" dirty="0">
              <a:solidFill>
                <a:schemeClr val="bg1"/>
              </a:solidFill>
              <a:latin typeface="Calibri Light" panose="020F0302020204030204" pitchFamily="34" charset="0"/>
            </a:endParaRPr>
          </a:p>
        </p:txBody>
      </p:sp>
      <p:pic>
        <p:nvPicPr>
          <p:cNvPr id="18" name="Picture 17" descr="Cenfri_Logo_Final_RGB_Light_Large.png">
            <a:extLst>
              <a:ext uri="{FF2B5EF4-FFF2-40B4-BE49-F238E27FC236}">
                <a16:creationId xmlns:a16="http://schemas.microsoft.com/office/drawing/2014/main" id="{5D0EFEF6-918A-457F-9452-A046ABA839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538" y="6114969"/>
            <a:ext cx="1584000" cy="468085"/>
          </a:xfrm>
          <a:prstGeom prst="rect">
            <a:avLst/>
          </a:prstGeom>
        </p:spPr>
      </p:pic>
      <p:pic>
        <p:nvPicPr>
          <p:cNvPr id="19" name="Picture 18">
            <a:extLst>
              <a:ext uri="{FF2B5EF4-FFF2-40B4-BE49-F238E27FC236}">
                <a16:creationId xmlns:a16="http://schemas.microsoft.com/office/drawing/2014/main" id="{09E0D2C4-D054-4EEA-A00A-2608333D0D73}"/>
              </a:ext>
            </a:extLst>
          </p:cNvPr>
          <p:cNvPicPr>
            <a:picLocks noChangeAspect="1"/>
          </p:cNvPicPr>
          <p:nvPr userDrawn="1"/>
        </p:nvPicPr>
        <p:blipFill>
          <a:blip r:embed="rId4"/>
          <a:srcRect/>
          <a:stretch/>
        </p:blipFill>
        <p:spPr>
          <a:xfrm>
            <a:off x="6118882" y="6084033"/>
            <a:ext cx="1627184" cy="486032"/>
          </a:xfrm>
          <a:prstGeom prst="rect">
            <a:avLst/>
          </a:prstGeom>
        </p:spPr>
      </p:pic>
      <p:sp>
        <p:nvSpPr>
          <p:cNvPr id="21" name="Subtitle 2">
            <a:extLst>
              <a:ext uri="{FF2B5EF4-FFF2-40B4-BE49-F238E27FC236}">
                <a16:creationId xmlns:a16="http://schemas.microsoft.com/office/drawing/2014/main" id="{49D6B45A-9BE7-4201-8FF3-5ED1D1A6682C}"/>
              </a:ext>
            </a:extLst>
          </p:cNvPr>
          <p:cNvSpPr>
            <a:spLocks noGrp="1"/>
          </p:cNvSpPr>
          <p:nvPr>
            <p:ph type="subTitle" idx="1" hasCustomPrompt="1"/>
          </p:nvPr>
        </p:nvSpPr>
        <p:spPr bwMode="gray">
          <a:xfrm>
            <a:off x="606510" y="2017238"/>
            <a:ext cx="4483028" cy="1048542"/>
          </a:xfrm>
          <a:prstGeom prst="rect">
            <a:avLst/>
          </a:prstGeom>
        </p:spPr>
        <p:txBody>
          <a:bodyPr lIns="0" tIns="0" rIns="0" bIns="0" anchor="ctr" anchorCtr="1">
            <a:noAutofit/>
          </a:bodyPr>
          <a:lstStyle>
            <a:lvl1pPr marL="0" indent="0" algn="ctr">
              <a:lnSpc>
                <a:spcPct val="100000"/>
              </a:lnSpc>
              <a:spcAft>
                <a:spcPts val="0"/>
              </a:spcAft>
              <a:buNone/>
              <a:defRPr sz="3700" b="1">
                <a:solidFill>
                  <a:schemeClr val="bg1"/>
                </a:solidFill>
                <a:latin typeface="Calibri Light" panose="020F0302020204030204" pitchFamily="34" charset="0"/>
              </a:defRPr>
            </a:lvl1pPr>
            <a:lvl2pPr marL="0" indent="0" algn="ctr">
              <a:buNone/>
              <a:defRPr sz="22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a:t>
            </a:r>
            <a:br>
              <a:rPr lang="en-US" noProof="0" dirty="0"/>
            </a:br>
            <a:r>
              <a:rPr lang="en-US" noProof="0" dirty="0"/>
              <a:t>subtitle style</a:t>
            </a:r>
          </a:p>
        </p:txBody>
      </p:sp>
      <p:sp>
        <p:nvSpPr>
          <p:cNvPr id="22" name="Text Placeholder 4">
            <a:extLst>
              <a:ext uri="{FF2B5EF4-FFF2-40B4-BE49-F238E27FC236}">
                <a16:creationId xmlns:a16="http://schemas.microsoft.com/office/drawing/2014/main" id="{63A28E3D-0FB4-4D31-A9C5-4AED2D84BEF6}"/>
              </a:ext>
            </a:extLst>
          </p:cNvPr>
          <p:cNvSpPr>
            <a:spLocks noGrp="1"/>
          </p:cNvSpPr>
          <p:nvPr>
            <p:ph type="body" sz="quarter" idx="10"/>
          </p:nvPr>
        </p:nvSpPr>
        <p:spPr>
          <a:xfrm>
            <a:off x="600746" y="3167742"/>
            <a:ext cx="4488569" cy="261258"/>
          </a:xfrm>
          <a:prstGeom prst="rect">
            <a:avLst/>
          </a:prstGeom>
        </p:spPr>
        <p:txBody>
          <a:bodyPr anchor="t" anchorCtr="1"/>
          <a:lstStyle>
            <a:lvl1pPr algn="ctr">
              <a:spcAft>
                <a:spcPts val="0"/>
              </a:spcAft>
              <a:defRPr sz="1600" b="1">
                <a:solidFill>
                  <a:schemeClr val="accent1"/>
                </a:solidFill>
                <a:latin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pic>
        <p:nvPicPr>
          <p:cNvPr id="23" name="Picture 22" descr="UK_AID_logo_white.png">
            <a:extLst>
              <a:ext uri="{FF2B5EF4-FFF2-40B4-BE49-F238E27FC236}">
                <a16:creationId xmlns:a16="http://schemas.microsoft.com/office/drawing/2014/main" id="{1B11E17B-0F0E-496D-875A-26AE1E42EC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93567" y="5915890"/>
            <a:ext cx="769127" cy="814511"/>
          </a:xfrm>
          <a:prstGeom prst="rect">
            <a:avLst/>
          </a:prstGeom>
        </p:spPr>
      </p:pic>
      <p:pic>
        <p:nvPicPr>
          <p:cNvPr id="12" name="Picture 11">
            <a:extLst>
              <a:ext uri="{FF2B5EF4-FFF2-40B4-BE49-F238E27FC236}">
                <a16:creationId xmlns:a16="http://schemas.microsoft.com/office/drawing/2014/main" id="{F916E177-8E98-44B1-A234-1E95198C95C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645" t="15327" r="-8780" b="20443"/>
          <a:stretch/>
        </p:blipFill>
        <p:spPr>
          <a:xfrm>
            <a:off x="5545337" y="1050306"/>
            <a:ext cx="4401458" cy="4401458"/>
          </a:xfrm>
          <a:prstGeom prst="flowChartConnector">
            <a:avLst/>
          </a:prstGeom>
        </p:spPr>
      </p:pic>
    </p:spTree>
    <p:extLst>
      <p:ext uri="{BB962C8B-B14F-4D97-AF65-F5344CB8AC3E}">
        <p14:creationId xmlns:p14="http://schemas.microsoft.com/office/powerpoint/2010/main" val="86810445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rimary (Single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BDAFEC-F139-4A10-8E0E-F4A898B49C02}"/>
              </a:ext>
            </a:extLst>
          </p:cNvPr>
          <p:cNvSpPr/>
          <p:nvPr userDrawn="1"/>
        </p:nvSpPr>
        <p:spPr bwMode="gray">
          <a:xfrm>
            <a:off x="0" y="0"/>
            <a:ext cx="9144000" cy="1098663"/>
          </a:xfrm>
          <a:prstGeom prst="rect">
            <a:avLst/>
          </a:prstGeom>
          <a:solidFill>
            <a:schemeClr val="accent5"/>
          </a:solidFill>
          <a:ln w="19050" algn="ctr">
            <a:noFill/>
            <a:miter lim="800000"/>
            <a:headEnd/>
            <a:tailEnd/>
          </a:ln>
        </p:spPr>
        <p:txBody>
          <a:bodyPr wrap="square" lIns="67745" tIns="67745" rIns="67745" bIns="67745" rtlCol="0" anchor="ctr"/>
          <a:lstStyle/>
          <a:p>
            <a:pPr algn="ctr">
              <a:lnSpc>
                <a:spcPct val="106000"/>
              </a:lnSpc>
              <a:buFont typeface="Wingdings 2" pitchFamily="18" charset="2"/>
              <a:buNone/>
            </a:pPr>
            <a:endParaRPr lang="en-ZA" sz="1219" b="1" dirty="0">
              <a:solidFill>
                <a:schemeClr val="bg1"/>
              </a:solidFill>
              <a:latin typeface="Calibri Light" panose="020F0302020204030204" pitchFamily="34" charset="0"/>
            </a:endParaRPr>
          </a:p>
        </p:txBody>
      </p:sp>
      <p:sp>
        <p:nvSpPr>
          <p:cNvPr id="4" name="Content Placeholder 3"/>
          <p:cNvSpPr>
            <a:spLocks noGrp="1"/>
          </p:cNvSpPr>
          <p:nvPr>
            <p:ph sz="quarter" idx="10" hasCustomPrompt="1"/>
          </p:nvPr>
        </p:nvSpPr>
        <p:spPr>
          <a:xfrm>
            <a:off x="363537" y="1440874"/>
            <a:ext cx="8428037" cy="4583690"/>
          </a:xfrm>
          <a:prstGeom prst="rect">
            <a:avLst/>
          </a:prstGeom>
        </p:spPr>
        <p:txBody>
          <a:bodyPr/>
          <a:lstStyle>
            <a:lvl1pPr marL="179388" indent="-179388">
              <a:buFont typeface="Arial" panose="020B0604020202020204" pitchFamily="34" charset="0"/>
              <a:buChar char="•"/>
              <a:tabLst>
                <a:tab pos="6729413" algn="r"/>
              </a:tabLst>
              <a:defRPr>
                <a:latin typeface="Calibri Light" panose="020F0302020204030204" pitchFamily="34" charset="0"/>
              </a:defRPr>
            </a:lvl1pPr>
            <a:lvl2pPr>
              <a:tabLst>
                <a:tab pos="6729413" algn="r"/>
              </a:tabLst>
              <a:defRPr>
                <a:latin typeface="Calibri Light" panose="020F0302020204030204" pitchFamily="34" charset="0"/>
              </a:defRPr>
            </a:lvl2pPr>
            <a:lvl3pPr marL="539750" marR="0" indent="-180975" algn="l" defTabSz="914400" rtl="0" eaLnBrk="1" fontAlgn="auto" latinLnBrk="0" hangingPunct="1">
              <a:lnSpc>
                <a:spcPct val="100000"/>
              </a:lnSpc>
              <a:spcBef>
                <a:spcPts val="600"/>
              </a:spcBef>
              <a:spcAft>
                <a:spcPts val="600"/>
              </a:spcAft>
              <a:buClr>
                <a:schemeClr val="accent1">
                  <a:lumMod val="75000"/>
                </a:schemeClr>
              </a:buClr>
              <a:buSzPct val="100000"/>
              <a:buFont typeface="Wingdings" panose="05000000000000000000" pitchFamily="2" charset="2"/>
              <a:buChar char="§"/>
              <a:tabLst/>
              <a:defRPr>
                <a:latin typeface="Calibri Light" panose="020F0302020204030204" pitchFamily="34" charset="0"/>
              </a:defRPr>
            </a:lvl3pPr>
            <a:lvl4pPr>
              <a:tabLst>
                <a:tab pos="6729413" algn="r"/>
              </a:tabLst>
              <a:defRPr>
                <a:latin typeface="Calibri Light" panose="020F0302020204030204" pitchFamily="34" charset="0"/>
              </a:defRPr>
            </a:lvl4pPr>
            <a:lvl5pPr>
              <a:tabLst>
                <a:tab pos="5029200" algn="r"/>
              </a:tabLst>
              <a:defRPr baseline="0">
                <a:latin typeface="Calibri Light" panose="020F0302020204030204" pitchFamily="34" charset="0"/>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endParaRPr lang="en-US" noProof="0" dirty="0"/>
          </a:p>
          <a:p>
            <a:pPr lvl="4"/>
            <a:r>
              <a:rPr lang="en-US" noProof="0" dirty="0"/>
              <a:t>	</a:t>
            </a:r>
          </a:p>
          <a:p>
            <a:pPr lvl="1"/>
            <a:endParaRPr lang="en-US" dirty="0"/>
          </a:p>
        </p:txBody>
      </p:sp>
      <p:sp>
        <p:nvSpPr>
          <p:cNvPr id="7" name="Title Placeholder 1"/>
          <p:cNvSpPr>
            <a:spLocks noGrp="1"/>
          </p:cNvSpPr>
          <p:nvPr>
            <p:ph type="title" hasCustomPrompt="1"/>
          </p:nvPr>
        </p:nvSpPr>
        <p:spPr>
          <a:xfrm>
            <a:off x="363537" y="190499"/>
            <a:ext cx="8428038" cy="751610"/>
          </a:xfrm>
          <a:prstGeom prst="rect">
            <a:avLst/>
          </a:prstGeom>
        </p:spPr>
        <p:txBody>
          <a:bodyPr vert="horz" lIns="0" tIns="0" rIns="0" bIns="0" rtlCol="0" anchor="ctr" anchorCtr="1">
            <a:noAutofit/>
          </a:bodyPr>
          <a:lstStyle>
            <a:lvl1pPr algn="ctr">
              <a:defRPr sz="2800">
                <a:solidFill>
                  <a:schemeClr val="accent1">
                    <a:lumMod val="75000"/>
                  </a:schemeClr>
                </a:solidFill>
                <a:latin typeface="Calibri Light" panose="020F0302020204030204" pitchFamily="34" charset="0"/>
              </a:defRPr>
            </a:lvl1pPr>
          </a:lstStyle>
          <a:p>
            <a:r>
              <a:rPr lang="en-US" dirty="0"/>
              <a:t>Section title</a:t>
            </a:r>
          </a:p>
        </p:txBody>
      </p:sp>
      <p:sp>
        <p:nvSpPr>
          <p:cNvPr id="6" name="TextBox 5">
            <a:extLst>
              <a:ext uri="{FF2B5EF4-FFF2-40B4-BE49-F238E27FC236}">
                <a16:creationId xmlns:a16="http://schemas.microsoft.com/office/drawing/2014/main" id="{7F98BF94-7D91-4660-8764-B64BAF86EE80}"/>
              </a:ext>
            </a:extLst>
          </p:cNvPr>
          <p:cNvSpPr txBox="1"/>
          <p:nvPr userDrawn="1"/>
        </p:nvSpPr>
        <p:spPr>
          <a:xfrm>
            <a:off x="-722671" y="0"/>
            <a:ext cx="722671" cy="646331"/>
          </a:xfrm>
          <a:prstGeom prst="rect">
            <a:avLst/>
          </a:prstGeom>
          <a:solidFill>
            <a:schemeClr val="accent5"/>
          </a:solidFill>
        </p:spPr>
        <p:txBody>
          <a:bodyPr wrap="square" lIns="0" tIns="0" rIns="0" bIns="0" rtlCol="0">
            <a:spAutoFit/>
          </a:bodyPr>
          <a:lstStyle/>
          <a:p>
            <a:pPr algn="ctr">
              <a:spcBef>
                <a:spcPts val="600"/>
              </a:spcBef>
              <a:buSzPct val="100000"/>
            </a:pPr>
            <a:r>
              <a:rPr lang="en-ZA" sz="1400" dirty="0">
                <a:solidFill>
                  <a:srgbClr val="FFFFFF"/>
                </a:solidFill>
                <a:latin typeface="Calibri Light" panose="020F0302020204030204" pitchFamily="34" charset="0"/>
              </a:rPr>
              <a:t>Content Slide Option</a:t>
            </a:r>
            <a:endParaRPr lang="en-GB" sz="1400" dirty="0">
              <a:solidFill>
                <a:srgbClr val="FFFFFF"/>
              </a:solidFill>
              <a:latin typeface="Calibri Light" panose="020F0302020204030204" pitchFamily="34" charset="0"/>
            </a:endParaRPr>
          </a:p>
        </p:txBody>
      </p:sp>
      <p:pic>
        <p:nvPicPr>
          <p:cNvPr id="12" name="Picture 11">
            <a:extLst>
              <a:ext uri="{FF2B5EF4-FFF2-40B4-BE49-F238E27FC236}">
                <a16:creationId xmlns:a16="http://schemas.microsoft.com/office/drawing/2014/main" id="{AD5D9801-ABAA-4654-BFCC-B53391A3C1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80708" y="6142193"/>
            <a:ext cx="473407" cy="520748"/>
          </a:xfrm>
          <a:prstGeom prst="rect">
            <a:avLst/>
          </a:prstGeom>
        </p:spPr>
      </p:pic>
    </p:spTree>
    <p:extLst>
      <p:ext uri="{BB962C8B-B14F-4D97-AF65-F5344CB8AC3E}">
        <p14:creationId xmlns:p14="http://schemas.microsoft.com/office/powerpoint/2010/main" val="4875554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6" name="think-cell Slide" r:id="rId9" imgW="6350000" imgH="6350000" progId="">
                  <p:embed/>
                </p:oleObj>
              </mc:Choice>
              <mc:Fallback>
                <p:oleObj name="think-cell Slide" r:id="rId9" imgW="6350000" imgH="6350000" progId="">
                  <p:embed/>
                  <p:pic>
                    <p:nvPicPr>
                      <p:cNvPr id="0" name="Picture 2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363538" y="177801"/>
            <a:ext cx="8428037" cy="482599"/>
          </a:xfrm>
          <a:prstGeom prst="rect">
            <a:avLst/>
          </a:prstGeom>
        </p:spPr>
        <p:txBody>
          <a:bodyPr vert="horz" lIns="0" tIns="0" rIns="0" bIns="0" rtlCol="0" anchor="t" anchorCtr="0">
            <a:noAutofit/>
          </a:bodyPr>
          <a:lstStyle/>
          <a:p>
            <a:r>
              <a:rPr lang="en-US" noProof="0" dirty="0"/>
              <a:t>Click to edit slide heading</a:t>
            </a:r>
            <a:br>
              <a:rPr lang="en-US" noProof="0" dirty="0"/>
            </a:br>
            <a:endParaRPr lang="en-US" noProof="0" dirty="0"/>
          </a:p>
        </p:txBody>
      </p:sp>
      <p:sp>
        <p:nvSpPr>
          <p:cNvPr id="19" name="Text Placeholder 18"/>
          <p:cNvSpPr>
            <a:spLocks noGrp="1"/>
          </p:cNvSpPr>
          <p:nvPr>
            <p:ph type="body" idx="1"/>
          </p:nvPr>
        </p:nvSpPr>
        <p:spPr>
          <a:xfrm>
            <a:off x="363538" y="1657350"/>
            <a:ext cx="8428037" cy="4367213"/>
          </a:xfrm>
          <a:prstGeom prst="rect">
            <a:avLst/>
          </a:prstGeom>
        </p:spPr>
        <p:txBody>
          <a:bodyPr vert="horz" lIns="0" tIns="0" rIns="0" bIns="0" rtlCol="0">
            <a:noAutofit/>
          </a:bodyPr>
          <a:lstStyle/>
          <a:p>
            <a:pPr lvl="0"/>
            <a:r>
              <a:rPr lang="en-US" noProof="0" dirty="0"/>
              <a:t>Click to edit Master text styles</a:t>
            </a:r>
          </a:p>
          <a:p>
            <a:pPr lvl="1"/>
            <a:r>
              <a:rPr lang="en-US" noProof="0" dirty="0"/>
              <a:t>Second-level heading</a:t>
            </a:r>
          </a:p>
          <a:p>
            <a:pPr lvl="2"/>
            <a:r>
              <a:rPr lang="en-US" noProof="0" dirty="0"/>
              <a:t>First-level bullet</a:t>
            </a:r>
          </a:p>
          <a:p>
            <a:pPr lvl="3"/>
            <a:r>
              <a:rPr lang="en-US" noProof="0" dirty="0"/>
              <a:t>Second-level bullet</a:t>
            </a:r>
          </a:p>
          <a:p>
            <a:pPr lvl="4"/>
            <a:r>
              <a:rPr lang="en-US" noProof="0" dirty="0"/>
              <a:t>Third-level bullet</a:t>
            </a:r>
          </a:p>
        </p:txBody>
      </p:sp>
      <p:sp>
        <p:nvSpPr>
          <p:cNvPr id="3" name="TextBox 2"/>
          <p:cNvSpPr txBox="1"/>
          <p:nvPr userDrawn="1"/>
        </p:nvSpPr>
        <p:spPr>
          <a:xfrm>
            <a:off x="363538" y="6484938"/>
            <a:ext cx="230981" cy="100027"/>
          </a:xfrm>
          <a:prstGeom prst="rect">
            <a:avLst/>
          </a:prstGeom>
          <a:noFill/>
        </p:spPr>
        <p:txBody>
          <a:bodyPr wrap="square" lIns="0" tIns="0" rIns="0" bIns="0" rtlCol="0">
            <a:noAutofit/>
          </a:bodyPr>
          <a:lstStyle/>
          <a:p>
            <a:pPr marL="0" indent="0" algn="l">
              <a:spcBef>
                <a:spcPts val="600"/>
              </a:spcBef>
              <a:buSzPct val="100000"/>
              <a:buFont typeface="Arial"/>
              <a:buNone/>
            </a:pPr>
            <a:endParaRPr lang="en-US" sz="650" noProof="0" dirty="0">
              <a:solidFill>
                <a:schemeClr val="tx2"/>
              </a:solidFill>
              <a:latin typeface="Calibri Light" panose="020F0302020204030204" pitchFamily="34" charset="0"/>
            </a:endParaRPr>
          </a:p>
        </p:txBody>
      </p:sp>
      <p:pic>
        <p:nvPicPr>
          <p:cNvPr id="8" name="Picture 7" descr="Cenfri_Logo_Final_RGB_Large.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7329" y="6257571"/>
            <a:ext cx="1285875" cy="379987"/>
          </a:xfrm>
          <a:prstGeom prst="rect">
            <a:avLst/>
          </a:prstGeom>
        </p:spPr>
      </p:pic>
      <p:pic>
        <p:nvPicPr>
          <p:cNvPr id="10" name="Picture 9">
            <a:extLst>
              <a:ext uri="{FF2B5EF4-FFF2-40B4-BE49-F238E27FC236}">
                <a16:creationId xmlns:a16="http://schemas.microsoft.com/office/drawing/2014/main" id="{766FC21D-CD1C-432C-8A15-8768C84C6C2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8280708" y="6142193"/>
            <a:ext cx="473407" cy="520748"/>
          </a:xfrm>
          <a:prstGeom prst="rect">
            <a:avLst/>
          </a:prstGeom>
        </p:spPr>
      </p:pic>
      <p:pic>
        <p:nvPicPr>
          <p:cNvPr id="11" name="Picture 10">
            <a:extLst>
              <a:ext uri="{FF2B5EF4-FFF2-40B4-BE49-F238E27FC236}">
                <a16:creationId xmlns:a16="http://schemas.microsoft.com/office/drawing/2014/main" id="{92D4AB4C-0F77-41C0-BCCE-6081B9F0A0BC}"/>
              </a:ext>
            </a:extLst>
          </p:cNvPr>
          <p:cNvPicPr>
            <a:picLocks noChangeAspect="1"/>
          </p:cNvPicPr>
          <p:nvPr userDrawn="1"/>
        </p:nvPicPr>
        <p:blipFill>
          <a:blip r:embed="rId13"/>
          <a:srcRect/>
          <a:stretch/>
        </p:blipFill>
        <p:spPr>
          <a:xfrm>
            <a:off x="6554698" y="6185142"/>
            <a:ext cx="1514641" cy="452416"/>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78" r:id="rId2"/>
    <p:sldLayoutId id="2147483786" r:id="rId3"/>
    <p:sldLayoutId id="2147483815" r:id="rId4"/>
    <p:sldLayoutId id="2147483816" r:id="rId5"/>
  </p:sldLayoutIdLst>
  <p:transition>
    <p:fade/>
  </p:transition>
  <p:hf hdr="0" dt="0"/>
  <p:txStyles>
    <p:titleStyle>
      <a:lvl1pPr algn="ctr" defTabSz="914400" rtl="0" eaLnBrk="1" latinLnBrk="0" hangingPunct="1">
        <a:spcBef>
          <a:spcPct val="0"/>
        </a:spcBef>
        <a:buNone/>
        <a:defRPr sz="3000" b="1" kern="1200">
          <a:solidFill>
            <a:schemeClr val="accent5"/>
          </a:solidFill>
          <a:latin typeface="Calibri Light" panose="020F0302020204030204" pitchFamily="34" charset="0"/>
          <a:ea typeface="+mj-ea"/>
          <a:cs typeface="+mj-cs"/>
        </a:defRPr>
      </a:lvl1pPr>
    </p:titleStyle>
    <p:bodyStyle>
      <a:lvl1pPr marL="0" indent="0" algn="l" defTabSz="914400" rtl="0" eaLnBrk="1" latinLnBrk="0" hangingPunct="1">
        <a:spcBef>
          <a:spcPts val="600"/>
        </a:spcBef>
        <a:spcAft>
          <a:spcPts val="600"/>
        </a:spcAft>
        <a:buSzPct val="100000"/>
        <a:buFont typeface="Arial" panose="020B0604020202020204" pitchFamily="34" charset="0"/>
        <a:buNone/>
        <a:defRPr sz="1400" b="0" kern="1200">
          <a:solidFill>
            <a:srgbClr val="58595B"/>
          </a:solidFill>
          <a:latin typeface="Calibri Light" panose="020F0302020204030204" pitchFamily="34" charset="0"/>
          <a:ea typeface="+mn-ea"/>
          <a:cs typeface="+mn-cs"/>
        </a:defRPr>
      </a:lvl1pPr>
      <a:lvl2pPr marL="0" indent="0" algn="l" defTabSz="914400" rtl="0" eaLnBrk="1" latinLnBrk="0" hangingPunct="1">
        <a:spcBef>
          <a:spcPts val="600"/>
        </a:spcBef>
        <a:spcAft>
          <a:spcPts val="600"/>
        </a:spcAft>
        <a:buClrTx/>
        <a:buSzPct val="100000"/>
        <a:buFont typeface="Arial"/>
        <a:buNone/>
        <a:defRPr lang="en-US" sz="1400" b="1" kern="1200" dirty="0" smtClean="0">
          <a:solidFill>
            <a:srgbClr val="58595B"/>
          </a:solidFill>
          <a:latin typeface="Calibri Light" panose="020F0302020204030204" pitchFamily="34" charset="0"/>
          <a:ea typeface="+mn-ea"/>
          <a:cs typeface="+mn-cs"/>
        </a:defRPr>
      </a:lvl2pPr>
      <a:lvl3pPr marL="0" indent="-180000" algn="l" defTabSz="914400" rtl="0" eaLnBrk="1" latinLnBrk="0" hangingPunct="1">
        <a:spcBef>
          <a:spcPts val="600"/>
        </a:spcBef>
        <a:spcAft>
          <a:spcPts val="600"/>
        </a:spcAft>
        <a:buClr>
          <a:schemeClr val="accent1"/>
        </a:buClr>
        <a:buSzPct val="120000"/>
        <a:buFont typeface="Arial" panose="020B0604020202020204" pitchFamily="34" charset="0"/>
        <a:buChar char="•"/>
        <a:defRPr lang="en-US" sz="1400" kern="1200" dirty="0" smtClean="0">
          <a:solidFill>
            <a:srgbClr val="58595B"/>
          </a:solidFill>
          <a:latin typeface="Calibri Light" panose="020F0302020204030204" pitchFamily="34" charset="0"/>
          <a:ea typeface="+mn-ea"/>
          <a:cs typeface="+mn-cs"/>
        </a:defRPr>
      </a:lvl3pPr>
      <a:lvl4pPr marL="356400" indent="-180000" algn="l" defTabSz="914400" rtl="0" eaLnBrk="1" latinLnBrk="0" hangingPunct="1">
        <a:spcBef>
          <a:spcPts val="600"/>
        </a:spcBef>
        <a:spcAft>
          <a:spcPts val="600"/>
        </a:spcAft>
        <a:buClr>
          <a:schemeClr val="accent1"/>
        </a:buClr>
        <a:buSzPct val="125000"/>
        <a:buFont typeface="Verdana" panose="020B0604030504040204" pitchFamily="34" charset="0"/>
        <a:buChar char="-"/>
        <a:defRPr lang="en-US" sz="1400" kern="1200" baseline="0" dirty="0" smtClean="0">
          <a:solidFill>
            <a:srgbClr val="58595B"/>
          </a:solidFill>
          <a:latin typeface="Calibri Light" panose="020F0302020204030204" pitchFamily="34" charset="0"/>
          <a:ea typeface="+mn-ea"/>
          <a:cs typeface="+mn-cs"/>
        </a:defRPr>
      </a:lvl4pPr>
      <a:lvl5pPr marL="532800" indent="-180000" algn="l" defTabSz="798513" rtl="0" eaLnBrk="1" latinLnBrk="0" hangingPunct="1">
        <a:spcBef>
          <a:spcPts val="600"/>
        </a:spcBef>
        <a:spcAft>
          <a:spcPts val="600"/>
        </a:spcAft>
        <a:buClr>
          <a:schemeClr val="accent1"/>
        </a:buClr>
        <a:buSzPct val="100000"/>
        <a:buFont typeface="Wingdings" panose="05000000000000000000" pitchFamily="2" charset="2"/>
        <a:buChar char="§"/>
        <a:tabLst/>
        <a:defRPr lang="en-US" sz="1400" kern="1200" baseline="0" dirty="0" smtClean="0">
          <a:solidFill>
            <a:srgbClr val="58595B"/>
          </a:solidFill>
          <a:latin typeface="Calibri Light" panose="020F0302020204030204" pitchFamily="34" charset="0"/>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178">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A46C95-3042-4173-9D73-2BA3113593E6}"/>
              </a:ext>
            </a:extLst>
          </p:cNvPr>
          <p:cNvSpPr>
            <a:spLocks noGrp="1"/>
          </p:cNvSpPr>
          <p:nvPr>
            <p:ph type="subTitle" idx="1"/>
          </p:nvPr>
        </p:nvSpPr>
        <p:spPr>
          <a:xfrm>
            <a:off x="493895" y="2029814"/>
            <a:ext cx="4796565" cy="1399186"/>
          </a:xfrm>
        </p:spPr>
        <p:txBody>
          <a:bodyPr/>
          <a:lstStyle/>
          <a:p>
            <a:r>
              <a:rPr lang="en-US" sz="2800" dirty="0">
                <a:solidFill>
                  <a:schemeClr val="accent1">
                    <a:lumMod val="75000"/>
                  </a:schemeClr>
                </a:solidFill>
              </a:rPr>
              <a:t>Mozambique Fintech Week: </a:t>
            </a:r>
            <a:r>
              <a:rPr lang="en-US" sz="2800" dirty="0" err="1">
                <a:solidFill>
                  <a:schemeClr val="accent1">
                    <a:lumMod val="75000"/>
                  </a:schemeClr>
                </a:solidFill>
              </a:rPr>
              <a:t>Insurtech</a:t>
            </a:r>
            <a:r>
              <a:rPr lang="en-US" sz="2800" dirty="0">
                <a:solidFill>
                  <a:schemeClr val="accent1">
                    <a:lumMod val="75000"/>
                  </a:schemeClr>
                </a:solidFill>
              </a:rPr>
              <a:t> workshop</a:t>
            </a:r>
          </a:p>
          <a:p>
            <a:r>
              <a:rPr lang="en-US" sz="2800" dirty="0">
                <a:solidFill>
                  <a:srgbClr val="FFFFFF"/>
                </a:solidFill>
              </a:rPr>
              <a:t>Insurtech legal and </a:t>
            </a:r>
            <a:br>
              <a:rPr lang="en-US" sz="2800" dirty="0">
                <a:solidFill>
                  <a:srgbClr val="FFFFFF"/>
                </a:solidFill>
              </a:rPr>
            </a:br>
            <a:r>
              <a:rPr lang="en-US" sz="2800" dirty="0">
                <a:solidFill>
                  <a:srgbClr val="FFFFFF"/>
                </a:solidFill>
              </a:rPr>
              <a:t>regulatory frameworks</a:t>
            </a:r>
          </a:p>
        </p:txBody>
      </p:sp>
      <p:sp>
        <p:nvSpPr>
          <p:cNvPr id="3" name="Text Placeholder 2">
            <a:extLst>
              <a:ext uri="{FF2B5EF4-FFF2-40B4-BE49-F238E27FC236}">
                <a16:creationId xmlns:a16="http://schemas.microsoft.com/office/drawing/2014/main" id="{44411711-0C21-4A96-A93D-B8FA23BB8A06}"/>
              </a:ext>
            </a:extLst>
          </p:cNvPr>
          <p:cNvSpPr>
            <a:spLocks noGrp="1"/>
          </p:cNvSpPr>
          <p:nvPr>
            <p:ph type="body" sz="quarter" idx="10"/>
          </p:nvPr>
        </p:nvSpPr>
        <p:spPr>
          <a:xfrm>
            <a:off x="2109740" y="3988799"/>
            <a:ext cx="1935634" cy="318506"/>
          </a:xfrm>
        </p:spPr>
        <p:txBody>
          <a:bodyPr/>
          <a:lstStyle/>
          <a:p>
            <a:pPr marL="0" indent="0">
              <a:buNone/>
            </a:pPr>
            <a:r>
              <a:rPr lang="en-ZA" sz="1500" dirty="0"/>
              <a:t>19 February 2020</a:t>
            </a:r>
          </a:p>
        </p:txBody>
      </p:sp>
    </p:spTree>
    <p:extLst>
      <p:ext uri="{BB962C8B-B14F-4D97-AF65-F5344CB8AC3E}">
        <p14:creationId xmlns:p14="http://schemas.microsoft.com/office/powerpoint/2010/main" val="1216697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r="452"/>
          <a:stretch/>
        </p:blipFill>
        <p:spPr>
          <a:xfrm>
            <a:off x="0" y="-32846"/>
            <a:ext cx="9144000" cy="6889188"/>
          </a:xfrm>
          <a:prstGeom prst="rect">
            <a:avLst/>
          </a:prstGeom>
        </p:spPr>
      </p:pic>
      <p:sp>
        <p:nvSpPr>
          <p:cNvPr id="12" name="Rectangle 11">
            <a:extLst>
              <a:ext uri="{FF2B5EF4-FFF2-40B4-BE49-F238E27FC236}">
                <a16:creationId xmlns:a16="http://schemas.microsoft.com/office/drawing/2014/main" id="{8A8D87E5-0E4C-4E1B-BEAC-B8B11B9436EC}"/>
              </a:ext>
            </a:extLst>
          </p:cNvPr>
          <p:cNvSpPr/>
          <p:nvPr/>
        </p:nvSpPr>
        <p:spPr bwMode="gray">
          <a:xfrm>
            <a:off x="0" y="-32846"/>
            <a:ext cx="9144000" cy="6890846"/>
          </a:xfrm>
          <a:prstGeom prst="rect">
            <a:avLst/>
          </a:prstGeom>
          <a:solidFill>
            <a:srgbClr val="132731">
              <a:alpha val="78824"/>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ZA" sz="1600" b="1" dirty="0">
              <a:solidFill>
                <a:schemeClr val="bg1"/>
              </a:solidFill>
              <a:latin typeface="Calibri Light" panose="020F0302020204030204" pitchFamily="34" charset="0"/>
            </a:endParaRPr>
          </a:p>
        </p:txBody>
      </p:sp>
      <p:pic>
        <p:nvPicPr>
          <p:cNvPr id="14" name="Content Placeholder 5">
            <a:extLst>
              <a:ext uri="{FF2B5EF4-FFF2-40B4-BE49-F238E27FC236}">
                <a16:creationId xmlns:a16="http://schemas.microsoft.com/office/drawing/2014/main" id="{35ADFD28-BDD7-48CF-872E-FF262DC425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3661" t="15094" r="-11433" b="21209"/>
          <a:stretch/>
        </p:blipFill>
        <p:spPr>
          <a:xfrm>
            <a:off x="5822302" y="985078"/>
            <a:ext cx="4404049" cy="4404049"/>
          </a:xfrm>
          <a:prstGeom prst="flowChartConnector">
            <a:avLst/>
          </a:prstGeom>
        </p:spPr>
      </p:pic>
      <p:sp>
        <p:nvSpPr>
          <p:cNvPr id="2" name="Title 1"/>
          <p:cNvSpPr>
            <a:spLocks noGrp="1"/>
          </p:cNvSpPr>
          <p:nvPr>
            <p:ph type="ctrTitle"/>
          </p:nvPr>
        </p:nvSpPr>
        <p:spPr>
          <a:xfrm>
            <a:off x="978695" y="2323001"/>
            <a:ext cx="3704897" cy="1222631"/>
          </a:xfrm>
        </p:spPr>
        <p:txBody>
          <a:bodyPr/>
          <a:lstStyle/>
          <a:p>
            <a:r>
              <a:rPr lang="en-ZA" sz="2400" dirty="0">
                <a:solidFill>
                  <a:srgbClr val="C1D72F"/>
                </a:solidFill>
              </a:rPr>
              <a:t>Innovation is changing the way financial services are delivered  in the emerging world. </a:t>
            </a:r>
            <a:endParaRPr lang="en-ZA" sz="2400" dirty="0"/>
          </a:p>
        </p:txBody>
      </p:sp>
    </p:spTree>
    <p:extLst>
      <p:ext uri="{BB962C8B-B14F-4D97-AF65-F5344CB8AC3E}">
        <p14:creationId xmlns:p14="http://schemas.microsoft.com/office/powerpoint/2010/main" val="277396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FD0-AA1E-44BD-93DF-E1910236F080}"/>
              </a:ext>
            </a:extLst>
          </p:cNvPr>
          <p:cNvSpPr>
            <a:spLocks noGrp="1"/>
          </p:cNvSpPr>
          <p:nvPr>
            <p:ph type="title" idx="4294967295"/>
          </p:nvPr>
        </p:nvSpPr>
        <p:spPr>
          <a:xfrm>
            <a:off x="357981" y="315208"/>
            <a:ext cx="8428037" cy="482599"/>
          </a:xfrm>
        </p:spPr>
        <p:txBody>
          <a:bodyPr/>
          <a:lstStyle/>
          <a:p>
            <a:r>
              <a:rPr lang="en-GB" sz="2800" dirty="0">
                <a:solidFill>
                  <a:schemeClr val="accent1">
                    <a:lumMod val="75000"/>
                  </a:schemeClr>
                </a:solidFill>
                <a:cs typeface="Calibri Light" panose="020F0302020204030204" pitchFamily="34" charset="0"/>
              </a:rPr>
              <a:t>Geographic distribution of insurtechs</a:t>
            </a:r>
          </a:p>
        </p:txBody>
      </p:sp>
      <p:sp>
        <p:nvSpPr>
          <p:cNvPr id="6" name="TextBox 5">
            <a:extLst>
              <a:ext uri="{FF2B5EF4-FFF2-40B4-BE49-F238E27FC236}">
                <a16:creationId xmlns:a16="http://schemas.microsoft.com/office/drawing/2014/main" id="{782D371D-9FAC-49B5-AF3C-5D344F7BBAB4}"/>
              </a:ext>
            </a:extLst>
          </p:cNvPr>
          <p:cNvSpPr txBox="1"/>
          <p:nvPr/>
        </p:nvSpPr>
        <p:spPr>
          <a:xfrm>
            <a:off x="2975212" y="6261016"/>
            <a:ext cx="3494861" cy="373062"/>
          </a:xfrm>
          <a:prstGeom prst="rect">
            <a:avLst/>
          </a:prstGeom>
          <a:noFill/>
        </p:spPr>
        <p:txBody>
          <a:bodyPr wrap="square" lIns="0" tIns="0" rIns="0" bIns="0" rtlCol="0" anchor="ctr" anchorCtr="0">
            <a:noAutofit/>
          </a:bodyPr>
          <a:lstStyle/>
          <a:p>
            <a:pPr algn="ctr">
              <a:spcBef>
                <a:spcPts val="600"/>
              </a:spcBef>
              <a:buSzPct val="100000"/>
              <a:defRPr/>
            </a:pPr>
            <a:fld id="{C58DF478-B544-4ED8-9ED4-6A2648E2D233}" type="slidenum">
              <a:rPr lang="en-US" sz="900" noProof="0" smtClean="0">
                <a:solidFill>
                  <a:schemeClr val="tx2"/>
                </a:solidFill>
                <a:latin typeface="Calibri Light" panose="020F0302020204030204" pitchFamily="34" charset="0"/>
                <a:cs typeface="Calibri Light" panose="020F0302020204030204" pitchFamily="34" charset="0"/>
              </a:rPr>
              <a:pPr algn="ctr">
                <a:spcBef>
                  <a:spcPts val="600"/>
                </a:spcBef>
                <a:buSzPct val="100000"/>
                <a:defRPr/>
              </a:pPr>
              <a:t>3</a:t>
            </a:fld>
            <a:r>
              <a:rPr lang="en-US" sz="900" dirty="0">
                <a:solidFill>
                  <a:schemeClr val="tx2"/>
                </a:solidFill>
                <a:latin typeface="Calibri Light" panose="020F0302020204030204" pitchFamily="34" charset="0"/>
                <a:cs typeface="Calibri Light" panose="020F0302020204030204" pitchFamily="34" charset="0"/>
              </a:rPr>
              <a:t>  |  Source: Cenfri Insurtech Tracker </a:t>
            </a:r>
            <a:r>
              <a:rPr lang="en-US" sz="900" baseline="0" noProof="0" dirty="0">
                <a:solidFill>
                  <a:schemeClr val="tx2"/>
                </a:solidFill>
                <a:latin typeface="Calibri Light" panose="020F0302020204030204" pitchFamily="34" charset="0"/>
                <a:cs typeface="Calibri Light" panose="020F0302020204030204" pitchFamily="34" charset="0"/>
              </a:rPr>
              <a:t>   </a:t>
            </a:r>
            <a:endParaRPr lang="en-US" sz="900" noProof="0" dirty="0">
              <a:solidFill>
                <a:schemeClr val="tx2"/>
              </a:solidFill>
              <a:latin typeface="Calibri Light" panose="020F0302020204030204" pitchFamily="34" charset="0"/>
              <a:cs typeface="Calibri Light" panose="020F0302020204030204" pitchFamily="34" charset="0"/>
            </a:endParaRPr>
          </a:p>
        </p:txBody>
      </p:sp>
      <p:sp>
        <p:nvSpPr>
          <p:cNvPr id="4" name="Rectangle: Rounded Corners 3">
            <a:extLst>
              <a:ext uri="{FF2B5EF4-FFF2-40B4-BE49-F238E27FC236}">
                <a16:creationId xmlns:a16="http://schemas.microsoft.com/office/drawing/2014/main" id="{E0E27127-7661-4B34-991E-199476C21FD4}"/>
              </a:ext>
            </a:extLst>
          </p:cNvPr>
          <p:cNvSpPr/>
          <p:nvPr/>
        </p:nvSpPr>
        <p:spPr bwMode="gray">
          <a:xfrm>
            <a:off x="1401204" y="1372203"/>
            <a:ext cx="6352734" cy="418454"/>
          </a:xfrm>
          <a:prstGeom prst="roundRect">
            <a:avLst/>
          </a:prstGeom>
          <a:solidFill>
            <a:schemeClr val="accent5">
              <a:alpha val="90000"/>
            </a:schemeClr>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latin typeface="Calibri Light" panose="020F0302020204030204" pitchFamily="34" charset="0"/>
                <a:cs typeface="Calibri Light" panose="020F0302020204030204" pitchFamily="34" charset="0"/>
              </a:rPr>
              <a:t>292 insurtechs representing 481 initiatives identified in 85 countries</a:t>
            </a:r>
            <a:endParaRPr lang="en-GB" sz="1600" b="1" dirty="0">
              <a:solidFill>
                <a:schemeClr val="bg1"/>
              </a:solidFill>
              <a:latin typeface="Calibri Light" panose="020F0302020204030204" pitchFamily="34" charset="0"/>
              <a:cs typeface="Calibri Light" panose="020F0302020204030204" pitchFamily="34" charset="0"/>
            </a:endParaRPr>
          </a:p>
        </p:txBody>
      </p:sp>
      <p:grpSp>
        <p:nvGrpSpPr>
          <p:cNvPr id="281" name="Group 280">
            <a:extLst>
              <a:ext uri="{FF2B5EF4-FFF2-40B4-BE49-F238E27FC236}">
                <a16:creationId xmlns:a16="http://schemas.microsoft.com/office/drawing/2014/main" id="{A0994AAA-9C24-42DC-8F3F-0BFCE9DDF374}"/>
              </a:ext>
            </a:extLst>
          </p:cNvPr>
          <p:cNvGrpSpPr/>
          <p:nvPr/>
        </p:nvGrpSpPr>
        <p:grpSpPr>
          <a:xfrm>
            <a:off x="395149" y="2000330"/>
            <a:ext cx="8345487" cy="3933126"/>
            <a:chOff x="110317" y="2409418"/>
            <a:chExt cx="6110247" cy="3109651"/>
          </a:xfrm>
          <a:solidFill>
            <a:srgbClr val="C7C7C9">
              <a:lumMod val="60000"/>
              <a:lumOff val="40000"/>
            </a:srgbClr>
          </a:solidFill>
        </p:grpSpPr>
        <p:grpSp>
          <p:nvGrpSpPr>
            <p:cNvPr id="282" name="Group 5">
              <a:extLst>
                <a:ext uri="{FF2B5EF4-FFF2-40B4-BE49-F238E27FC236}">
                  <a16:creationId xmlns:a16="http://schemas.microsoft.com/office/drawing/2014/main" id="{DEA35EE5-7006-49EB-AB1B-76A888947A4D}"/>
                </a:ext>
              </a:extLst>
            </p:cNvPr>
            <p:cNvGrpSpPr>
              <a:grpSpLocks/>
            </p:cNvGrpSpPr>
            <p:nvPr/>
          </p:nvGrpSpPr>
          <p:grpSpPr bwMode="auto">
            <a:xfrm>
              <a:off x="4675970" y="4290616"/>
              <a:ext cx="323850" cy="111125"/>
              <a:chOff x="4449" y="3335"/>
              <a:chExt cx="260" cy="83"/>
            </a:xfrm>
            <a:grpFill/>
          </p:grpSpPr>
          <p:sp>
            <p:nvSpPr>
              <p:cNvPr id="552" name="Freeform 6">
                <a:extLst>
                  <a:ext uri="{FF2B5EF4-FFF2-40B4-BE49-F238E27FC236}">
                    <a16:creationId xmlns:a16="http://schemas.microsoft.com/office/drawing/2014/main" id="{280BE8B5-EF79-4278-AF63-41BE3CFE7244}"/>
                  </a:ext>
                </a:extLst>
              </p:cNvPr>
              <p:cNvSpPr>
                <a:spLocks/>
              </p:cNvSpPr>
              <p:nvPr/>
            </p:nvSpPr>
            <p:spPr bwMode="auto">
              <a:xfrm>
                <a:off x="4449" y="3340"/>
                <a:ext cx="52" cy="69"/>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53" name="Freeform 7">
                <a:extLst>
                  <a:ext uri="{FF2B5EF4-FFF2-40B4-BE49-F238E27FC236}">
                    <a16:creationId xmlns:a16="http://schemas.microsoft.com/office/drawing/2014/main" id="{A604094D-1CF7-4D7C-B2F3-7FCF0C347642}"/>
                  </a:ext>
                </a:extLst>
              </p:cNvPr>
              <p:cNvSpPr>
                <a:spLocks/>
              </p:cNvSpPr>
              <p:nvPr/>
            </p:nvSpPr>
            <p:spPr bwMode="auto">
              <a:xfrm>
                <a:off x="4577" y="3335"/>
                <a:ext cx="132" cy="83"/>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grpSp>
          <p:nvGrpSpPr>
            <p:cNvPr id="283" name="Group 282">
              <a:extLst>
                <a:ext uri="{FF2B5EF4-FFF2-40B4-BE49-F238E27FC236}">
                  <a16:creationId xmlns:a16="http://schemas.microsoft.com/office/drawing/2014/main" id="{DD13D231-C254-4B63-9681-5DC6A61A3D26}"/>
                </a:ext>
              </a:extLst>
            </p:cNvPr>
            <p:cNvGrpSpPr>
              <a:grpSpLocks/>
            </p:cNvGrpSpPr>
            <p:nvPr/>
          </p:nvGrpSpPr>
          <p:grpSpPr bwMode="auto">
            <a:xfrm>
              <a:off x="4590193" y="4317603"/>
              <a:ext cx="782630" cy="280990"/>
              <a:chOff x="4380" y="3353"/>
              <a:chExt cx="629" cy="218"/>
            </a:xfrm>
            <a:grpFill/>
          </p:grpSpPr>
          <p:sp>
            <p:nvSpPr>
              <p:cNvPr id="542" name="Freeform 9">
                <a:extLst>
                  <a:ext uri="{FF2B5EF4-FFF2-40B4-BE49-F238E27FC236}">
                    <a16:creationId xmlns:a16="http://schemas.microsoft.com/office/drawing/2014/main" id="{1470BF10-9C2B-4D3A-99C6-736144070E6D}"/>
                  </a:ext>
                </a:extLst>
              </p:cNvPr>
              <p:cNvSpPr>
                <a:spLocks/>
              </p:cNvSpPr>
              <p:nvPr/>
            </p:nvSpPr>
            <p:spPr bwMode="auto">
              <a:xfrm>
                <a:off x="4380" y="3353"/>
                <a:ext cx="149" cy="156"/>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3" name="Freeform 10">
                <a:extLst>
                  <a:ext uri="{FF2B5EF4-FFF2-40B4-BE49-F238E27FC236}">
                    <a16:creationId xmlns:a16="http://schemas.microsoft.com/office/drawing/2014/main" id="{82C2CA95-2F96-40F9-9EEA-661B91953CA7}"/>
                  </a:ext>
                </a:extLst>
              </p:cNvPr>
              <p:cNvSpPr>
                <a:spLocks/>
              </p:cNvSpPr>
              <p:nvPr/>
            </p:nvSpPr>
            <p:spPr bwMode="auto">
              <a:xfrm>
                <a:off x="4519" y="3510"/>
                <a:ext cx="125" cy="40"/>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4" name="Freeform 11">
                <a:extLst>
                  <a:ext uri="{FF2B5EF4-FFF2-40B4-BE49-F238E27FC236}">
                    <a16:creationId xmlns:a16="http://schemas.microsoft.com/office/drawing/2014/main" id="{D187F7D8-E8BA-46E9-A5A0-905F2C79FA1D}"/>
                  </a:ext>
                </a:extLst>
              </p:cNvPr>
              <p:cNvSpPr>
                <a:spLocks/>
              </p:cNvSpPr>
              <p:nvPr/>
            </p:nvSpPr>
            <p:spPr bwMode="auto">
              <a:xfrm>
                <a:off x="4568" y="3371"/>
                <a:ext cx="136" cy="116"/>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5" name="Freeform 12">
                <a:extLst>
                  <a:ext uri="{FF2B5EF4-FFF2-40B4-BE49-F238E27FC236}">
                    <a16:creationId xmlns:a16="http://schemas.microsoft.com/office/drawing/2014/main" id="{E5676B35-9BA9-47A7-8449-9635656A4326}"/>
                  </a:ext>
                </a:extLst>
              </p:cNvPr>
              <p:cNvSpPr>
                <a:spLocks/>
              </p:cNvSpPr>
              <p:nvPr/>
            </p:nvSpPr>
            <p:spPr bwMode="auto">
              <a:xfrm>
                <a:off x="4674" y="3544"/>
                <a:ext cx="34" cy="9"/>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6" name="Freeform 13">
                <a:extLst>
                  <a:ext uri="{FF2B5EF4-FFF2-40B4-BE49-F238E27FC236}">
                    <a16:creationId xmlns:a16="http://schemas.microsoft.com/office/drawing/2014/main" id="{78F35B94-B303-47C0-A90A-9DB14A59869B}"/>
                  </a:ext>
                </a:extLst>
              </p:cNvPr>
              <p:cNvSpPr>
                <a:spLocks/>
              </p:cNvSpPr>
              <p:nvPr/>
            </p:nvSpPr>
            <p:spPr bwMode="auto">
              <a:xfrm>
                <a:off x="4703" y="3405"/>
                <a:ext cx="85" cy="101"/>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7" name="Freeform 14">
                <a:extLst>
                  <a:ext uri="{FF2B5EF4-FFF2-40B4-BE49-F238E27FC236}">
                    <a16:creationId xmlns:a16="http://schemas.microsoft.com/office/drawing/2014/main" id="{166BCB4B-EEA7-4FFB-BD49-17814B23A1A4}"/>
                  </a:ext>
                </a:extLst>
              </p:cNvPr>
              <p:cNvSpPr>
                <a:spLocks/>
              </p:cNvSpPr>
              <p:nvPr/>
            </p:nvSpPr>
            <p:spPr bwMode="auto">
              <a:xfrm>
                <a:off x="4769" y="3545"/>
                <a:ext cx="48" cy="26"/>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8" name="Freeform 15">
                <a:extLst>
                  <a:ext uri="{FF2B5EF4-FFF2-40B4-BE49-F238E27FC236}">
                    <a16:creationId xmlns:a16="http://schemas.microsoft.com/office/drawing/2014/main" id="{FE555D80-1D97-424A-840F-A30DC3CB3772}"/>
                  </a:ext>
                </a:extLst>
              </p:cNvPr>
              <p:cNvSpPr>
                <a:spLocks/>
              </p:cNvSpPr>
              <p:nvPr/>
            </p:nvSpPr>
            <p:spPr bwMode="auto">
              <a:xfrm>
                <a:off x="4819" y="3400"/>
                <a:ext cx="17" cy="42"/>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9" name="Freeform 16">
                <a:extLst>
                  <a:ext uri="{FF2B5EF4-FFF2-40B4-BE49-F238E27FC236}">
                    <a16:creationId xmlns:a16="http://schemas.microsoft.com/office/drawing/2014/main" id="{400302DE-49DA-448D-A10F-AF6E93E35EC9}"/>
                  </a:ext>
                </a:extLst>
              </p:cNvPr>
              <p:cNvSpPr>
                <a:spLocks/>
              </p:cNvSpPr>
              <p:nvPr/>
            </p:nvSpPr>
            <p:spPr bwMode="auto">
              <a:xfrm>
                <a:off x="4826" y="3466"/>
                <a:ext cx="40" cy="1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50" name="Freeform 17">
                <a:extLst>
                  <a:ext uri="{FF2B5EF4-FFF2-40B4-BE49-F238E27FC236}">
                    <a16:creationId xmlns:a16="http://schemas.microsoft.com/office/drawing/2014/main" id="{DF99923C-695E-4CC0-868A-8BF2C95E4357}"/>
                  </a:ext>
                </a:extLst>
              </p:cNvPr>
              <p:cNvSpPr>
                <a:spLocks/>
              </p:cNvSpPr>
              <p:nvPr/>
            </p:nvSpPr>
            <p:spPr bwMode="auto">
              <a:xfrm>
                <a:off x="4865" y="3434"/>
                <a:ext cx="144" cy="119"/>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51" name="Freeform 18">
                <a:extLst>
                  <a:ext uri="{FF2B5EF4-FFF2-40B4-BE49-F238E27FC236}">
                    <a16:creationId xmlns:a16="http://schemas.microsoft.com/office/drawing/2014/main" id="{720893AC-4613-45D0-B8DA-CE18C3B1617D}"/>
                  </a:ext>
                </a:extLst>
              </p:cNvPr>
              <p:cNvSpPr>
                <a:spLocks/>
              </p:cNvSpPr>
              <p:nvPr/>
            </p:nvSpPr>
            <p:spPr bwMode="auto">
              <a:xfrm>
                <a:off x="4871" y="3526"/>
                <a:ext cx="7" cy="11"/>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284" name="Freeform 6">
              <a:extLst>
                <a:ext uri="{FF2B5EF4-FFF2-40B4-BE49-F238E27FC236}">
                  <a16:creationId xmlns:a16="http://schemas.microsoft.com/office/drawing/2014/main" id="{6A925FF9-B97F-4250-82CA-EEAD4D8EF301}"/>
                </a:ext>
              </a:extLst>
            </p:cNvPr>
            <p:cNvSpPr>
              <a:spLocks/>
            </p:cNvSpPr>
            <p:nvPr/>
          </p:nvSpPr>
          <p:spPr bwMode="auto">
            <a:xfrm>
              <a:off x="3998079" y="3700063"/>
              <a:ext cx="242885" cy="180976"/>
            </a:xfrm>
            <a:custGeom>
              <a:avLst/>
              <a:gdLst>
                <a:gd name="T0" fmla="*/ 0 w 194"/>
                <a:gd name="T1" fmla="*/ 111880299 h 139"/>
                <a:gd name="T2" fmla="*/ 0 w 194"/>
                <a:gd name="T3" fmla="*/ 111880299 h 139"/>
                <a:gd name="T4" fmla="*/ 3134995 w 194"/>
                <a:gd name="T5" fmla="*/ 172905343 h 139"/>
                <a:gd name="T6" fmla="*/ 25079963 w 194"/>
                <a:gd name="T7" fmla="*/ 191552270 h 139"/>
                <a:gd name="T8" fmla="*/ 6269991 w 194"/>
                <a:gd name="T9" fmla="*/ 222064121 h 139"/>
                <a:gd name="T10" fmla="*/ 40754933 w 194"/>
                <a:gd name="T11" fmla="*/ 233930347 h 139"/>
                <a:gd name="T12" fmla="*/ 119129815 w 194"/>
                <a:gd name="T13" fmla="*/ 222064121 h 139"/>
                <a:gd name="T14" fmla="*/ 133237289 w 194"/>
                <a:gd name="T15" fmla="*/ 188161920 h 139"/>
                <a:gd name="T16" fmla="*/ 186530976 w 194"/>
                <a:gd name="T17" fmla="*/ 169514952 h 139"/>
                <a:gd name="T18" fmla="*/ 191233467 w 194"/>
                <a:gd name="T19" fmla="*/ 140696975 h 139"/>
                <a:gd name="T20" fmla="*/ 210043431 w 194"/>
                <a:gd name="T21" fmla="*/ 133916274 h 139"/>
                <a:gd name="T22" fmla="*/ 202205946 w 194"/>
                <a:gd name="T23" fmla="*/ 118659698 h 139"/>
                <a:gd name="T24" fmla="*/ 221015911 w 194"/>
                <a:gd name="T25" fmla="*/ 116965824 h 139"/>
                <a:gd name="T26" fmla="*/ 235123384 w 194"/>
                <a:gd name="T27" fmla="*/ 88147847 h 139"/>
                <a:gd name="T28" fmla="*/ 228853396 w 194"/>
                <a:gd name="T29" fmla="*/ 59329849 h 139"/>
                <a:gd name="T30" fmla="*/ 300958260 w 194"/>
                <a:gd name="T31" fmla="*/ 38989039 h 139"/>
                <a:gd name="T32" fmla="*/ 302525758 w 194"/>
                <a:gd name="T33" fmla="*/ 32208338 h 139"/>
                <a:gd name="T34" fmla="*/ 275878308 w 194"/>
                <a:gd name="T35" fmla="*/ 27122813 h 139"/>
                <a:gd name="T36" fmla="*/ 238258378 w 194"/>
                <a:gd name="T37" fmla="*/ 47463623 h 139"/>
                <a:gd name="T38" fmla="*/ 219448414 w 194"/>
                <a:gd name="T39" fmla="*/ 0 h 139"/>
                <a:gd name="T40" fmla="*/ 188098473 w 194"/>
                <a:gd name="T41" fmla="*/ 35598688 h 139"/>
                <a:gd name="T42" fmla="*/ 94049862 w 194"/>
                <a:gd name="T43" fmla="*/ 32208338 h 139"/>
                <a:gd name="T44" fmla="*/ 47024931 w 194"/>
                <a:gd name="T45" fmla="*/ 86452672 h 139"/>
                <a:gd name="T46" fmla="*/ 14107478 w 194"/>
                <a:gd name="T47" fmla="*/ 69500900 h 139"/>
                <a:gd name="T48" fmla="*/ 0 w 194"/>
                <a:gd name="T49" fmla="*/ 111880299 h 139"/>
                <a:gd name="T50" fmla="*/ 0 w 194"/>
                <a:gd name="T51" fmla="*/ 111880299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285" name="Group 20">
              <a:extLst>
                <a:ext uri="{FF2B5EF4-FFF2-40B4-BE49-F238E27FC236}">
                  <a16:creationId xmlns:a16="http://schemas.microsoft.com/office/drawing/2014/main" id="{BF73EE48-6295-4E8E-B2C6-1B347839B7C6}"/>
                </a:ext>
              </a:extLst>
            </p:cNvPr>
            <p:cNvGrpSpPr>
              <a:grpSpLocks/>
            </p:cNvGrpSpPr>
            <p:nvPr/>
          </p:nvGrpSpPr>
          <p:grpSpPr bwMode="auto">
            <a:xfrm>
              <a:off x="4891835" y="4606538"/>
              <a:ext cx="690559" cy="633417"/>
              <a:chOff x="4623" y="3575"/>
              <a:chExt cx="552" cy="485"/>
            </a:xfrm>
            <a:grpFill/>
          </p:grpSpPr>
          <p:sp>
            <p:nvSpPr>
              <p:cNvPr id="540" name="Freeform 262">
                <a:extLst>
                  <a:ext uri="{FF2B5EF4-FFF2-40B4-BE49-F238E27FC236}">
                    <a16:creationId xmlns:a16="http://schemas.microsoft.com/office/drawing/2014/main" id="{C48F9E73-51FC-4614-965D-3FD24BDF15FD}"/>
                  </a:ext>
                </a:extLst>
              </p:cNvPr>
              <p:cNvSpPr>
                <a:spLocks/>
              </p:cNvSpPr>
              <p:nvPr/>
            </p:nvSpPr>
            <p:spPr bwMode="auto">
              <a:xfrm>
                <a:off x="4623" y="3575"/>
                <a:ext cx="552" cy="414"/>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41" name="Freeform 263">
                <a:extLst>
                  <a:ext uri="{FF2B5EF4-FFF2-40B4-BE49-F238E27FC236}">
                    <a16:creationId xmlns:a16="http://schemas.microsoft.com/office/drawing/2014/main" id="{04C4F3FF-3402-4AF0-8070-70A5CD090D26}"/>
                  </a:ext>
                </a:extLst>
              </p:cNvPr>
              <p:cNvSpPr>
                <a:spLocks/>
              </p:cNvSpPr>
              <p:nvPr/>
            </p:nvSpPr>
            <p:spPr bwMode="auto">
              <a:xfrm>
                <a:off x="5055" y="4012"/>
                <a:ext cx="49" cy="48"/>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286" name="Freeform 8">
              <a:extLst>
                <a:ext uri="{FF2B5EF4-FFF2-40B4-BE49-F238E27FC236}">
                  <a16:creationId xmlns:a16="http://schemas.microsoft.com/office/drawing/2014/main" id="{F054CB04-56BD-4FF7-819E-1CBC0657CFA1}"/>
                </a:ext>
              </a:extLst>
            </p:cNvPr>
            <p:cNvSpPr>
              <a:spLocks/>
            </p:cNvSpPr>
            <p:nvPr/>
          </p:nvSpPr>
          <p:spPr bwMode="auto">
            <a:xfrm>
              <a:off x="4463213" y="3935014"/>
              <a:ext cx="82550" cy="107951"/>
            </a:xfrm>
            <a:custGeom>
              <a:avLst/>
              <a:gdLst>
                <a:gd name="T0" fmla="*/ 0 w 66"/>
                <a:gd name="T1" fmla="*/ 43327448 h 82"/>
                <a:gd name="T2" fmla="*/ 0 w 66"/>
                <a:gd name="T3" fmla="*/ 43327448 h 82"/>
                <a:gd name="T4" fmla="*/ 14079776 w 66"/>
                <a:gd name="T5" fmla="*/ 57191119 h 82"/>
                <a:gd name="T6" fmla="*/ 21902016 w 66"/>
                <a:gd name="T7" fmla="*/ 123048514 h 82"/>
                <a:gd name="T8" fmla="*/ 46932174 w 66"/>
                <a:gd name="T9" fmla="*/ 117849802 h 82"/>
                <a:gd name="T10" fmla="*/ 62575392 w 66"/>
                <a:gd name="T11" fmla="*/ 90119827 h 82"/>
                <a:gd name="T12" fmla="*/ 79784558 w 66"/>
                <a:gd name="T13" fmla="*/ 97052321 h 82"/>
                <a:gd name="T14" fmla="*/ 92299652 w 66"/>
                <a:gd name="T15" fmla="*/ 140379749 h 82"/>
                <a:gd name="T16" fmla="*/ 101685332 w 66"/>
                <a:gd name="T17" fmla="*/ 116116020 h 82"/>
                <a:gd name="T18" fmla="*/ 90734955 w 66"/>
                <a:gd name="T19" fmla="*/ 69323642 h 82"/>
                <a:gd name="T20" fmla="*/ 79784558 w 66"/>
                <a:gd name="T21" fmla="*/ 86653580 h 82"/>
                <a:gd name="T22" fmla="*/ 67269483 w 66"/>
                <a:gd name="T23" fmla="*/ 65857395 h 82"/>
                <a:gd name="T24" fmla="*/ 92299652 w 66"/>
                <a:gd name="T25" fmla="*/ 36394944 h 82"/>
                <a:gd name="T26" fmla="*/ 43802780 w 66"/>
                <a:gd name="T27" fmla="*/ 32928697 h 82"/>
                <a:gd name="T28" fmla="*/ 12515079 w 66"/>
                <a:gd name="T29" fmla="*/ 0 h 82"/>
                <a:gd name="T30" fmla="*/ 3129395 w 66"/>
                <a:gd name="T31" fmla="*/ 19063705 h 82"/>
                <a:gd name="T32" fmla="*/ 14079776 w 66"/>
                <a:gd name="T33" fmla="*/ 32928697 h 82"/>
                <a:gd name="T34" fmla="*/ 0 w 66"/>
                <a:gd name="T35" fmla="*/ 43327448 h 82"/>
                <a:gd name="T36" fmla="*/ 0 w 66"/>
                <a:gd name="T37" fmla="*/ 43327448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87" name="Freeform 9">
              <a:extLst>
                <a:ext uri="{FF2B5EF4-FFF2-40B4-BE49-F238E27FC236}">
                  <a16:creationId xmlns:a16="http://schemas.microsoft.com/office/drawing/2014/main" id="{F74F6B89-44BF-4F3A-8257-0FCA11771495}"/>
                </a:ext>
              </a:extLst>
            </p:cNvPr>
            <p:cNvSpPr>
              <a:spLocks/>
            </p:cNvSpPr>
            <p:nvPr/>
          </p:nvSpPr>
          <p:spPr bwMode="auto">
            <a:xfrm>
              <a:off x="4480676" y="3901676"/>
              <a:ext cx="50799" cy="33338"/>
            </a:xfrm>
            <a:custGeom>
              <a:avLst/>
              <a:gdLst>
                <a:gd name="T0" fmla="*/ 0 w 42"/>
                <a:gd name="T1" fmla="*/ 27013506 h 24"/>
                <a:gd name="T2" fmla="*/ 0 w 42"/>
                <a:gd name="T3" fmla="*/ 27013506 h 24"/>
                <a:gd name="T4" fmla="*/ 7315200 w 42"/>
                <a:gd name="T5" fmla="*/ 44379820 h 24"/>
                <a:gd name="T6" fmla="*/ 59980283 w 42"/>
                <a:gd name="T7" fmla="*/ 36662076 h 24"/>
                <a:gd name="T8" fmla="*/ 57054446 w 42"/>
                <a:gd name="T9" fmla="*/ 13507447 h 24"/>
                <a:gd name="T10" fmla="*/ 19018550 w 42"/>
                <a:gd name="T11" fmla="*/ 0 h 24"/>
                <a:gd name="T12" fmla="*/ 0 w 42"/>
                <a:gd name="T13" fmla="*/ 27013506 h 24"/>
                <a:gd name="T14" fmla="*/ 0 w 42"/>
                <a:gd name="T15" fmla="*/ 27013506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88" name="Freeform 10">
              <a:extLst>
                <a:ext uri="{FF2B5EF4-FFF2-40B4-BE49-F238E27FC236}">
                  <a16:creationId xmlns:a16="http://schemas.microsoft.com/office/drawing/2014/main" id="{9F464560-E62F-4CA7-B710-0F2727617A39}"/>
                </a:ext>
              </a:extLst>
            </p:cNvPr>
            <p:cNvSpPr>
              <a:spLocks/>
            </p:cNvSpPr>
            <p:nvPr/>
          </p:nvSpPr>
          <p:spPr bwMode="auto">
            <a:xfrm>
              <a:off x="4907710" y="4327128"/>
              <a:ext cx="22225" cy="19050"/>
            </a:xfrm>
            <a:custGeom>
              <a:avLst/>
              <a:gdLst>
                <a:gd name="T0" fmla="*/ 0 w 17"/>
                <a:gd name="T1" fmla="*/ 9677400 h 15"/>
                <a:gd name="T2" fmla="*/ 0 w 17"/>
                <a:gd name="T3" fmla="*/ 9677400 h 15"/>
                <a:gd name="T4" fmla="*/ 13673603 w 17"/>
                <a:gd name="T5" fmla="*/ 22580604 h 15"/>
                <a:gd name="T6" fmla="*/ 27347207 w 17"/>
                <a:gd name="T7" fmla="*/ 0 h 15"/>
                <a:gd name="T8" fmla="*/ 0 w 17"/>
                <a:gd name="T9" fmla="*/ 9677400 h 15"/>
                <a:gd name="T10" fmla="*/ 0 w 17"/>
                <a:gd name="T11" fmla="*/ 967740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89" name="Freeform 11">
              <a:extLst>
                <a:ext uri="{FF2B5EF4-FFF2-40B4-BE49-F238E27FC236}">
                  <a16:creationId xmlns:a16="http://schemas.microsoft.com/office/drawing/2014/main" id="{50263D6C-58D8-4D26-8E8F-5C0C58998FA7}"/>
                </a:ext>
              </a:extLst>
            </p:cNvPr>
            <p:cNvSpPr>
              <a:spLocks/>
            </p:cNvSpPr>
            <p:nvPr/>
          </p:nvSpPr>
          <p:spPr bwMode="auto">
            <a:xfrm>
              <a:off x="4536237" y="3903264"/>
              <a:ext cx="153987" cy="334963"/>
            </a:xfrm>
            <a:custGeom>
              <a:avLst/>
              <a:gdLst>
                <a:gd name="T0" fmla="*/ 0 w 124"/>
                <a:gd name="T1" fmla="*/ 180866331 h 254"/>
                <a:gd name="T2" fmla="*/ 0 w 124"/>
                <a:gd name="T3" fmla="*/ 180866331 h 254"/>
                <a:gd name="T4" fmla="*/ 9252940 w 124"/>
                <a:gd name="T5" fmla="*/ 156518251 h 254"/>
                <a:gd name="T6" fmla="*/ 63228222 w 124"/>
                <a:gd name="T7" fmla="*/ 41738375 h 254"/>
                <a:gd name="T8" fmla="*/ 101782356 w 124"/>
                <a:gd name="T9" fmla="*/ 26086159 h 254"/>
                <a:gd name="T10" fmla="*/ 109494173 w 124"/>
                <a:gd name="T11" fmla="*/ 0 h 254"/>
                <a:gd name="T12" fmla="*/ 135710623 w 124"/>
                <a:gd name="T13" fmla="*/ 15652222 h 254"/>
                <a:gd name="T14" fmla="*/ 137252987 w 124"/>
                <a:gd name="T15" fmla="*/ 38259519 h 254"/>
                <a:gd name="T16" fmla="*/ 114120021 w 124"/>
                <a:gd name="T17" fmla="*/ 107823492 h 254"/>
                <a:gd name="T18" fmla="*/ 138794108 w 124"/>
                <a:gd name="T19" fmla="*/ 102606526 h 254"/>
                <a:gd name="T20" fmla="*/ 151131773 w 124"/>
                <a:gd name="T21" fmla="*/ 149561857 h 254"/>
                <a:gd name="T22" fmla="*/ 189685926 w 124"/>
                <a:gd name="T23" fmla="*/ 163474645 h 254"/>
                <a:gd name="T24" fmla="*/ 169637687 w 124"/>
                <a:gd name="T25" fmla="*/ 186083297 h 254"/>
                <a:gd name="T26" fmla="*/ 124915322 w 124"/>
                <a:gd name="T27" fmla="*/ 215648302 h 254"/>
                <a:gd name="T28" fmla="*/ 114120021 w 124"/>
                <a:gd name="T29" fmla="*/ 243473879 h 254"/>
                <a:gd name="T30" fmla="*/ 138794108 w 124"/>
                <a:gd name="T31" fmla="*/ 297385605 h 254"/>
                <a:gd name="T32" fmla="*/ 129541170 w 124"/>
                <a:gd name="T33" fmla="*/ 328688719 h 254"/>
                <a:gd name="T34" fmla="*/ 158842347 w 124"/>
                <a:gd name="T35" fmla="*/ 398252743 h 254"/>
                <a:gd name="T36" fmla="*/ 137252987 w 124"/>
                <a:gd name="T37" fmla="*/ 439991109 h 254"/>
                <a:gd name="T38" fmla="*/ 115662384 w 124"/>
                <a:gd name="T39" fmla="*/ 290429210 h 254"/>
                <a:gd name="T40" fmla="*/ 97156508 w 124"/>
                <a:gd name="T41" fmla="*/ 266081171 h 254"/>
                <a:gd name="T42" fmla="*/ 66312948 w 124"/>
                <a:gd name="T43" fmla="*/ 306081427 h 254"/>
                <a:gd name="T44" fmla="*/ 43179983 w 124"/>
                <a:gd name="T45" fmla="*/ 299125033 h 254"/>
                <a:gd name="T46" fmla="*/ 47807072 w 124"/>
                <a:gd name="T47" fmla="*/ 243473879 h 254"/>
                <a:gd name="T48" fmla="*/ 0 w 124"/>
                <a:gd name="T49" fmla="*/ 180866331 h 254"/>
                <a:gd name="T50" fmla="*/ 0 w 124"/>
                <a:gd name="T51" fmla="*/ 180866331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254">
                  <a:moveTo>
                    <a:pt x="0" y="104"/>
                  </a:moveTo>
                  <a:lnTo>
                    <a:pt x="0" y="104"/>
                  </a:lnTo>
                  <a:lnTo>
                    <a:pt x="6" y="90"/>
                  </a:lnTo>
                  <a:lnTo>
                    <a:pt x="41" y="24"/>
                  </a:lnTo>
                  <a:lnTo>
                    <a:pt x="66" y="15"/>
                  </a:lnTo>
                  <a:lnTo>
                    <a:pt x="71" y="0"/>
                  </a:lnTo>
                  <a:lnTo>
                    <a:pt x="88" y="9"/>
                  </a:lnTo>
                  <a:lnTo>
                    <a:pt x="89" y="22"/>
                  </a:lnTo>
                  <a:lnTo>
                    <a:pt x="74" y="62"/>
                  </a:lnTo>
                  <a:lnTo>
                    <a:pt x="90" y="59"/>
                  </a:lnTo>
                  <a:lnTo>
                    <a:pt x="98" y="86"/>
                  </a:lnTo>
                  <a:lnTo>
                    <a:pt x="123" y="94"/>
                  </a:lnTo>
                  <a:lnTo>
                    <a:pt x="110" y="107"/>
                  </a:lnTo>
                  <a:lnTo>
                    <a:pt x="81" y="124"/>
                  </a:lnTo>
                  <a:lnTo>
                    <a:pt x="74" y="140"/>
                  </a:lnTo>
                  <a:lnTo>
                    <a:pt x="90" y="171"/>
                  </a:lnTo>
                  <a:lnTo>
                    <a:pt x="84" y="189"/>
                  </a:lnTo>
                  <a:lnTo>
                    <a:pt x="103" y="229"/>
                  </a:lnTo>
                  <a:lnTo>
                    <a:pt x="89" y="253"/>
                  </a:lnTo>
                  <a:lnTo>
                    <a:pt x="75" y="167"/>
                  </a:lnTo>
                  <a:lnTo>
                    <a:pt x="63" y="153"/>
                  </a:lnTo>
                  <a:lnTo>
                    <a:pt x="43" y="176"/>
                  </a:lnTo>
                  <a:lnTo>
                    <a:pt x="28" y="172"/>
                  </a:lnTo>
                  <a:lnTo>
                    <a:pt x="31" y="140"/>
                  </a:lnTo>
                  <a:lnTo>
                    <a:pt x="0" y="104"/>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90" name="Freeform 12">
              <a:extLst>
                <a:ext uri="{FF2B5EF4-FFF2-40B4-BE49-F238E27FC236}">
                  <a16:creationId xmlns:a16="http://schemas.microsoft.com/office/drawing/2014/main" id="{007DD1B3-5842-446C-B1DC-515255B03CE4}"/>
                </a:ext>
              </a:extLst>
            </p:cNvPr>
            <p:cNvSpPr>
              <a:spLocks/>
            </p:cNvSpPr>
            <p:nvPr/>
          </p:nvSpPr>
          <p:spPr bwMode="auto">
            <a:xfrm>
              <a:off x="4710861" y="4157266"/>
              <a:ext cx="87312" cy="73025"/>
            </a:xfrm>
            <a:custGeom>
              <a:avLst/>
              <a:gdLst>
                <a:gd name="T0" fmla="*/ 0 w 70"/>
                <a:gd name="T1" fmla="*/ 18383734 h 59"/>
                <a:gd name="T2" fmla="*/ 0 w 70"/>
                <a:gd name="T3" fmla="*/ 18383734 h 59"/>
                <a:gd name="T4" fmla="*/ 7779587 w 70"/>
                <a:gd name="T5" fmla="*/ 62808929 h 59"/>
                <a:gd name="T6" fmla="*/ 21782099 w 70"/>
                <a:gd name="T7" fmla="*/ 85788301 h 59"/>
                <a:gd name="T8" fmla="*/ 43562951 w 70"/>
                <a:gd name="T9" fmla="*/ 88851637 h 59"/>
                <a:gd name="T10" fmla="*/ 107352573 w 70"/>
                <a:gd name="T11" fmla="*/ 47489774 h 59"/>
                <a:gd name="T12" fmla="*/ 104240490 w 70"/>
                <a:gd name="T13" fmla="*/ 0 h 59"/>
                <a:gd name="T14" fmla="*/ 56010037 w 70"/>
                <a:gd name="T15" fmla="*/ 7660199 h 59"/>
                <a:gd name="T16" fmla="*/ 15557927 w 70"/>
                <a:gd name="T17" fmla="*/ 6127912 h 59"/>
                <a:gd name="T18" fmla="*/ 0 w 70"/>
                <a:gd name="T19" fmla="*/ 18383734 h 59"/>
                <a:gd name="T20" fmla="*/ 0 w 70"/>
                <a:gd name="T21" fmla="*/ 183837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91" name="Freeform 13">
              <a:extLst>
                <a:ext uri="{FF2B5EF4-FFF2-40B4-BE49-F238E27FC236}">
                  <a16:creationId xmlns:a16="http://schemas.microsoft.com/office/drawing/2014/main" id="{6334D8C3-B6D0-4FB0-B926-120F3DD1D77A}"/>
                </a:ext>
              </a:extLst>
            </p:cNvPr>
            <p:cNvSpPr>
              <a:spLocks/>
            </p:cNvSpPr>
            <p:nvPr/>
          </p:nvSpPr>
          <p:spPr bwMode="auto">
            <a:xfrm>
              <a:off x="4326689" y="4242990"/>
              <a:ext cx="31750" cy="65087"/>
            </a:xfrm>
            <a:custGeom>
              <a:avLst/>
              <a:gdLst>
                <a:gd name="T0" fmla="*/ 0 w 26"/>
                <a:gd name="T1" fmla="*/ 0 h 51"/>
                <a:gd name="T2" fmla="*/ 0 w 26"/>
                <a:gd name="T3" fmla="*/ 0 h 51"/>
                <a:gd name="T4" fmla="*/ 7456366 w 26"/>
                <a:gd name="T5" fmla="*/ 81436595 h 51"/>
                <a:gd name="T6" fmla="*/ 37280604 w 26"/>
                <a:gd name="T7" fmla="*/ 66777986 h 51"/>
                <a:gd name="T8" fmla="*/ 22367878 w 26"/>
                <a:gd name="T9" fmla="*/ 1954524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292" name="Group 29">
              <a:extLst>
                <a:ext uri="{FF2B5EF4-FFF2-40B4-BE49-F238E27FC236}">
                  <a16:creationId xmlns:a16="http://schemas.microsoft.com/office/drawing/2014/main" id="{6B5A3CE8-2D2E-4F0B-9208-18D09E510CD5}"/>
                </a:ext>
              </a:extLst>
            </p:cNvPr>
            <p:cNvGrpSpPr>
              <a:grpSpLocks/>
            </p:cNvGrpSpPr>
            <p:nvPr/>
          </p:nvGrpSpPr>
          <p:grpSpPr bwMode="auto">
            <a:xfrm>
              <a:off x="4221915" y="3365094"/>
              <a:ext cx="1041393" cy="727078"/>
              <a:chOff x="4086" y="2626"/>
              <a:chExt cx="835" cy="555"/>
            </a:xfrm>
            <a:grpFill/>
          </p:grpSpPr>
          <p:sp>
            <p:nvSpPr>
              <p:cNvPr id="538" name="Freeform 30">
                <a:extLst>
                  <a:ext uri="{FF2B5EF4-FFF2-40B4-BE49-F238E27FC236}">
                    <a16:creationId xmlns:a16="http://schemas.microsoft.com/office/drawing/2014/main" id="{2F3AAFA3-18B4-4FBD-BF9A-E9187E184512}"/>
                  </a:ext>
                </a:extLst>
              </p:cNvPr>
              <p:cNvSpPr>
                <a:spLocks/>
              </p:cNvSpPr>
              <p:nvPr/>
            </p:nvSpPr>
            <p:spPr bwMode="auto">
              <a:xfrm>
                <a:off x="4086" y="2626"/>
                <a:ext cx="835" cy="52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9" name="Freeform 31">
                <a:extLst>
                  <a:ext uri="{FF2B5EF4-FFF2-40B4-BE49-F238E27FC236}">
                    <a16:creationId xmlns:a16="http://schemas.microsoft.com/office/drawing/2014/main" id="{3DDA5780-146C-4CF2-9EA3-2B1EE01BD8EE}"/>
                  </a:ext>
                </a:extLst>
              </p:cNvPr>
              <p:cNvSpPr>
                <a:spLocks/>
              </p:cNvSpPr>
              <p:nvPr/>
            </p:nvSpPr>
            <p:spPr bwMode="auto">
              <a:xfrm>
                <a:off x="4564" y="3155"/>
                <a:ext cx="31" cy="2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293" name="Freeform 15">
              <a:extLst>
                <a:ext uri="{FF2B5EF4-FFF2-40B4-BE49-F238E27FC236}">
                  <a16:creationId xmlns:a16="http://schemas.microsoft.com/office/drawing/2014/main" id="{BC5C091A-9384-46AA-AF41-2AC786F81A58}"/>
                </a:ext>
              </a:extLst>
            </p:cNvPr>
            <p:cNvSpPr>
              <a:spLocks/>
            </p:cNvSpPr>
            <p:nvPr/>
          </p:nvSpPr>
          <p:spPr bwMode="auto">
            <a:xfrm>
              <a:off x="5010897" y="3965176"/>
              <a:ext cx="33337" cy="58738"/>
            </a:xfrm>
            <a:custGeom>
              <a:avLst/>
              <a:gdLst>
                <a:gd name="T0" fmla="*/ 0 w 25"/>
                <a:gd name="T1" fmla="*/ 29348570 h 46"/>
                <a:gd name="T2" fmla="*/ 0 w 25"/>
                <a:gd name="T3" fmla="*/ 29348570 h 46"/>
                <a:gd name="T4" fmla="*/ 16003094 w 25"/>
                <a:gd name="T5" fmla="*/ 73372696 h 46"/>
                <a:gd name="T6" fmla="*/ 42676691 w 25"/>
                <a:gd name="T7" fmla="*/ 0 h 46"/>
                <a:gd name="T8" fmla="*/ 19559484 w 25"/>
                <a:gd name="T9" fmla="*/ 1630618 h 46"/>
                <a:gd name="T10" fmla="*/ 0 w 25"/>
                <a:gd name="T11" fmla="*/ 29348570 h 46"/>
                <a:gd name="T12" fmla="*/ 0 w 25"/>
                <a:gd name="T13" fmla="*/ 29348570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94" name="Freeform 16">
              <a:extLst>
                <a:ext uri="{FF2B5EF4-FFF2-40B4-BE49-F238E27FC236}">
                  <a16:creationId xmlns:a16="http://schemas.microsoft.com/office/drawing/2014/main" id="{02455B3B-C8C5-4E63-84D4-A94E60B1A437}"/>
                </a:ext>
              </a:extLst>
            </p:cNvPr>
            <p:cNvSpPr>
              <a:spLocks/>
            </p:cNvSpPr>
            <p:nvPr/>
          </p:nvSpPr>
          <p:spPr bwMode="auto">
            <a:xfrm>
              <a:off x="4126665" y="3750863"/>
              <a:ext cx="498471" cy="522290"/>
            </a:xfrm>
            <a:custGeom>
              <a:avLst/>
              <a:gdLst>
                <a:gd name="T0" fmla="*/ 0 w 401"/>
                <a:gd name="T1" fmla="*/ 310135055 h 399"/>
                <a:gd name="T2" fmla="*/ 64899953 w 401"/>
                <a:gd name="T3" fmla="*/ 294713849 h 399"/>
                <a:gd name="T4" fmla="*/ 50993623 w 401"/>
                <a:gd name="T5" fmla="*/ 203901388 h 399"/>
                <a:gd name="T6" fmla="*/ 140617183 w 401"/>
                <a:gd name="T7" fmla="*/ 128508783 h 399"/>
                <a:gd name="T8" fmla="*/ 152979608 w 401"/>
                <a:gd name="T9" fmla="*/ 94239436 h 399"/>
                <a:gd name="T10" fmla="*/ 125164463 w 401"/>
                <a:gd name="T11" fmla="*/ 32555890 h 399"/>
                <a:gd name="T12" fmla="*/ 202426860 w 401"/>
                <a:gd name="T13" fmla="*/ 13707744 h 399"/>
                <a:gd name="T14" fmla="*/ 258055907 w 401"/>
                <a:gd name="T15" fmla="*/ 11994277 h 399"/>
                <a:gd name="T16" fmla="*/ 242604430 w 401"/>
                <a:gd name="T17" fmla="*/ 83959921 h 399"/>
                <a:gd name="T18" fmla="*/ 230242005 w 401"/>
                <a:gd name="T19" fmla="*/ 130222251 h 399"/>
                <a:gd name="T20" fmla="*/ 251875316 w 401"/>
                <a:gd name="T21" fmla="*/ 185053247 h 399"/>
                <a:gd name="T22" fmla="*/ 418762536 w 401"/>
                <a:gd name="T23" fmla="*/ 243311137 h 399"/>
                <a:gd name="T24" fmla="*/ 435760404 w 401"/>
                <a:gd name="T25" fmla="*/ 203901388 h 399"/>
                <a:gd name="T26" fmla="*/ 446576438 w 401"/>
                <a:gd name="T27" fmla="*/ 236457268 h 399"/>
                <a:gd name="T28" fmla="*/ 499115190 w 401"/>
                <a:gd name="T29" fmla="*/ 209041790 h 399"/>
                <a:gd name="T30" fmla="*/ 596465711 w 401"/>
                <a:gd name="T31" fmla="*/ 191907116 h 399"/>
                <a:gd name="T32" fmla="*/ 610373284 w 401"/>
                <a:gd name="T33" fmla="*/ 226176463 h 399"/>
                <a:gd name="T34" fmla="*/ 517658205 w 401"/>
                <a:gd name="T35" fmla="*/ 354685288 h 399"/>
                <a:gd name="T36" fmla="*/ 496024894 w 401"/>
                <a:gd name="T37" fmla="*/ 325556261 h 399"/>
                <a:gd name="T38" fmla="*/ 508386076 w 401"/>
                <a:gd name="T39" fmla="*/ 275865708 h 399"/>
                <a:gd name="T40" fmla="*/ 429578570 w 401"/>
                <a:gd name="T41" fmla="*/ 239884202 h 399"/>
                <a:gd name="T42" fmla="*/ 431123717 w 401"/>
                <a:gd name="T43" fmla="*/ 272438773 h 399"/>
                <a:gd name="T44" fmla="*/ 431123717 w 401"/>
                <a:gd name="T45" fmla="*/ 296427316 h 399"/>
                <a:gd name="T46" fmla="*/ 420307683 w 401"/>
                <a:gd name="T47" fmla="*/ 351258353 h 399"/>
                <a:gd name="T48" fmla="*/ 256510760 w 401"/>
                <a:gd name="T49" fmla="*/ 505469106 h 399"/>
                <a:gd name="T50" fmla="*/ 194701121 w 401"/>
                <a:gd name="T51" fmla="*/ 681954934 h 399"/>
                <a:gd name="T52" fmla="*/ 128256001 w 401"/>
                <a:gd name="T53" fmla="*/ 507182573 h 399"/>
                <a:gd name="T54" fmla="*/ 97350561 w 401"/>
                <a:gd name="T55" fmla="*/ 346117951 h 399"/>
                <a:gd name="T56" fmla="*/ 78807526 w 401"/>
                <a:gd name="T57" fmla="*/ 371819961 h 399"/>
                <a:gd name="T58" fmla="*/ 18543021 w 401"/>
                <a:gd name="T59" fmla="*/ 344404484 h 399"/>
                <a:gd name="T60" fmla="*/ 18543021 w 401"/>
                <a:gd name="T61" fmla="*/ 330696663 h 399"/>
                <a:gd name="T62" fmla="*/ 0 w 401"/>
                <a:gd name="T63" fmla="*/ 310135055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399"/>
                <a:gd name="T98" fmla="*/ 401 w 401"/>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399">
                  <a:moveTo>
                    <a:pt x="0" y="181"/>
                  </a:moveTo>
                  <a:lnTo>
                    <a:pt x="0" y="181"/>
                  </a:lnTo>
                  <a:lnTo>
                    <a:pt x="11" y="172"/>
                  </a:lnTo>
                  <a:lnTo>
                    <a:pt x="42" y="172"/>
                  </a:lnTo>
                  <a:lnTo>
                    <a:pt x="20" y="130"/>
                  </a:lnTo>
                  <a:lnTo>
                    <a:pt x="33" y="119"/>
                  </a:lnTo>
                  <a:lnTo>
                    <a:pt x="51" y="120"/>
                  </a:lnTo>
                  <a:lnTo>
                    <a:pt x="91" y="75"/>
                  </a:lnTo>
                  <a:lnTo>
                    <a:pt x="88" y="62"/>
                  </a:lnTo>
                  <a:lnTo>
                    <a:pt x="99" y="55"/>
                  </a:lnTo>
                  <a:lnTo>
                    <a:pt x="81" y="41"/>
                  </a:lnTo>
                  <a:lnTo>
                    <a:pt x="81" y="19"/>
                  </a:lnTo>
                  <a:lnTo>
                    <a:pt x="120" y="19"/>
                  </a:lnTo>
                  <a:lnTo>
                    <a:pt x="131" y="8"/>
                  </a:lnTo>
                  <a:lnTo>
                    <a:pt x="152" y="0"/>
                  </a:lnTo>
                  <a:lnTo>
                    <a:pt x="167" y="7"/>
                  </a:lnTo>
                  <a:lnTo>
                    <a:pt x="148" y="30"/>
                  </a:lnTo>
                  <a:lnTo>
                    <a:pt x="157" y="49"/>
                  </a:lnTo>
                  <a:lnTo>
                    <a:pt x="142" y="52"/>
                  </a:lnTo>
                  <a:lnTo>
                    <a:pt x="149" y="76"/>
                  </a:lnTo>
                  <a:lnTo>
                    <a:pt x="177" y="86"/>
                  </a:lnTo>
                  <a:lnTo>
                    <a:pt x="163" y="108"/>
                  </a:lnTo>
                  <a:lnTo>
                    <a:pt x="200" y="129"/>
                  </a:lnTo>
                  <a:lnTo>
                    <a:pt x="271" y="142"/>
                  </a:lnTo>
                  <a:lnTo>
                    <a:pt x="273" y="121"/>
                  </a:lnTo>
                  <a:lnTo>
                    <a:pt x="282" y="119"/>
                  </a:lnTo>
                  <a:lnTo>
                    <a:pt x="284" y="129"/>
                  </a:lnTo>
                  <a:lnTo>
                    <a:pt x="289" y="138"/>
                  </a:lnTo>
                  <a:lnTo>
                    <a:pt x="325" y="134"/>
                  </a:lnTo>
                  <a:lnTo>
                    <a:pt x="323" y="122"/>
                  </a:lnTo>
                  <a:lnTo>
                    <a:pt x="382" y="97"/>
                  </a:lnTo>
                  <a:lnTo>
                    <a:pt x="386" y="112"/>
                  </a:lnTo>
                  <a:lnTo>
                    <a:pt x="400" y="117"/>
                  </a:lnTo>
                  <a:lnTo>
                    <a:pt x="395" y="132"/>
                  </a:lnTo>
                  <a:lnTo>
                    <a:pt x="370" y="141"/>
                  </a:lnTo>
                  <a:lnTo>
                    <a:pt x="335" y="207"/>
                  </a:lnTo>
                  <a:lnTo>
                    <a:pt x="328" y="180"/>
                  </a:lnTo>
                  <a:lnTo>
                    <a:pt x="321" y="190"/>
                  </a:lnTo>
                  <a:lnTo>
                    <a:pt x="313" y="178"/>
                  </a:lnTo>
                  <a:lnTo>
                    <a:pt x="329" y="161"/>
                  </a:lnTo>
                  <a:lnTo>
                    <a:pt x="298" y="159"/>
                  </a:lnTo>
                  <a:lnTo>
                    <a:pt x="278" y="140"/>
                  </a:lnTo>
                  <a:lnTo>
                    <a:pt x="272" y="151"/>
                  </a:lnTo>
                  <a:lnTo>
                    <a:pt x="279" y="159"/>
                  </a:lnTo>
                  <a:lnTo>
                    <a:pt x="270" y="165"/>
                  </a:lnTo>
                  <a:lnTo>
                    <a:pt x="279" y="173"/>
                  </a:lnTo>
                  <a:lnTo>
                    <a:pt x="284" y="211"/>
                  </a:lnTo>
                  <a:lnTo>
                    <a:pt x="272" y="205"/>
                  </a:lnTo>
                  <a:lnTo>
                    <a:pt x="249" y="234"/>
                  </a:lnTo>
                  <a:lnTo>
                    <a:pt x="166" y="295"/>
                  </a:lnTo>
                  <a:lnTo>
                    <a:pt x="160" y="369"/>
                  </a:lnTo>
                  <a:lnTo>
                    <a:pt x="126" y="398"/>
                  </a:lnTo>
                  <a:lnTo>
                    <a:pt x="95" y="341"/>
                  </a:lnTo>
                  <a:lnTo>
                    <a:pt x="83" y="296"/>
                  </a:lnTo>
                  <a:lnTo>
                    <a:pt x="72" y="285"/>
                  </a:lnTo>
                  <a:lnTo>
                    <a:pt x="63" y="202"/>
                  </a:lnTo>
                  <a:lnTo>
                    <a:pt x="56" y="199"/>
                  </a:lnTo>
                  <a:lnTo>
                    <a:pt x="51" y="217"/>
                  </a:lnTo>
                  <a:lnTo>
                    <a:pt x="32" y="223"/>
                  </a:lnTo>
                  <a:lnTo>
                    <a:pt x="12" y="201"/>
                  </a:lnTo>
                  <a:lnTo>
                    <a:pt x="31" y="189"/>
                  </a:lnTo>
                  <a:lnTo>
                    <a:pt x="12" y="193"/>
                  </a:lnTo>
                  <a:lnTo>
                    <a:pt x="0" y="181"/>
                  </a:lnTo>
                </a:path>
              </a:pathLst>
            </a:custGeom>
            <a:solidFill>
              <a:srgbClr val="87BEDD">
                <a:lumMod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95" name="Freeform 17">
              <a:extLst>
                <a:ext uri="{FF2B5EF4-FFF2-40B4-BE49-F238E27FC236}">
                  <a16:creationId xmlns:a16="http://schemas.microsoft.com/office/drawing/2014/main" id="{96CB71CB-1BBC-4D11-8BD4-5366B96760BD}"/>
                </a:ext>
              </a:extLst>
            </p:cNvPr>
            <p:cNvSpPr>
              <a:spLocks/>
            </p:cNvSpPr>
            <p:nvPr/>
          </p:nvSpPr>
          <p:spPr bwMode="auto">
            <a:xfrm>
              <a:off x="3718681" y="3669900"/>
              <a:ext cx="327023" cy="295276"/>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296" name="Group 35">
              <a:extLst>
                <a:ext uri="{FF2B5EF4-FFF2-40B4-BE49-F238E27FC236}">
                  <a16:creationId xmlns:a16="http://schemas.microsoft.com/office/drawing/2014/main" id="{688E6EF0-24EF-4D3A-8BD1-ADE3B39C7F3A}"/>
                </a:ext>
              </a:extLst>
            </p:cNvPr>
            <p:cNvGrpSpPr>
              <a:grpSpLocks/>
            </p:cNvGrpSpPr>
            <p:nvPr/>
          </p:nvGrpSpPr>
          <p:grpSpPr bwMode="auto">
            <a:xfrm>
              <a:off x="5174408" y="3552399"/>
              <a:ext cx="276223" cy="292100"/>
              <a:chOff x="4850" y="2769"/>
              <a:chExt cx="221" cy="223"/>
            </a:xfrm>
            <a:grpFill/>
          </p:grpSpPr>
          <p:sp>
            <p:nvSpPr>
              <p:cNvPr id="534" name="Freeform 256">
                <a:extLst>
                  <a:ext uri="{FF2B5EF4-FFF2-40B4-BE49-F238E27FC236}">
                    <a16:creationId xmlns:a16="http://schemas.microsoft.com/office/drawing/2014/main" id="{51BF1AB6-83D8-43B9-9089-99EC92DAEA8F}"/>
                  </a:ext>
                </a:extLst>
              </p:cNvPr>
              <p:cNvSpPr>
                <a:spLocks/>
              </p:cNvSpPr>
              <p:nvPr/>
            </p:nvSpPr>
            <p:spPr bwMode="auto">
              <a:xfrm>
                <a:off x="4850" y="2954"/>
                <a:ext cx="33" cy="38"/>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5" name="Freeform 257">
                <a:extLst>
                  <a:ext uri="{FF2B5EF4-FFF2-40B4-BE49-F238E27FC236}">
                    <a16:creationId xmlns:a16="http://schemas.microsoft.com/office/drawing/2014/main" id="{180BAABB-54E1-4C8E-BD2A-F58162F137C6}"/>
                  </a:ext>
                </a:extLst>
              </p:cNvPr>
              <p:cNvSpPr>
                <a:spLocks/>
              </p:cNvSpPr>
              <p:nvPr/>
            </p:nvSpPr>
            <p:spPr bwMode="auto">
              <a:xfrm>
                <a:off x="4866" y="2835"/>
                <a:ext cx="155" cy="125"/>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6" name="Freeform 258">
                <a:extLst>
                  <a:ext uri="{FF2B5EF4-FFF2-40B4-BE49-F238E27FC236}">
                    <a16:creationId xmlns:a16="http://schemas.microsoft.com/office/drawing/2014/main" id="{53836A05-4B61-45D5-B281-EB29D52A0225}"/>
                  </a:ext>
                </a:extLst>
              </p:cNvPr>
              <p:cNvSpPr>
                <a:spLocks/>
              </p:cNvSpPr>
              <p:nvPr/>
            </p:nvSpPr>
            <p:spPr bwMode="auto">
              <a:xfrm>
                <a:off x="4885" y="2948"/>
                <a:ext cx="32" cy="23"/>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7" name="Freeform 259">
                <a:extLst>
                  <a:ext uri="{FF2B5EF4-FFF2-40B4-BE49-F238E27FC236}">
                    <a16:creationId xmlns:a16="http://schemas.microsoft.com/office/drawing/2014/main" id="{8A2CFEBF-0D32-4CD6-B546-83CA698053E6}"/>
                  </a:ext>
                </a:extLst>
              </p:cNvPr>
              <p:cNvSpPr>
                <a:spLocks/>
              </p:cNvSpPr>
              <p:nvPr/>
            </p:nvSpPr>
            <p:spPr bwMode="auto">
              <a:xfrm>
                <a:off x="4990" y="2769"/>
                <a:ext cx="81" cy="67"/>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297" name="Freeform 19">
              <a:extLst>
                <a:ext uri="{FF2B5EF4-FFF2-40B4-BE49-F238E27FC236}">
                  <a16:creationId xmlns:a16="http://schemas.microsoft.com/office/drawing/2014/main" id="{CC46B6BC-FC03-4109-B38F-14A8AC566E0B}"/>
                </a:ext>
              </a:extLst>
            </p:cNvPr>
            <p:cNvSpPr>
              <a:spLocks/>
            </p:cNvSpPr>
            <p:nvPr/>
          </p:nvSpPr>
          <p:spPr bwMode="auto">
            <a:xfrm>
              <a:off x="5083921" y="3607988"/>
              <a:ext cx="109536" cy="111125"/>
            </a:xfrm>
            <a:custGeom>
              <a:avLst/>
              <a:gdLst>
                <a:gd name="T0" fmla="*/ 0 w 87"/>
                <a:gd name="T1" fmla="*/ 82254980 h 84"/>
                <a:gd name="T2" fmla="*/ 0 w 87"/>
                <a:gd name="T3" fmla="*/ 82254980 h 84"/>
                <a:gd name="T4" fmla="*/ 25363482 w 87"/>
                <a:gd name="T5" fmla="*/ 94505205 h 84"/>
                <a:gd name="T6" fmla="*/ 9510832 w 87"/>
                <a:gd name="T7" fmla="*/ 136509117 h 84"/>
                <a:gd name="T8" fmla="*/ 47555429 w 87"/>
                <a:gd name="T9" fmla="*/ 145258884 h 84"/>
                <a:gd name="T10" fmla="*/ 87186425 w 87"/>
                <a:gd name="T11" fmla="*/ 120757154 h 84"/>
                <a:gd name="T12" fmla="*/ 69748624 w 87"/>
                <a:gd name="T13" fmla="*/ 87505655 h 84"/>
                <a:gd name="T14" fmla="*/ 115718915 w 87"/>
                <a:gd name="T15" fmla="*/ 56003032 h 84"/>
                <a:gd name="T16" fmla="*/ 136326972 w 87"/>
                <a:gd name="T17" fmla="*/ 14000427 h 84"/>
                <a:gd name="T18" fmla="*/ 134741833 w 87"/>
                <a:gd name="T19" fmla="*/ 8751093 h 84"/>
                <a:gd name="T20" fmla="*/ 125231004 w 87"/>
                <a:gd name="T21" fmla="*/ 0 h 84"/>
                <a:gd name="T22" fmla="*/ 84014889 w 87"/>
                <a:gd name="T23" fmla="*/ 28002177 h 84"/>
                <a:gd name="T24" fmla="*/ 84014889 w 87"/>
                <a:gd name="T25" fmla="*/ 43752828 h 84"/>
                <a:gd name="T26" fmla="*/ 55482379 w 87"/>
                <a:gd name="T27" fmla="*/ 38502163 h 84"/>
                <a:gd name="T28" fmla="*/ 0 w 87"/>
                <a:gd name="T29" fmla="*/ 82254980 h 84"/>
                <a:gd name="T30" fmla="*/ 0 w 87"/>
                <a:gd name="T31" fmla="*/ 8225498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98" name="Freeform 20">
              <a:extLst>
                <a:ext uri="{FF2B5EF4-FFF2-40B4-BE49-F238E27FC236}">
                  <a16:creationId xmlns:a16="http://schemas.microsoft.com/office/drawing/2014/main" id="{EFED2130-442C-4D86-BCCC-F116F014F5C3}"/>
                </a:ext>
              </a:extLst>
            </p:cNvPr>
            <p:cNvSpPr>
              <a:spLocks/>
            </p:cNvSpPr>
            <p:nvPr/>
          </p:nvSpPr>
          <p:spPr bwMode="auto">
            <a:xfrm>
              <a:off x="5117258" y="3700063"/>
              <a:ext cx="57150" cy="85726"/>
            </a:xfrm>
            <a:custGeom>
              <a:avLst/>
              <a:gdLst>
                <a:gd name="T0" fmla="*/ 0 w 48"/>
                <a:gd name="T1" fmla="*/ 109657851 h 66"/>
                <a:gd name="T2" fmla="*/ 0 w 48"/>
                <a:gd name="T3" fmla="*/ 109657851 h 66"/>
                <a:gd name="T4" fmla="*/ 7087791 w 48"/>
                <a:gd name="T5" fmla="*/ 23618536 h 66"/>
                <a:gd name="T6" fmla="*/ 42527939 w 48"/>
                <a:gd name="T7" fmla="*/ 0 h 66"/>
                <a:gd name="T8" fmla="*/ 66626182 w 48"/>
                <a:gd name="T9" fmla="*/ 67482449 h 66"/>
                <a:gd name="T10" fmla="*/ 42527939 w 48"/>
                <a:gd name="T11" fmla="*/ 99535812 h 66"/>
                <a:gd name="T12" fmla="*/ 0 w 48"/>
                <a:gd name="T13" fmla="*/ 109657851 h 66"/>
                <a:gd name="T14" fmla="*/ 0 w 48"/>
                <a:gd name="T15" fmla="*/ 109657851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299" name="Freeform 21">
              <a:extLst>
                <a:ext uri="{FF2B5EF4-FFF2-40B4-BE49-F238E27FC236}">
                  <a16:creationId xmlns:a16="http://schemas.microsoft.com/office/drawing/2014/main" id="{F0B54F81-4099-436E-9CCB-0F1BEFD2D1EE}"/>
                </a:ext>
              </a:extLst>
            </p:cNvPr>
            <p:cNvSpPr>
              <a:spLocks/>
            </p:cNvSpPr>
            <p:nvPr/>
          </p:nvSpPr>
          <p:spPr bwMode="auto">
            <a:xfrm>
              <a:off x="4674350" y="4012802"/>
              <a:ext cx="122236" cy="149225"/>
            </a:xfrm>
            <a:custGeom>
              <a:avLst/>
              <a:gdLst>
                <a:gd name="T0" fmla="*/ 0 w 99"/>
                <a:gd name="T1" fmla="*/ 42094425 h 115"/>
                <a:gd name="T2" fmla="*/ 0 w 99"/>
                <a:gd name="T3" fmla="*/ 42094425 h 115"/>
                <a:gd name="T4" fmla="*/ 19818444 w 99"/>
                <a:gd name="T5" fmla="*/ 69035380 h 115"/>
                <a:gd name="T6" fmla="*/ 13720178 w 99"/>
                <a:gd name="T7" fmla="*/ 116181404 h 115"/>
                <a:gd name="T8" fmla="*/ 67079713 w 99"/>
                <a:gd name="T9" fmla="*/ 95976345 h 115"/>
                <a:gd name="T10" fmla="*/ 89946687 w 99"/>
                <a:gd name="T11" fmla="*/ 116181404 h 115"/>
                <a:gd name="T12" fmla="*/ 109766361 w 99"/>
                <a:gd name="T13" fmla="*/ 163327409 h 115"/>
                <a:gd name="T14" fmla="*/ 102143220 w 99"/>
                <a:gd name="T15" fmla="*/ 191951392 h 115"/>
                <a:gd name="T16" fmla="*/ 149403240 w 99"/>
                <a:gd name="T17" fmla="*/ 183532509 h 115"/>
                <a:gd name="T18" fmla="*/ 126536285 w 99"/>
                <a:gd name="T19" fmla="*/ 121232994 h 115"/>
                <a:gd name="T20" fmla="*/ 76226495 w 99"/>
                <a:gd name="T21" fmla="*/ 75769967 h 115"/>
                <a:gd name="T22" fmla="*/ 89946687 w 99"/>
                <a:gd name="T23" fmla="*/ 50513318 h 115"/>
                <a:gd name="T24" fmla="*/ 62505087 w 99"/>
                <a:gd name="T25" fmla="*/ 35359838 h 115"/>
                <a:gd name="T26" fmla="*/ 41161773 w 99"/>
                <a:gd name="T27" fmla="*/ 0 h 115"/>
                <a:gd name="T28" fmla="*/ 27441590 w 99"/>
                <a:gd name="T29" fmla="*/ 0 h 115"/>
                <a:gd name="T30" fmla="*/ 28966466 w 99"/>
                <a:gd name="T31" fmla="*/ 26940955 h 115"/>
                <a:gd name="T32" fmla="*/ 19818444 w 99"/>
                <a:gd name="T33" fmla="*/ 20205065 h 115"/>
                <a:gd name="T34" fmla="*/ 0 w 99"/>
                <a:gd name="T35" fmla="*/ 42094425 h 115"/>
                <a:gd name="T36" fmla="*/ 0 w 99"/>
                <a:gd name="T37" fmla="*/ 420944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00" name="Group 43">
              <a:extLst>
                <a:ext uri="{FF2B5EF4-FFF2-40B4-BE49-F238E27FC236}">
                  <a16:creationId xmlns:a16="http://schemas.microsoft.com/office/drawing/2014/main" id="{CB5711E7-9297-40D4-864E-36DF6EDC22E0}"/>
                </a:ext>
              </a:extLst>
            </p:cNvPr>
            <p:cNvGrpSpPr>
              <a:grpSpLocks/>
            </p:cNvGrpSpPr>
            <p:nvPr/>
          </p:nvGrpSpPr>
          <p:grpSpPr bwMode="auto">
            <a:xfrm>
              <a:off x="569102" y="2428466"/>
              <a:ext cx="1504940" cy="1201746"/>
              <a:chOff x="1156" y="1908"/>
              <a:chExt cx="1207" cy="919"/>
            </a:xfrm>
            <a:grpFill/>
          </p:grpSpPr>
          <p:sp>
            <p:nvSpPr>
              <p:cNvPr id="515" name="Freeform 237">
                <a:extLst>
                  <a:ext uri="{FF2B5EF4-FFF2-40B4-BE49-F238E27FC236}">
                    <a16:creationId xmlns:a16="http://schemas.microsoft.com/office/drawing/2014/main" id="{3E9D7510-C352-4C7D-A3CB-9847003A909C}"/>
                  </a:ext>
                </a:extLst>
              </p:cNvPr>
              <p:cNvSpPr>
                <a:spLocks/>
              </p:cNvSpPr>
              <p:nvPr/>
            </p:nvSpPr>
            <p:spPr bwMode="auto">
              <a:xfrm>
                <a:off x="1156" y="2232"/>
                <a:ext cx="1166" cy="595"/>
              </a:xfrm>
              <a:custGeom>
                <a:avLst/>
                <a:gdLst>
                  <a:gd name="T0" fmla="*/ 93 w 1166"/>
                  <a:gd name="T1" fmla="*/ 82 h 595"/>
                  <a:gd name="T2" fmla="*/ 110 w 1166"/>
                  <a:gd name="T3" fmla="*/ 69 h 595"/>
                  <a:gd name="T4" fmla="*/ 177 w 1166"/>
                  <a:gd name="T5" fmla="*/ 35 h 595"/>
                  <a:gd name="T6" fmla="*/ 250 w 1166"/>
                  <a:gd name="T7" fmla="*/ 52 h 595"/>
                  <a:gd name="T8" fmla="*/ 347 w 1166"/>
                  <a:gd name="T9" fmla="*/ 95 h 595"/>
                  <a:gd name="T10" fmla="*/ 453 w 1166"/>
                  <a:gd name="T11" fmla="*/ 123 h 595"/>
                  <a:gd name="T12" fmla="*/ 450 w 1166"/>
                  <a:gd name="T13" fmla="*/ 93 h 595"/>
                  <a:gd name="T14" fmla="*/ 515 w 1166"/>
                  <a:gd name="T15" fmla="*/ 93 h 595"/>
                  <a:gd name="T16" fmla="*/ 595 w 1166"/>
                  <a:gd name="T17" fmla="*/ 105 h 595"/>
                  <a:gd name="T18" fmla="*/ 597 w 1166"/>
                  <a:gd name="T19" fmla="*/ 85 h 595"/>
                  <a:gd name="T20" fmla="*/ 624 w 1166"/>
                  <a:gd name="T21" fmla="*/ 114 h 595"/>
                  <a:gd name="T22" fmla="*/ 632 w 1166"/>
                  <a:gd name="T23" fmla="*/ 78 h 595"/>
                  <a:gd name="T24" fmla="*/ 620 w 1166"/>
                  <a:gd name="T25" fmla="*/ 18 h 595"/>
                  <a:gd name="T26" fmla="*/ 676 w 1166"/>
                  <a:gd name="T27" fmla="*/ 44 h 595"/>
                  <a:gd name="T28" fmla="*/ 685 w 1166"/>
                  <a:gd name="T29" fmla="*/ 61 h 595"/>
                  <a:gd name="T30" fmla="*/ 721 w 1166"/>
                  <a:gd name="T31" fmla="*/ 76 h 595"/>
                  <a:gd name="T32" fmla="*/ 743 w 1166"/>
                  <a:gd name="T33" fmla="*/ 109 h 595"/>
                  <a:gd name="T34" fmla="*/ 797 w 1166"/>
                  <a:gd name="T35" fmla="*/ 55 h 595"/>
                  <a:gd name="T36" fmla="*/ 798 w 1166"/>
                  <a:gd name="T37" fmla="*/ 85 h 595"/>
                  <a:gd name="T38" fmla="*/ 783 w 1166"/>
                  <a:gd name="T39" fmla="*/ 137 h 595"/>
                  <a:gd name="T40" fmla="*/ 695 w 1166"/>
                  <a:gd name="T41" fmla="*/ 143 h 595"/>
                  <a:gd name="T42" fmla="*/ 698 w 1166"/>
                  <a:gd name="T43" fmla="*/ 183 h 595"/>
                  <a:gd name="T44" fmla="*/ 689 w 1166"/>
                  <a:gd name="T45" fmla="*/ 208 h 595"/>
                  <a:gd name="T46" fmla="*/ 661 w 1166"/>
                  <a:gd name="T47" fmla="*/ 226 h 595"/>
                  <a:gd name="T48" fmla="*/ 653 w 1166"/>
                  <a:gd name="T49" fmla="*/ 293 h 595"/>
                  <a:gd name="T50" fmla="*/ 759 w 1166"/>
                  <a:gd name="T51" fmla="*/ 359 h 595"/>
                  <a:gd name="T52" fmla="*/ 800 w 1166"/>
                  <a:gd name="T53" fmla="*/ 404 h 595"/>
                  <a:gd name="T54" fmla="*/ 817 w 1166"/>
                  <a:gd name="T55" fmla="*/ 440 h 595"/>
                  <a:gd name="T56" fmla="*/ 836 w 1166"/>
                  <a:gd name="T57" fmla="*/ 375 h 595"/>
                  <a:gd name="T58" fmla="*/ 849 w 1166"/>
                  <a:gd name="T59" fmla="*/ 293 h 595"/>
                  <a:gd name="T60" fmla="*/ 858 w 1166"/>
                  <a:gd name="T61" fmla="*/ 252 h 595"/>
                  <a:gd name="T62" fmla="*/ 900 w 1166"/>
                  <a:gd name="T63" fmla="*/ 225 h 595"/>
                  <a:gd name="T64" fmla="*/ 974 w 1166"/>
                  <a:gd name="T65" fmla="*/ 248 h 595"/>
                  <a:gd name="T66" fmla="*/ 980 w 1166"/>
                  <a:gd name="T67" fmla="*/ 283 h 595"/>
                  <a:gd name="T68" fmla="*/ 978 w 1166"/>
                  <a:gd name="T69" fmla="*/ 312 h 595"/>
                  <a:gd name="T70" fmla="*/ 1022 w 1166"/>
                  <a:gd name="T71" fmla="*/ 300 h 595"/>
                  <a:gd name="T72" fmla="*/ 1061 w 1166"/>
                  <a:gd name="T73" fmla="*/ 285 h 595"/>
                  <a:gd name="T74" fmla="*/ 1058 w 1166"/>
                  <a:gd name="T75" fmla="*/ 300 h 595"/>
                  <a:gd name="T76" fmla="*/ 1079 w 1166"/>
                  <a:gd name="T77" fmla="*/ 316 h 595"/>
                  <a:gd name="T78" fmla="*/ 1082 w 1166"/>
                  <a:gd name="T79" fmla="*/ 336 h 595"/>
                  <a:gd name="T80" fmla="*/ 1118 w 1166"/>
                  <a:gd name="T81" fmla="*/ 362 h 595"/>
                  <a:gd name="T82" fmla="*/ 1144 w 1166"/>
                  <a:gd name="T83" fmla="*/ 381 h 595"/>
                  <a:gd name="T84" fmla="*/ 1156 w 1166"/>
                  <a:gd name="T85" fmla="*/ 400 h 595"/>
                  <a:gd name="T86" fmla="*/ 985 w 1166"/>
                  <a:gd name="T87" fmla="*/ 477 h 595"/>
                  <a:gd name="T88" fmla="*/ 1047 w 1166"/>
                  <a:gd name="T89" fmla="*/ 482 h 595"/>
                  <a:gd name="T90" fmla="*/ 1053 w 1166"/>
                  <a:gd name="T91" fmla="*/ 527 h 595"/>
                  <a:gd name="T92" fmla="*/ 1108 w 1166"/>
                  <a:gd name="T93" fmla="*/ 523 h 595"/>
                  <a:gd name="T94" fmla="*/ 1022 w 1166"/>
                  <a:gd name="T95" fmla="*/ 552 h 595"/>
                  <a:gd name="T96" fmla="*/ 1010 w 1166"/>
                  <a:gd name="T97" fmla="*/ 540 h 595"/>
                  <a:gd name="T98" fmla="*/ 960 w 1166"/>
                  <a:gd name="T99" fmla="*/ 539 h 595"/>
                  <a:gd name="T100" fmla="*/ 846 w 1166"/>
                  <a:gd name="T101" fmla="*/ 574 h 595"/>
                  <a:gd name="T102" fmla="*/ 798 w 1166"/>
                  <a:gd name="T103" fmla="*/ 582 h 595"/>
                  <a:gd name="T104" fmla="*/ 820 w 1166"/>
                  <a:gd name="T105" fmla="*/ 550 h 595"/>
                  <a:gd name="T106" fmla="*/ 770 w 1166"/>
                  <a:gd name="T107" fmla="*/ 518 h 595"/>
                  <a:gd name="T108" fmla="*/ 735 w 1166"/>
                  <a:gd name="T109" fmla="*/ 479 h 595"/>
                  <a:gd name="T110" fmla="*/ 634 w 1166"/>
                  <a:gd name="T111" fmla="*/ 480 h 595"/>
                  <a:gd name="T112" fmla="*/ 244 w 1166"/>
                  <a:gd name="T113" fmla="*/ 462 h 595"/>
                  <a:gd name="T114" fmla="*/ 188 w 1166"/>
                  <a:gd name="T115" fmla="*/ 431 h 595"/>
                  <a:gd name="T116" fmla="*/ 149 w 1166"/>
                  <a:gd name="T117" fmla="*/ 366 h 595"/>
                  <a:gd name="T118" fmla="*/ 48 w 1166"/>
                  <a:gd name="T119" fmla="*/ 291 h 595"/>
                  <a:gd name="T120" fmla="*/ 0 w 1166"/>
                  <a:gd name="T121" fmla="*/ 264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595"/>
                  <a:gd name="T185" fmla="*/ 1166 w 1166"/>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595">
                    <a:moveTo>
                      <a:pt x="0" y="264"/>
                    </a:moveTo>
                    <a:lnTo>
                      <a:pt x="0" y="264"/>
                    </a:lnTo>
                    <a:lnTo>
                      <a:pt x="0" y="55"/>
                    </a:lnTo>
                    <a:lnTo>
                      <a:pt x="93" y="82"/>
                    </a:lnTo>
                    <a:lnTo>
                      <a:pt x="88" y="71"/>
                    </a:lnTo>
                    <a:lnTo>
                      <a:pt x="98" y="64"/>
                    </a:lnTo>
                    <a:lnTo>
                      <a:pt x="154" y="42"/>
                    </a:lnTo>
                    <a:lnTo>
                      <a:pt x="110" y="69"/>
                    </a:lnTo>
                    <a:lnTo>
                      <a:pt x="136" y="62"/>
                    </a:lnTo>
                    <a:lnTo>
                      <a:pt x="136" y="67"/>
                    </a:lnTo>
                    <a:lnTo>
                      <a:pt x="183" y="43"/>
                    </a:lnTo>
                    <a:lnTo>
                      <a:pt x="177" y="35"/>
                    </a:lnTo>
                    <a:lnTo>
                      <a:pt x="207" y="64"/>
                    </a:lnTo>
                    <a:lnTo>
                      <a:pt x="227" y="47"/>
                    </a:lnTo>
                    <a:lnTo>
                      <a:pt x="225" y="64"/>
                    </a:lnTo>
                    <a:lnTo>
                      <a:pt x="250" y="52"/>
                    </a:lnTo>
                    <a:lnTo>
                      <a:pt x="319" y="73"/>
                    </a:lnTo>
                    <a:lnTo>
                      <a:pt x="351" y="72"/>
                    </a:lnTo>
                    <a:lnTo>
                      <a:pt x="369" y="85"/>
                    </a:lnTo>
                    <a:lnTo>
                      <a:pt x="347" y="95"/>
                    </a:lnTo>
                    <a:lnTo>
                      <a:pt x="360" y="100"/>
                    </a:lnTo>
                    <a:lnTo>
                      <a:pt x="422" y="94"/>
                    </a:lnTo>
                    <a:lnTo>
                      <a:pt x="450" y="112"/>
                    </a:lnTo>
                    <a:lnTo>
                      <a:pt x="453" y="123"/>
                    </a:lnTo>
                    <a:lnTo>
                      <a:pt x="460" y="116"/>
                    </a:lnTo>
                    <a:lnTo>
                      <a:pt x="450" y="100"/>
                    </a:lnTo>
                    <a:lnTo>
                      <a:pt x="479" y="80"/>
                    </a:lnTo>
                    <a:lnTo>
                      <a:pt x="450" y="93"/>
                    </a:lnTo>
                    <a:lnTo>
                      <a:pt x="440" y="87"/>
                    </a:lnTo>
                    <a:lnTo>
                      <a:pt x="475" y="72"/>
                    </a:lnTo>
                    <a:lnTo>
                      <a:pt x="494" y="93"/>
                    </a:lnTo>
                    <a:lnTo>
                      <a:pt x="515" y="93"/>
                    </a:lnTo>
                    <a:lnTo>
                      <a:pt x="528" y="102"/>
                    </a:lnTo>
                    <a:lnTo>
                      <a:pt x="582" y="100"/>
                    </a:lnTo>
                    <a:lnTo>
                      <a:pt x="580" y="93"/>
                    </a:lnTo>
                    <a:lnTo>
                      <a:pt x="595" y="105"/>
                    </a:lnTo>
                    <a:lnTo>
                      <a:pt x="598" y="95"/>
                    </a:lnTo>
                    <a:lnTo>
                      <a:pt x="586" y="99"/>
                    </a:lnTo>
                    <a:lnTo>
                      <a:pt x="577" y="86"/>
                    </a:lnTo>
                    <a:lnTo>
                      <a:pt x="597" y="85"/>
                    </a:lnTo>
                    <a:lnTo>
                      <a:pt x="605" y="94"/>
                    </a:lnTo>
                    <a:lnTo>
                      <a:pt x="613" y="91"/>
                    </a:lnTo>
                    <a:lnTo>
                      <a:pt x="609" y="106"/>
                    </a:lnTo>
                    <a:lnTo>
                      <a:pt x="624" y="114"/>
                    </a:lnTo>
                    <a:lnTo>
                      <a:pt x="620" y="93"/>
                    </a:lnTo>
                    <a:lnTo>
                      <a:pt x="648" y="81"/>
                    </a:lnTo>
                    <a:lnTo>
                      <a:pt x="640" y="71"/>
                    </a:lnTo>
                    <a:lnTo>
                      <a:pt x="632" y="78"/>
                    </a:lnTo>
                    <a:lnTo>
                      <a:pt x="646" y="61"/>
                    </a:lnTo>
                    <a:lnTo>
                      <a:pt x="607" y="48"/>
                    </a:lnTo>
                    <a:lnTo>
                      <a:pt x="611" y="17"/>
                    </a:lnTo>
                    <a:lnTo>
                      <a:pt x="620" y="18"/>
                    </a:lnTo>
                    <a:lnTo>
                      <a:pt x="625" y="0"/>
                    </a:lnTo>
                    <a:lnTo>
                      <a:pt x="655" y="17"/>
                    </a:lnTo>
                    <a:lnTo>
                      <a:pt x="656" y="29"/>
                    </a:lnTo>
                    <a:lnTo>
                      <a:pt x="676" y="44"/>
                    </a:lnTo>
                    <a:lnTo>
                      <a:pt x="663" y="44"/>
                    </a:lnTo>
                    <a:lnTo>
                      <a:pt x="668" y="49"/>
                    </a:lnTo>
                    <a:lnTo>
                      <a:pt x="661" y="56"/>
                    </a:lnTo>
                    <a:lnTo>
                      <a:pt x="685" y="61"/>
                    </a:lnTo>
                    <a:lnTo>
                      <a:pt x="677" y="64"/>
                    </a:lnTo>
                    <a:lnTo>
                      <a:pt x="692" y="90"/>
                    </a:lnTo>
                    <a:lnTo>
                      <a:pt x="704" y="67"/>
                    </a:lnTo>
                    <a:lnTo>
                      <a:pt x="721" y="76"/>
                    </a:lnTo>
                    <a:lnTo>
                      <a:pt x="726" y="91"/>
                    </a:lnTo>
                    <a:lnTo>
                      <a:pt x="717" y="95"/>
                    </a:lnTo>
                    <a:lnTo>
                      <a:pt x="733" y="114"/>
                    </a:lnTo>
                    <a:lnTo>
                      <a:pt x="743" y="109"/>
                    </a:lnTo>
                    <a:lnTo>
                      <a:pt x="755" y="81"/>
                    </a:lnTo>
                    <a:lnTo>
                      <a:pt x="769" y="78"/>
                    </a:lnTo>
                    <a:lnTo>
                      <a:pt x="758" y="53"/>
                    </a:lnTo>
                    <a:lnTo>
                      <a:pt x="797" y="55"/>
                    </a:lnTo>
                    <a:lnTo>
                      <a:pt x="814" y="69"/>
                    </a:lnTo>
                    <a:lnTo>
                      <a:pt x="807" y="77"/>
                    </a:lnTo>
                    <a:lnTo>
                      <a:pt x="815" y="81"/>
                    </a:lnTo>
                    <a:lnTo>
                      <a:pt x="798" y="85"/>
                    </a:lnTo>
                    <a:lnTo>
                      <a:pt x="813" y="117"/>
                    </a:lnTo>
                    <a:lnTo>
                      <a:pt x="788" y="134"/>
                    </a:lnTo>
                    <a:lnTo>
                      <a:pt x="779" y="126"/>
                    </a:lnTo>
                    <a:lnTo>
                      <a:pt x="783" y="137"/>
                    </a:lnTo>
                    <a:lnTo>
                      <a:pt x="743" y="129"/>
                    </a:lnTo>
                    <a:lnTo>
                      <a:pt x="751" y="140"/>
                    </a:lnTo>
                    <a:lnTo>
                      <a:pt x="735" y="156"/>
                    </a:lnTo>
                    <a:lnTo>
                      <a:pt x="695" y="143"/>
                    </a:lnTo>
                    <a:lnTo>
                      <a:pt x="710" y="156"/>
                    </a:lnTo>
                    <a:lnTo>
                      <a:pt x="739" y="159"/>
                    </a:lnTo>
                    <a:lnTo>
                      <a:pt x="719" y="185"/>
                    </a:lnTo>
                    <a:lnTo>
                      <a:pt x="698" y="183"/>
                    </a:lnTo>
                    <a:lnTo>
                      <a:pt x="688" y="197"/>
                    </a:lnTo>
                    <a:lnTo>
                      <a:pt x="650" y="185"/>
                    </a:lnTo>
                    <a:lnTo>
                      <a:pt x="685" y="197"/>
                    </a:lnTo>
                    <a:lnTo>
                      <a:pt x="689" y="208"/>
                    </a:lnTo>
                    <a:lnTo>
                      <a:pt x="663" y="212"/>
                    </a:lnTo>
                    <a:lnTo>
                      <a:pt x="668" y="215"/>
                    </a:lnTo>
                    <a:lnTo>
                      <a:pt x="661" y="216"/>
                    </a:lnTo>
                    <a:lnTo>
                      <a:pt x="661" y="226"/>
                    </a:lnTo>
                    <a:lnTo>
                      <a:pt x="633" y="241"/>
                    </a:lnTo>
                    <a:lnTo>
                      <a:pt x="627" y="289"/>
                    </a:lnTo>
                    <a:lnTo>
                      <a:pt x="638" y="300"/>
                    </a:lnTo>
                    <a:lnTo>
                      <a:pt x="653" y="293"/>
                    </a:lnTo>
                    <a:lnTo>
                      <a:pt x="659" y="330"/>
                    </a:lnTo>
                    <a:lnTo>
                      <a:pt x="681" y="322"/>
                    </a:lnTo>
                    <a:lnTo>
                      <a:pt x="707" y="333"/>
                    </a:lnTo>
                    <a:lnTo>
                      <a:pt x="759" y="359"/>
                    </a:lnTo>
                    <a:lnTo>
                      <a:pt x="755" y="370"/>
                    </a:lnTo>
                    <a:lnTo>
                      <a:pt x="761" y="362"/>
                    </a:lnTo>
                    <a:lnTo>
                      <a:pt x="800" y="364"/>
                    </a:lnTo>
                    <a:lnTo>
                      <a:pt x="800" y="404"/>
                    </a:lnTo>
                    <a:lnTo>
                      <a:pt x="812" y="417"/>
                    </a:lnTo>
                    <a:lnTo>
                      <a:pt x="803" y="420"/>
                    </a:lnTo>
                    <a:lnTo>
                      <a:pt x="823" y="427"/>
                    </a:lnTo>
                    <a:lnTo>
                      <a:pt x="817" y="440"/>
                    </a:lnTo>
                    <a:lnTo>
                      <a:pt x="836" y="439"/>
                    </a:lnTo>
                    <a:lnTo>
                      <a:pt x="862" y="418"/>
                    </a:lnTo>
                    <a:lnTo>
                      <a:pt x="851" y="413"/>
                    </a:lnTo>
                    <a:lnTo>
                      <a:pt x="836" y="375"/>
                    </a:lnTo>
                    <a:lnTo>
                      <a:pt x="885" y="342"/>
                    </a:lnTo>
                    <a:lnTo>
                      <a:pt x="877" y="342"/>
                    </a:lnTo>
                    <a:lnTo>
                      <a:pt x="867" y="303"/>
                    </a:lnTo>
                    <a:lnTo>
                      <a:pt x="849" y="293"/>
                    </a:lnTo>
                    <a:lnTo>
                      <a:pt x="872" y="277"/>
                    </a:lnTo>
                    <a:lnTo>
                      <a:pt x="864" y="269"/>
                    </a:lnTo>
                    <a:lnTo>
                      <a:pt x="868" y="255"/>
                    </a:lnTo>
                    <a:lnTo>
                      <a:pt x="858" y="252"/>
                    </a:lnTo>
                    <a:lnTo>
                      <a:pt x="868" y="238"/>
                    </a:lnTo>
                    <a:lnTo>
                      <a:pt x="857" y="229"/>
                    </a:lnTo>
                    <a:lnTo>
                      <a:pt x="863" y="216"/>
                    </a:lnTo>
                    <a:lnTo>
                      <a:pt x="900" y="225"/>
                    </a:lnTo>
                    <a:lnTo>
                      <a:pt x="916" y="218"/>
                    </a:lnTo>
                    <a:lnTo>
                      <a:pt x="947" y="238"/>
                    </a:lnTo>
                    <a:lnTo>
                      <a:pt x="947" y="246"/>
                    </a:lnTo>
                    <a:lnTo>
                      <a:pt x="974" y="248"/>
                    </a:lnTo>
                    <a:lnTo>
                      <a:pt x="977" y="267"/>
                    </a:lnTo>
                    <a:lnTo>
                      <a:pt x="953" y="268"/>
                    </a:lnTo>
                    <a:lnTo>
                      <a:pt x="973" y="271"/>
                    </a:lnTo>
                    <a:lnTo>
                      <a:pt x="980" y="283"/>
                    </a:lnTo>
                    <a:lnTo>
                      <a:pt x="958" y="300"/>
                    </a:lnTo>
                    <a:lnTo>
                      <a:pt x="990" y="292"/>
                    </a:lnTo>
                    <a:lnTo>
                      <a:pt x="992" y="306"/>
                    </a:lnTo>
                    <a:lnTo>
                      <a:pt x="978" y="312"/>
                    </a:lnTo>
                    <a:lnTo>
                      <a:pt x="998" y="297"/>
                    </a:lnTo>
                    <a:lnTo>
                      <a:pt x="1000" y="307"/>
                    </a:lnTo>
                    <a:lnTo>
                      <a:pt x="1018" y="292"/>
                    </a:lnTo>
                    <a:lnTo>
                      <a:pt x="1022" y="300"/>
                    </a:lnTo>
                    <a:lnTo>
                      <a:pt x="1035" y="279"/>
                    </a:lnTo>
                    <a:lnTo>
                      <a:pt x="1030" y="275"/>
                    </a:lnTo>
                    <a:lnTo>
                      <a:pt x="1045" y="264"/>
                    </a:lnTo>
                    <a:lnTo>
                      <a:pt x="1061" y="285"/>
                    </a:lnTo>
                    <a:lnTo>
                      <a:pt x="1047" y="291"/>
                    </a:lnTo>
                    <a:lnTo>
                      <a:pt x="1062" y="288"/>
                    </a:lnTo>
                    <a:lnTo>
                      <a:pt x="1068" y="297"/>
                    </a:lnTo>
                    <a:lnTo>
                      <a:pt x="1058" y="300"/>
                    </a:lnTo>
                    <a:lnTo>
                      <a:pt x="1071" y="301"/>
                    </a:lnTo>
                    <a:lnTo>
                      <a:pt x="1062" y="308"/>
                    </a:lnTo>
                    <a:lnTo>
                      <a:pt x="1072" y="306"/>
                    </a:lnTo>
                    <a:lnTo>
                      <a:pt x="1079" y="316"/>
                    </a:lnTo>
                    <a:lnTo>
                      <a:pt x="1074" y="320"/>
                    </a:lnTo>
                    <a:lnTo>
                      <a:pt x="1088" y="328"/>
                    </a:lnTo>
                    <a:lnTo>
                      <a:pt x="1066" y="336"/>
                    </a:lnTo>
                    <a:lnTo>
                      <a:pt x="1082" y="336"/>
                    </a:lnTo>
                    <a:lnTo>
                      <a:pt x="1079" y="344"/>
                    </a:lnTo>
                    <a:lnTo>
                      <a:pt x="1102" y="351"/>
                    </a:lnTo>
                    <a:lnTo>
                      <a:pt x="1110" y="369"/>
                    </a:lnTo>
                    <a:lnTo>
                      <a:pt x="1118" y="362"/>
                    </a:lnTo>
                    <a:lnTo>
                      <a:pt x="1142" y="375"/>
                    </a:lnTo>
                    <a:lnTo>
                      <a:pt x="1091" y="390"/>
                    </a:lnTo>
                    <a:lnTo>
                      <a:pt x="1102" y="399"/>
                    </a:lnTo>
                    <a:lnTo>
                      <a:pt x="1144" y="381"/>
                    </a:lnTo>
                    <a:lnTo>
                      <a:pt x="1144" y="396"/>
                    </a:lnTo>
                    <a:lnTo>
                      <a:pt x="1163" y="393"/>
                    </a:lnTo>
                    <a:lnTo>
                      <a:pt x="1165" y="400"/>
                    </a:lnTo>
                    <a:lnTo>
                      <a:pt x="1156" y="400"/>
                    </a:lnTo>
                    <a:lnTo>
                      <a:pt x="1165" y="418"/>
                    </a:lnTo>
                    <a:lnTo>
                      <a:pt x="1106" y="453"/>
                    </a:lnTo>
                    <a:lnTo>
                      <a:pt x="1021" y="453"/>
                    </a:lnTo>
                    <a:lnTo>
                      <a:pt x="985" y="477"/>
                    </a:lnTo>
                    <a:lnTo>
                      <a:pt x="955" y="513"/>
                    </a:lnTo>
                    <a:lnTo>
                      <a:pt x="985" y="486"/>
                    </a:lnTo>
                    <a:lnTo>
                      <a:pt x="1031" y="470"/>
                    </a:lnTo>
                    <a:lnTo>
                      <a:pt x="1047" y="482"/>
                    </a:lnTo>
                    <a:lnTo>
                      <a:pt x="1017" y="492"/>
                    </a:lnTo>
                    <a:lnTo>
                      <a:pt x="1041" y="497"/>
                    </a:lnTo>
                    <a:lnTo>
                      <a:pt x="1035" y="508"/>
                    </a:lnTo>
                    <a:lnTo>
                      <a:pt x="1053" y="527"/>
                    </a:lnTo>
                    <a:lnTo>
                      <a:pt x="1089" y="535"/>
                    </a:lnTo>
                    <a:lnTo>
                      <a:pt x="1098" y="510"/>
                    </a:lnTo>
                    <a:lnTo>
                      <a:pt x="1098" y="525"/>
                    </a:lnTo>
                    <a:lnTo>
                      <a:pt x="1108" y="523"/>
                    </a:lnTo>
                    <a:lnTo>
                      <a:pt x="1091" y="539"/>
                    </a:lnTo>
                    <a:lnTo>
                      <a:pt x="1049" y="550"/>
                    </a:lnTo>
                    <a:lnTo>
                      <a:pt x="1034" y="568"/>
                    </a:lnTo>
                    <a:lnTo>
                      <a:pt x="1022" y="552"/>
                    </a:lnTo>
                    <a:lnTo>
                      <a:pt x="1062" y="537"/>
                    </a:lnTo>
                    <a:lnTo>
                      <a:pt x="1041" y="538"/>
                    </a:lnTo>
                    <a:lnTo>
                      <a:pt x="1045" y="527"/>
                    </a:lnTo>
                    <a:lnTo>
                      <a:pt x="1010" y="540"/>
                    </a:lnTo>
                    <a:lnTo>
                      <a:pt x="1000" y="532"/>
                    </a:lnTo>
                    <a:lnTo>
                      <a:pt x="1000" y="510"/>
                    </a:lnTo>
                    <a:lnTo>
                      <a:pt x="977" y="503"/>
                    </a:lnTo>
                    <a:lnTo>
                      <a:pt x="960" y="539"/>
                    </a:lnTo>
                    <a:lnTo>
                      <a:pt x="891" y="552"/>
                    </a:lnTo>
                    <a:lnTo>
                      <a:pt x="843" y="566"/>
                    </a:lnTo>
                    <a:lnTo>
                      <a:pt x="835" y="572"/>
                    </a:lnTo>
                    <a:lnTo>
                      <a:pt x="846" y="574"/>
                    </a:lnTo>
                    <a:lnTo>
                      <a:pt x="849" y="579"/>
                    </a:lnTo>
                    <a:lnTo>
                      <a:pt x="791" y="594"/>
                    </a:lnTo>
                    <a:lnTo>
                      <a:pt x="794" y="587"/>
                    </a:lnTo>
                    <a:lnTo>
                      <a:pt x="798" y="582"/>
                    </a:lnTo>
                    <a:lnTo>
                      <a:pt x="800" y="576"/>
                    </a:lnTo>
                    <a:lnTo>
                      <a:pt x="809" y="571"/>
                    </a:lnTo>
                    <a:lnTo>
                      <a:pt x="810" y="539"/>
                    </a:lnTo>
                    <a:lnTo>
                      <a:pt x="820" y="550"/>
                    </a:lnTo>
                    <a:lnTo>
                      <a:pt x="837" y="546"/>
                    </a:lnTo>
                    <a:lnTo>
                      <a:pt x="823" y="527"/>
                    </a:lnTo>
                    <a:lnTo>
                      <a:pt x="773" y="518"/>
                    </a:lnTo>
                    <a:lnTo>
                      <a:pt x="770" y="518"/>
                    </a:lnTo>
                    <a:lnTo>
                      <a:pt x="765" y="493"/>
                    </a:lnTo>
                    <a:lnTo>
                      <a:pt x="755" y="495"/>
                    </a:lnTo>
                    <a:lnTo>
                      <a:pt x="746" y="480"/>
                    </a:lnTo>
                    <a:lnTo>
                      <a:pt x="735" y="479"/>
                    </a:lnTo>
                    <a:lnTo>
                      <a:pt x="735" y="488"/>
                    </a:lnTo>
                    <a:lnTo>
                      <a:pt x="722" y="475"/>
                    </a:lnTo>
                    <a:lnTo>
                      <a:pt x="699" y="493"/>
                    </a:lnTo>
                    <a:lnTo>
                      <a:pt x="634" y="480"/>
                    </a:lnTo>
                    <a:lnTo>
                      <a:pt x="626" y="468"/>
                    </a:lnTo>
                    <a:lnTo>
                      <a:pt x="625" y="476"/>
                    </a:lnTo>
                    <a:lnTo>
                      <a:pt x="249" y="476"/>
                    </a:lnTo>
                    <a:lnTo>
                      <a:pt x="244" y="462"/>
                    </a:lnTo>
                    <a:lnTo>
                      <a:pt x="224" y="458"/>
                    </a:lnTo>
                    <a:lnTo>
                      <a:pt x="225" y="449"/>
                    </a:lnTo>
                    <a:lnTo>
                      <a:pt x="183" y="437"/>
                    </a:lnTo>
                    <a:lnTo>
                      <a:pt x="188" y="431"/>
                    </a:lnTo>
                    <a:lnTo>
                      <a:pt x="178" y="414"/>
                    </a:lnTo>
                    <a:lnTo>
                      <a:pt x="168" y="413"/>
                    </a:lnTo>
                    <a:lnTo>
                      <a:pt x="145" y="377"/>
                    </a:lnTo>
                    <a:lnTo>
                      <a:pt x="149" y="366"/>
                    </a:lnTo>
                    <a:lnTo>
                      <a:pt x="150" y="347"/>
                    </a:lnTo>
                    <a:lnTo>
                      <a:pt x="124" y="336"/>
                    </a:lnTo>
                    <a:lnTo>
                      <a:pt x="76" y="273"/>
                    </a:lnTo>
                    <a:lnTo>
                      <a:pt x="48" y="291"/>
                    </a:lnTo>
                    <a:lnTo>
                      <a:pt x="41" y="283"/>
                    </a:lnTo>
                    <a:lnTo>
                      <a:pt x="39" y="281"/>
                    </a:lnTo>
                    <a:lnTo>
                      <a:pt x="26" y="264"/>
                    </a:lnTo>
                    <a:lnTo>
                      <a:pt x="0" y="26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6" name="Freeform 45">
                <a:extLst>
                  <a:ext uri="{FF2B5EF4-FFF2-40B4-BE49-F238E27FC236}">
                    <a16:creationId xmlns:a16="http://schemas.microsoft.com/office/drawing/2014/main" id="{D290BB8D-62D6-44ED-9FC3-349ECB63EC46}"/>
                  </a:ext>
                </a:extLst>
              </p:cNvPr>
              <p:cNvSpPr>
                <a:spLocks/>
              </p:cNvSpPr>
              <p:nvPr/>
            </p:nvSpPr>
            <p:spPr bwMode="auto">
              <a:xfrm>
                <a:off x="1330" y="2676"/>
                <a:ext cx="69" cy="40"/>
              </a:xfrm>
              <a:custGeom>
                <a:avLst/>
                <a:gdLst>
                  <a:gd name="T0" fmla="*/ 0 w 69"/>
                  <a:gd name="T1" fmla="*/ 0 h 40"/>
                  <a:gd name="T2" fmla="*/ 0 w 69"/>
                  <a:gd name="T3" fmla="*/ 0 h 40"/>
                  <a:gd name="T4" fmla="*/ 37 w 69"/>
                  <a:gd name="T5" fmla="*/ 8 h 40"/>
                  <a:gd name="T6" fmla="*/ 68 w 69"/>
                  <a:gd name="T7" fmla="*/ 39 h 40"/>
                  <a:gd name="T8" fmla="*/ 50 w 69"/>
                  <a:gd name="T9" fmla="*/ 33 h 40"/>
                  <a:gd name="T10" fmla="*/ 0 w 69"/>
                  <a:gd name="T11" fmla="*/ 0 h 40"/>
                  <a:gd name="T12" fmla="*/ 0 w 69"/>
                  <a:gd name="T13" fmla="*/ 0 h 40"/>
                  <a:gd name="T14" fmla="*/ 0 60000 65536"/>
                  <a:gd name="T15" fmla="*/ 0 60000 65536"/>
                  <a:gd name="T16" fmla="*/ 0 60000 65536"/>
                  <a:gd name="T17" fmla="*/ 0 60000 65536"/>
                  <a:gd name="T18" fmla="*/ 0 60000 65536"/>
                  <a:gd name="T19" fmla="*/ 0 60000 65536"/>
                  <a:gd name="T20" fmla="*/ 0 60000 65536"/>
                  <a:gd name="T21" fmla="*/ 0 w 69"/>
                  <a:gd name="T22" fmla="*/ 0 h 40"/>
                  <a:gd name="T23" fmla="*/ 69 w 6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0">
                    <a:moveTo>
                      <a:pt x="0" y="0"/>
                    </a:moveTo>
                    <a:lnTo>
                      <a:pt x="0" y="0"/>
                    </a:lnTo>
                    <a:lnTo>
                      <a:pt x="37" y="8"/>
                    </a:lnTo>
                    <a:lnTo>
                      <a:pt x="68" y="39"/>
                    </a:lnTo>
                    <a:lnTo>
                      <a:pt x="50" y="33"/>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7" name="Freeform 239">
                <a:extLst>
                  <a:ext uri="{FF2B5EF4-FFF2-40B4-BE49-F238E27FC236}">
                    <a16:creationId xmlns:a16="http://schemas.microsoft.com/office/drawing/2014/main" id="{6187C783-9700-4B28-A3A0-DC26E37ACAA0}"/>
                  </a:ext>
                </a:extLst>
              </p:cNvPr>
              <p:cNvSpPr>
                <a:spLocks/>
              </p:cNvSpPr>
              <p:nvPr/>
            </p:nvSpPr>
            <p:spPr bwMode="auto">
              <a:xfrm>
                <a:off x="1362" y="2165"/>
                <a:ext cx="144" cy="89"/>
              </a:xfrm>
              <a:custGeom>
                <a:avLst/>
                <a:gdLst>
                  <a:gd name="T0" fmla="*/ 0 w 144"/>
                  <a:gd name="T1" fmla="*/ 66 h 89"/>
                  <a:gd name="T2" fmla="*/ 0 w 144"/>
                  <a:gd name="T3" fmla="*/ 66 h 89"/>
                  <a:gd name="T4" fmla="*/ 6 w 144"/>
                  <a:gd name="T5" fmla="*/ 55 h 89"/>
                  <a:gd name="T6" fmla="*/ 27 w 144"/>
                  <a:gd name="T7" fmla="*/ 18 h 89"/>
                  <a:gd name="T8" fmla="*/ 17 w 144"/>
                  <a:gd name="T9" fmla="*/ 3 h 89"/>
                  <a:gd name="T10" fmla="*/ 61 w 144"/>
                  <a:gd name="T11" fmla="*/ 0 h 89"/>
                  <a:gd name="T12" fmla="*/ 92 w 144"/>
                  <a:gd name="T13" fmla="*/ 14 h 89"/>
                  <a:gd name="T14" fmla="*/ 112 w 144"/>
                  <a:gd name="T15" fmla="*/ 6 h 89"/>
                  <a:gd name="T16" fmla="*/ 143 w 144"/>
                  <a:gd name="T17" fmla="*/ 27 h 89"/>
                  <a:gd name="T18" fmla="*/ 77 w 144"/>
                  <a:gd name="T19" fmla="*/ 59 h 89"/>
                  <a:gd name="T20" fmla="*/ 72 w 144"/>
                  <a:gd name="T21" fmla="*/ 79 h 89"/>
                  <a:gd name="T22" fmla="*/ 39 w 144"/>
                  <a:gd name="T23" fmla="*/ 88 h 89"/>
                  <a:gd name="T24" fmla="*/ 25 w 144"/>
                  <a:gd name="T25" fmla="*/ 73 h 89"/>
                  <a:gd name="T26" fmla="*/ 0 w 144"/>
                  <a:gd name="T27" fmla="*/ 66 h 89"/>
                  <a:gd name="T28" fmla="*/ 0 w 144"/>
                  <a:gd name="T29" fmla="*/ 6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9"/>
                  <a:gd name="T47" fmla="*/ 144 w 14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9">
                    <a:moveTo>
                      <a:pt x="0" y="66"/>
                    </a:moveTo>
                    <a:lnTo>
                      <a:pt x="0" y="66"/>
                    </a:lnTo>
                    <a:lnTo>
                      <a:pt x="6" y="55"/>
                    </a:lnTo>
                    <a:lnTo>
                      <a:pt x="27" y="18"/>
                    </a:lnTo>
                    <a:lnTo>
                      <a:pt x="17" y="3"/>
                    </a:lnTo>
                    <a:lnTo>
                      <a:pt x="61" y="0"/>
                    </a:lnTo>
                    <a:lnTo>
                      <a:pt x="92" y="14"/>
                    </a:lnTo>
                    <a:lnTo>
                      <a:pt x="112" y="6"/>
                    </a:lnTo>
                    <a:lnTo>
                      <a:pt x="143" y="27"/>
                    </a:lnTo>
                    <a:lnTo>
                      <a:pt x="77" y="59"/>
                    </a:lnTo>
                    <a:lnTo>
                      <a:pt x="72" y="79"/>
                    </a:lnTo>
                    <a:lnTo>
                      <a:pt x="39" y="88"/>
                    </a:lnTo>
                    <a:lnTo>
                      <a:pt x="25" y="73"/>
                    </a:lnTo>
                    <a:lnTo>
                      <a:pt x="0" y="6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8" name="Freeform 240">
                <a:extLst>
                  <a:ext uri="{FF2B5EF4-FFF2-40B4-BE49-F238E27FC236}">
                    <a16:creationId xmlns:a16="http://schemas.microsoft.com/office/drawing/2014/main" id="{611821D9-4B07-458D-8D94-6BCE036F4EAC}"/>
                  </a:ext>
                </a:extLst>
              </p:cNvPr>
              <p:cNvSpPr>
                <a:spLocks/>
              </p:cNvSpPr>
              <p:nvPr/>
            </p:nvSpPr>
            <p:spPr bwMode="auto">
              <a:xfrm>
                <a:off x="1403" y="2082"/>
                <a:ext cx="101" cy="51"/>
              </a:xfrm>
              <a:custGeom>
                <a:avLst/>
                <a:gdLst>
                  <a:gd name="T0" fmla="*/ 0 w 101"/>
                  <a:gd name="T1" fmla="*/ 38 h 51"/>
                  <a:gd name="T2" fmla="*/ 0 w 101"/>
                  <a:gd name="T3" fmla="*/ 38 h 51"/>
                  <a:gd name="T4" fmla="*/ 23 w 101"/>
                  <a:gd name="T5" fmla="*/ 45 h 51"/>
                  <a:gd name="T6" fmla="*/ 29 w 101"/>
                  <a:gd name="T7" fmla="*/ 37 h 51"/>
                  <a:gd name="T8" fmla="*/ 34 w 101"/>
                  <a:gd name="T9" fmla="*/ 50 h 51"/>
                  <a:gd name="T10" fmla="*/ 45 w 101"/>
                  <a:gd name="T11" fmla="*/ 45 h 51"/>
                  <a:gd name="T12" fmla="*/ 43 w 101"/>
                  <a:gd name="T13" fmla="*/ 33 h 51"/>
                  <a:gd name="T14" fmla="*/ 54 w 101"/>
                  <a:gd name="T15" fmla="*/ 39 h 51"/>
                  <a:gd name="T16" fmla="*/ 60 w 101"/>
                  <a:gd name="T17" fmla="*/ 21 h 51"/>
                  <a:gd name="T18" fmla="*/ 69 w 101"/>
                  <a:gd name="T19" fmla="*/ 20 h 51"/>
                  <a:gd name="T20" fmla="*/ 72 w 101"/>
                  <a:gd name="T21" fmla="*/ 37 h 51"/>
                  <a:gd name="T22" fmla="*/ 94 w 101"/>
                  <a:gd name="T23" fmla="*/ 24 h 51"/>
                  <a:gd name="T24" fmla="*/ 87 w 101"/>
                  <a:gd name="T25" fmla="*/ 10 h 51"/>
                  <a:gd name="T26" fmla="*/ 100 w 101"/>
                  <a:gd name="T27" fmla="*/ 7 h 51"/>
                  <a:gd name="T28" fmla="*/ 86 w 101"/>
                  <a:gd name="T29" fmla="*/ 0 h 51"/>
                  <a:gd name="T30" fmla="*/ 50 w 101"/>
                  <a:gd name="T31" fmla="*/ 7 h 51"/>
                  <a:gd name="T32" fmla="*/ 0 w 101"/>
                  <a:gd name="T33" fmla="*/ 38 h 51"/>
                  <a:gd name="T34" fmla="*/ 0 w 101"/>
                  <a:gd name="T35" fmla="*/ 3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1"/>
                  <a:gd name="T56" fmla="*/ 101 w 10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1">
                    <a:moveTo>
                      <a:pt x="0" y="38"/>
                    </a:moveTo>
                    <a:lnTo>
                      <a:pt x="0" y="38"/>
                    </a:lnTo>
                    <a:lnTo>
                      <a:pt x="23" y="45"/>
                    </a:lnTo>
                    <a:lnTo>
                      <a:pt x="29" y="37"/>
                    </a:lnTo>
                    <a:lnTo>
                      <a:pt x="34" y="50"/>
                    </a:lnTo>
                    <a:lnTo>
                      <a:pt x="45" y="45"/>
                    </a:lnTo>
                    <a:lnTo>
                      <a:pt x="43" y="33"/>
                    </a:lnTo>
                    <a:lnTo>
                      <a:pt x="54" y="39"/>
                    </a:lnTo>
                    <a:lnTo>
                      <a:pt x="60" y="21"/>
                    </a:lnTo>
                    <a:lnTo>
                      <a:pt x="69" y="20"/>
                    </a:lnTo>
                    <a:lnTo>
                      <a:pt x="72" y="37"/>
                    </a:lnTo>
                    <a:lnTo>
                      <a:pt x="94" y="24"/>
                    </a:lnTo>
                    <a:lnTo>
                      <a:pt x="87" y="10"/>
                    </a:lnTo>
                    <a:lnTo>
                      <a:pt x="100" y="7"/>
                    </a:lnTo>
                    <a:lnTo>
                      <a:pt x="86" y="0"/>
                    </a:lnTo>
                    <a:lnTo>
                      <a:pt x="50" y="7"/>
                    </a:lnTo>
                    <a:lnTo>
                      <a:pt x="0" y="3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9" name="Freeform 241">
                <a:extLst>
                  <a:ext uri="{FF2B5EF4-FFF2-40B4-BE49-F238E27FC236}">
                    <a16:creationId xmlns:a16="http://schemas.microsoft.com/office/drawing/2014/main" id="{A24DA8FE-1F8D-4BA8-9F03-4441074A13D5}"/>
                  </a:ext>
                </a:extLst>
              </p:cNvPr>
              <p:cNvSpPr>
                <a:spLocks/>
              </p:cNvSpPr>
              <p:nvPr/>
            </p:nvSpPr>
            <p:spPr bwMode="auto">
              <a:xfrm>
                <a:off x="1457" y="2196"/>
                <a:ext cx="247" cy="122"/>
              </a:xfrm>
              <a:custGeom>
                <a:avLst/>
                <a:gdLst>
                  <a:gd name="T0" fmla="*/ 0 w 247"/>
                  <a:gd name="T1" fmla="*/ 39 h 122"/>
                  <a:gd name="T2" fmla="*/ 0 w 247"/>
                  <a:gd name="T3" fmla="*/ 39 h 122"/>
                  <a:gd name="T4" fmla="*/ 12 w 247"/>
                  <a:gd name="T5" fmla="*/ 29 h 122"/>
                  <a:gd name="T6" fmla="*/ 6 w 247"/>
                  <a:gd name="T7" fmla="*/ 24 h 122"/>
                  <a:gd name="T8" fmla="*/ 35 w 247"/>
                  <a:gd name="T9" fmla="*/ 7 h 122"/>
                  <a:gd name="T10" fmla="*/ 59 w 247"/>
                  <a:gd name="T11" fmla="*/ 0 h 122"/>
                  <a:gd name="T12" fmla="*/ 67 w 247"/>
                  <a:gd name="T13" fmla="*/ 13 h 122"/>
                  <a:gd name="T14" fmla="*/ 59 w 247"/>
                  <a:gd name="T15" fmla="*/ 20 h 122"/>
                  <a:gd name="T16" fmla="*/ 81 w 247"/>
                  <a:gd name="T17" fmla="*/ 10 h 122"/>
                  <a:gd name="T18" fmla="*/ 105 w 247"/>
                  <a:gd name="T19" fmla="*/ 18 h 122"/>
                  <a:gd name="T20" fmla="*/ 96 w 247"/>
                  <a:gd name="T21" fmla="*/ 27 h 122"/>
                  <a:gd name="T22" fmla="*/ 124 w 247"/>
                  <a:gd name="T23" fmla="*/ 21 h 122"/>
                  <a:gd name="T24" fmla="*/ 116 w 247"/>
                  <a:gd name="T25" fmla="*/ 11 h 122"/>
                  <a:gd name="T26" fmla="*/ 127 w 247"/>
                  <a:gd name="T27" fmla="*/ 12 h 122"/>
                  <a:gd name="T28" fmla="*/ 149 w 247"/>
                  <a:gd name="T29" fmla="*/ 44 h 122"/>
                  <a:gd name="T30" fmla="*/ 157 w 247"/>
                  <a:gd name="T31" fmla="*/ 37 h 122"/>
                  <a:gd name="T32" fmla="*/ 148 w 247"/>
                  <a:gd name="T33" fmla="*/ 1 h 122"/>
                  <a:gd name="T34" fmla="*/ 166 w 247"/>
                  <a:gd name="T35" fmla="*/ 2 h 122"/>
                  <a:gd name="T36" fmla="*/ 186 w 247"/>
                  <a:gd name="T37" fmla="*/ 14 h 122"/>
                  <a:gd name="T38" fmla="*/ 197 w 247"/>
                  <a:gd name="T39" fmla="*/ 58 h 122"/>
                  <a:gd name="T40" fmla="*/ 246 w 247"/>
                  <a:gd name="T41" fmla="*/ 80 h 122"/>
                  <a:gd name="T42" fmla="*/ 245 w 247"/>
                  <a:gd name="T43" fmla="*/ 91 h 122"/>
                  <a:gd name="T44" fmla="*/ 232 w 247"/>
                  <a:gd name="T45" fmla="*/ 86 h 122"/>
                  <a:gd name="T46" fmla="*/ 217 w 247"/>
                  <a:gd name="T47" fmla="*/ 94 h 122"/>
                  <a:gd name="T48" fmla="*/ 238 w 247"/>
                  <a:gd name="T49" fmla="*/ 104 h 122"/>
                  <a:gd name="T50" fmla="*/ 219 w 247"/>
                  <a:gd name="T51" fmla="*/ 114 h 122"/>
                  <a:gd name="T52" fmla="*/ 187 w 247"/>
                  <a:gd name="T53" fmla="*/ 109 h 122"/>
                  <a:gd name="T54" fmla="*/ 169 w 247"/>
                  <a:gd name="T55" fmla="*/ 97 h 122"/>
                  <a:gd name="T56" fmla="*/ 128 w 247"/>
                  <a:gd name="T57" fmla="*/ 117 h 122"/>
                  <a:gd name="T58" fmla="*/ 78 w 247"/>
                  <a:gd name="T59" fmla="*/ 121 h 122"/>
                  <a:gd name="T60" fmla="*/ 68 w 247"/>
                  <a:gd name="T61" fmla="*/ 102 h 122"/>
                  <a:gd name="T62" fmla="*/ 40 w 247"/>
                  <a:gd name="T63" fmla="*/ 100 h 122"/>
                  <a:gd name="T64" fmla="*/ 22 w 247"/>
                  <a:gd name="T65" fmla="*/ 84 h 122"/>
                  <a:gd name="T66" fmla="*/ 93 w 247"/>
                  <a:gd name="T67" fmla="*/ 74 h 122"/>
                  <a:gd name="T68" fmla="*/ 19 w 247"/>
                  <a:gd name="T69" fmla="*/ 69 h 122"/>
                  <a:gd name="T70" fmla="*/ 9 w 247"/>
                  <a:gd name="T71" fmla="*/ 59 h 122"/>
                  <a:gd name="T72" fmla="*/ 47 w 247"/>
                  <a:gd name="T73" fmla="*/ 48 h 122"/>
                  <a:gd name="T74" fmla="*/ 12 w 247"/>
                  <a:gd name="T75" fmla="*/ 49 h 122"/>
                  <a:gd name="T76" fmla="*/ 15 w 247"/>
                  <a:gd name="T77" fmla="*/ 44 h 122"/>
                  <a:gd name="T78" fmla="*/ 0 w 247"/>
                  <a:gd name="T79" fmla="*/ 39 h 122"/>
                  <a:gd name="T80" fmla="*/ 0 w 247"/>
                  <a:gd name="T81" fmla="*/ 39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122"/>
                  <a:gd name="T125" fmla="*/ 247 w 247"/>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122">
                    <a:moveTo>
                      <a:pt x="0" y="39"/>
                    </a:moveTo>
                    <a:lnTo>
                      <a:pt x="0" y="39"/>
                    </a:lnTo>
                    <a:lnTo>
                      <a:pt x="12" y="29"/>
                    </a:lnTo>
                    <a:lnTo>
                      <a:pt x="6" y="24"/>
                    </a:lnTo>
                    <a:lnTo>
                      <a:pt x="35" y="7"/>
                    </a:lnTo>
                    <a:lnTo>
                      <a:pt x="59" y="0"/>
                    </a:lnTo>
                    <a:lnTo>
                      <a:pt x="67" y="13"/>
                    </a:lnTo>
                    <a:lnTo>
                      <a:pt x="59" y="20"/>
                    </a:lnTo>
                    <a:lnTo>
                      <a:pt x="81" y="10"/>
                    </a:lnTo>
                    <a:lnTo>
                      <a:pt x="105" y="18"/>
                    </a:lnTo>
                    <a:lnTo>
                      <a:pt x="96" y="27"/>
                    </a:lnTo>
                    <a:lnTo>
                      <a:pt x="124" y="21"/>
                    </a:lnTo>
                    <a:lnTo>
                      <a:pt x="116" y="11"/>
                    </a:lnTo>
                    <a:lnTo>
                      <a:pt x="127" y="12"/>
                    </a:lnTo>
                    <a:lnTo>
                      <a:pt x="149" y="44"/>
                    </a:lnTo>
                    <a:lnTo>
                      <a:pt x="157" y="37"/>
                    </a:lnTo>
                    <a:lnTo>
                      <a:pt x="148" y="1"/>
                    </a:lnTo>
                    <a:lnTo>
                      <a:pt x="166" y="2"/>
                    </a:lnTo>
                    <a:lnTo>
                      <a:pt x="186" y="14"/>
                    </a:lnTo>
                    <a:lnTo>
                      <a:pt x="197" y="58"/>
                    </a:lnTo>
                    <a:lnTo>
                      <a:pt x="246" y="80"/>
                    </a:lnTo>
                    <a:lnTo>
                      <a:pt x="245" y="91"/>
                    </a:lnTo>
                    <a:lnTo>
                      <a:pt x="232" y="86"/>
                    </a:lnTo>
                    <a:lnTo>
                      <a:pt x="217" y="94"/>
                    </a:lnTo>
                    <a:lnTo>
                      <a:pt x="238" y="104"/>
                    </a:lnTo>
                    <a:lnTo>
                      <a:pt x="219" y="114"/>
                    </a:lnTo>
                    <a:lnTo>
                      <a:pt x="187" y="109"/>
                    </a:lnTo>
                    <a:lnTo>
                      <a:pt x="169" y="97"/>
                    </a:lnTo>
                    <a:lnTo>
                      <a:pt x="128" y="117"/>
                    </a:lnTo>
                    <a:lnTo>
                      <a:pt x="78" y="121"/>
                    </a:lnTo>
                    <a:lnTo>
                      <a:pt x="68" y="102"/>
                    </a:lnTo>
                    <a:lnTo>
                      <a:pt x="40" y="100"/>
                    </a:lnTo>
                    <a:lnTo>
                      <a:pt x="22" y="84"/>
                    </a:lnTo>
                    <a:lnTo>
                      <a:pt x="93" y="74"/>
                    </a:lnTo>
                    <a:lnTo>
                      <a:pt x="19" y="69"/>
                    </a:lnTo>
                    <a:lnTo>
                      <a:pt x="9" y="59"/>
                    </a:lnTo>
                    <a:lnTo>
                      <a:pt x="47" y="48"/>
                    </a:lnTo>
                    <a:lnTo>
                      <a:pt x="12" y="49"/>
                    </a:lnTo>
                    <a:lnTo>
                      <a:pt x="15" y="44"/>
                    </a:lnTo>
                    <a:lnTo>
                      <a:pt x="0" y="3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0" name="Freeform 242">
                <a:extLst>
                  <a:ext uri="{FF2B5EF4-FFF2-40B4-BE49-F238E27FC236}">
                    <a16:creationId xmlns:a16="http://schemas.microsoft.com/office/drawing/2014/main" id="{779C67E8-57A1-4F24-A809-8DD0C80C3D28}"/>
                  </a:ext>
                </a:extLst>
              </p:cNvPr>
              <p:cNvSpPr>
                <a:spLocks/>
              </p:cNvSpPr>
              <p:nvPr/>
            </p:nvSpPr>
            <p:spPr bwMode="auto">
              <a:xfrm>
                <a:off x="1475" y="2101"/>
                <a:ext cx="168" cy="68"/>
              </a:xfrm>
              <a:custGeom>
                <a:avLst/>
                <a:gdLst>
                  <a:gd name="T0" fmla="*/ 0 w 168"/>
                  <a:gd name="T1" fmla="*/ 44 h 68"/>
                  <a:gd name="T2" fmla="*/ 0 w 168"/>
                  <a:gd name="T3" fmla="*/ 44 h 68"/>
                  <a:gd name="T4" fmla="*/ 6 w 168"/>
                  <a:gd name="T5" fmla="*/ 38 h 68"/>
                  <a:gd name="T6" fmla="*/ 34 w 168"/>
                  <a:gd name="T7" fmla="*/ 32 h 68"/>
                  <a:gd name="T8" fmla="*/ 6 w 168"/>
                  <a:gd name="T9" fmla="*/ 33 h 68"/>
                  <a:gd name="T10" fmla="*/ 39 w 168"/>
                  <a:gd name="T11" fmla="*/ 27 h 68"/>
                  <a:gd name="T12" fmla="*/ 12 w 168"/>
                  <a:gd name="T13" fmla="*/ 27 h 68"/>
                  <a:gd name="T14" fmla="*/ 14 w 168"/>
                  <a:gd name="T15" fmla="*/ 19 h 68"/>
                  <a:gd name="T16" fmla="*/ 40 w 168"/>
                  <a:gd name="T17" fmla="*/ 19 h 68"/>
                  <a:gd name="T18" fmla="*/ 22 w 168"/>
                  <a:gd name="T19" fmla="*/ 17 h 68"/>
                  <a:gd name="T20" fmla="*/ 36 w 168"/>
                  <a:gd name="T21" fmla="*/ 10 h 68"/>
                  <a:gd name="T22" fmla="*/ 70 w 168"/>
                  <a:gd name="T23" fmla="*/ 19 h 68"/>
                  <a:gd name="T24" fmla="*/ 87 w 168"/>
                  <a:gd name="T25" fmla="*/ 36 h 68"/>
                  <a:gd name="T26" fmla="*/ 118 w 168"/>
                  <a:gd name="T27" fmla="*/ 37 h 68"/>
                  <a:gd name="T28" fmla="*/ 106 w 168"/>
                  <a:gd name="T29" fmla="*/ 27 h 68"/>
                  <a:gd name="T30" fmla="*/ 113 w 168"/>
                  <a:gd name="T31" fmla="*/ 20 h 68"/>
                  <a:gd name="T32" fmla="*/ 99 w 168"/>
                  <a:gd name="T33" fmla="*/ 12 h 68"/>
                  <a:gd name="T34" fmla="*/ 121 w 168"/>
                  <a:gd name="T35" fmla="*/ 0 h 68"/>
                  <a:gd name="T36" fmla="*/ 131 w 168"/>
                  <a:gd name="T37" fmla="*/ 14 h 68"/>
                  <a:gd name="T38" fmla="*/ 124 w 168"/>
                  <a:gd name="T39" fmla="*/ 21 h 68"/>
                  <a:gd name="T40" fmla="*/ 136 w 168"/>
                  <a:gd name="T41" fmla="*/ 23 h 68"/>
                  <a:gd name="T42" fmla="*/ 132 w 168"/>
                  <a:gd name="T43" fmla="*/ 31 h 68"/>
                  <a:gd name="T44" fmla="*/ 147 w 168"/>
                  <a:gd name="T45" fmla="*/ 33 h 68"/>
                  <a:gd name="T46" fmla="*/ 156 w 168"/>
                  <a:gd name="T47" fmla="*/ 23 h 68"/>
                  <a:gd name="T48" fmla="*/ 167 w 168"/>
                  <a:gd name="T49" fmla="*/ 35 h 68"/>
                  <a:gd name="T50" fmla="*/ 158 w 168"/>
                  <a:gd name="T51" fmla="*/ 50 h 68"/>
                  <a:gd name="T52" fmla="*/ 122 w 168"/>
                  <a:gd name="T53" fmla="*/ 49 h 68"/>
                  <a:gd name="T54" fmla="*/ 67 w 168"/>
                  <a:gd name="T55" fmla="*/ 67 h 68"/>
                  <a:gd name="T56" fmla="*/ 45 w 168"/>
                  <a:gd name="T57" fmla="*/ 57 h 68"/>
                  <a:gd name="T58" fmla="*/ 91 w 168"/>
                  <a:gd name="T59" fmla="*/ 42 h 68"/>
                  <a:gd name="T60" fmla="*/ 51 w 168"/>
                  <a:gd name="T61" fmla="*/ 51 h 68"/>
                  <a:gd name="T62" fmla="*/ 58 w 168"/>
                  <a:gd name="T63" fmla="*/ 39 h 68"/>
                  <a:gd name="T64" fmla="*/ 38 w 168"/>
                  <a:gd name="T65" fmla="*/ 52 h 68"/>
                  <a:gd name="T66" fmla="*/ 14 w 168"/>
                  <a:gd name="T67" fmla="*/ 49 h 68"/>
                  <a:gd name="T68" fmla="*/ 0 w 168"/>
                  <a:gd name="T69" fmla="*/ 44 h 68"/>
                  <a:gd name="T70" fmla="*/ 0 w 168"/>
                  <a:gd name="T71" fmla="*/ 4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68"/>
                  <a:gd name="T110" fmla="*/ 168 w 1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68">
                    <a:moveTo>
                      <a:pt x="0" y="44"/>
                    </a:moveTo>
                    <a:lnTo>
                      <a:pt x="0" y="44"/>
                    </a:lnTo>
                    <a:lnTo>
                      <a:pt x="6" y="38"/>
                    </a:lnTo>
                    <a:lnTo>
                      <a:pt x="34" y="32"/>
                    </a:lnTo>
                    <a:lnTo>
                      <a:pt x="6" y="33"/>
                    </a:lnTo>
                    <a:lnTo>
                      <a:pt x="39" y="27"/>
                    </a:lnTo>
                    <a:lnTo>
                      <a:pt x="12" y="27"/>
                    </a:lnTo>
                    <a:lnTo>
                      <a:pt x="14" y="19"/>
                    </a:lnTo>
                    <a:lnTo>
                      <a:pt x="40" y="19"/>
                    </a:lnTo>
                    <a:lnTo>
                      <a:pt x="22" y="17"/>
                    </a:lnTo>
                    <a:lnTo>
                      <a:pt x="36" y="10"/>
                    </a:lnTo>
                    <a:lnTo>
                      <a:pt x="70" y="19"/>
                    </a:lnTo>
                    <a:lnTo>
                      <a:pt x="87" y="36"/>
                    </a:lnTo>
                    <a:lnTo>
                      <a:pt x="118" y="37"/>
                    </a:lnTo>
                    <a:lnTo>
                      <a:pt x="106" y="27"/>
                    </a:lnTo>
                    <a:lnTo>
                      <a:pt x="113" y="20"/>
                    </a:lnTo>
                    <a:lnTo>
                      <a:pt x="99" y="12"/>
                    </a:lnTo>
                    <a:lnTo>
                      <a:pt x="121" y="0"/>
                    </a:lnTo>
                    <a:lnTo>
                      <a:pt x="131" y="14"/>
                    </a:lnTo>
                    <a:lnTo>
                      <a:pt x="124" y="21"/>
                    </a:lnTo>
                    <a:lnTo>
                      <a:pt x="136" y="23"/>
                    </a:lnTo>
                    <a:lnTo>
                      <a:pt x="132" y="31"/>
                    </a:lnTo>
                    <a:lnTo>
                      <a:pt x="147" y="33"/>
                    </a:lnTo>
                    <a:lnTo>
                      <a:pt x="156" y="23"/>
                    </a:lnTo>
                    <a:lnTo>
                      <a:pt x="167" y="35"/>
                    </a:lnTo>
                    <a:lnTo>
                      <a:pt x="158" y="50"/>
                    </a:lnTo>
                    <a:lnTo>
                      <a:pt x="122" y="49"/>
                    </a:lnTo>
                    <a:lnTo>
                      <a:pt x="67" y="67"/>
                    </a:lnTo>
                    <a:lnTo>
                      <a:pt x="45" y="57"/>
                    </a:lnTo>
                    <a:lnTo>
                      <a:pt x="91" y="42"/>
                    </a:lnTo>
                    <a:lnTo>
                      <a:pt x="51" y="51"/>
                    </a:lnTo>
                    <a:lnTo>
                      <a:pt x="58" y="39"/>
                    </a:lnTo>
                    <a:lnTo>
                      <a:pt x="38" y="52"/>
                    </a:lnTo>
                    <a:lnTo>
                      <a:pt x="14" y="49"/>
                    </a:lnTo>
                    <a:lnTo>
                      <a:pt x="0" y="4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1" name="Freeform 243">
                <a:extLst>
                  <a:ext uri="{FF2B5EF4-FFF2-40B4-BE49-F238E27FC236}">
                    <a16:creationId xmlns:a16="http://schemas.microsoft.com/office/drawing/2014/main" id="{8A4A8EC5-1AEA-430E-B54C-D209B5386904}"/>
                  </a:ext>
                </a:extLst>
              </p:cNvPr>
              <p:cNvSpPr>
                <a:spLocks/>
              </p:cNvSpPr>
              <p:nvPr/>
            </p:nvSpPr>
            <p:spPr bwMode="auto">
              <a:xfrm>
                <a:off x="1641" y="2031"/>
                <a:ext cx="87" cy="43"/>
              </a:xfrm>
              <a:custGeom>
                <a:avLst/>
                <a:gdLst>
                  <a:gd name="T0" fmla="*/ 0 w 87"/>
                  <a:gd name="T1" fmla="*/ 0 h 43"/>
                  <a:gd name="T2" fmla="*/ 0 w 87"/>
                  <a:gd name="T3" fmla="*/ 0 h 43"/>
                  <a:gd name="T4" fmla="*/ 7 w 87"/>
                  <a:gd name="T5" fmla="*/ 15 h 43"/>
                  <a:gd name="T6" fmla="*/ 28 w 87"/>
                  <a:gd name="T7" fmla="*/ 15 h 43"/>
                  <a:gd name="T8" fmla="*/ 21 w 87"/>
                  <a:gd name="T9" fmla="*/ 18 h 43"/>
                  <a:gd name="T10" fmla="*/ 26 w 87"/>
                  <a:gd name="T11" fmla="*/ 23 h 43"/>
                  <a:gd name="T12" fmla="*/ 8 w 87"/>
                  <a:gd name="T13" fmla="*/ 25 h 43"/>
                  <a:gd name="T14" fmla="*/ 38 w 87"/>
                  <a:gd name="T15" fmla="*/ 31 h 43"/>
                  <a:gd name="T16" fmla="*/ 86 w 87"/>
                  <a:gd name="T17" fmla="*/ 42 h 43"/>
                  <a:gd name="T18" fmla="*/ 79 w 87"/>
                  <a:gd name="T19" fmla="*/ 17 h 43"/>
                  <a:gd name="T20" fmla="*/ 44 w 87"/>
                  <a:gd name="T21" fmla="*/ 3 h 43"/>
                  <a:gd name="T22" fmla="*/ 33 w 87"/>
                  <a:gd name="T23" fmla="*/ 9 h 43"/>
                  <a:gd name="T24" fmla="*/ 30 w 87"/>
                  <a:gd name="T25" fmla="*/ 0 h 43"/>
                  <a:gd name="T26" fmla="*/ 0 w 87"/>
                  <a:gd name="T27" fmla="*/ 0 h 43"/>
                  <a:gd name="T28" fmla="*/ 0 w 8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43"/>
                  <a:gd name="T47" fmla="*/ 87 w 8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43">
                    <a:moveTo>
                      <a:pt x="0" y="0"/>
                    </a:moveTo>
                    <a:lnTo>
                      <a:pt x="0" y="0"/>
                    </a:lnTo>
                    <a:lnTo>
                      <a:pt x="7" y="15"/>
                    </a:lnTo>
                    <a:lnTo>
                      <a:pt x="28" y="15"/>
                    </a:lnTo>
                    <a:lnTo>
                      <a:pt x="21" y="18"/>
                    </a:lnTo>
                    <a:lnTo>
                      <a:pt x="26" y="23"/>
                    </a:lnTo>
                    <a:lnTo>
                      <a:pt x="8" y="25"/>
                    </a:lnTo>
                    <a:lnTo>
                      <a:pt x="38" y="31"/>
                    </a:lnTo>
                    <a:lnTo>
                      <a:pt x="86" y="42"/>
                    </a:lnTo>
                    <a:lnTo>
                      <a:pt x="79" y="17"/>
                    </a:lnTo>
                    <a:lnTo>
                      <a:pt x="44" y="3"/>
                    </a:lnTo>
                    <a:lnTo>
                      <a:pt x="33" y="9"/>
                    </a:lnTo>
                    <a:lnTo>
                      <a:pt x="30" y="0"/>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2" name="Freeform 244">
                <a:extLst>
                  <a:ext uri="{FF2B5EF4-FFF2-40B4-BE49-F238E27FC236}">
                    <a16:creationId xmlns:a16="http://schemas.microsoft.com/office/drawing/2014/main" id="{4DBC470B-15B9-42AA-BB7B-B86BA47E745A}"/>
                  </a:ext>
                </a:extLst>
              </p:cNvPr>
              <p:cNvSpPr>
                <a:spLocks/>
              </p:cNvSpPr>
              <p:nvPr/>
            </p:nvSpPr>
            <p:spPr bwMode="auto">
              <a:xfrm>
                <a:off x="1681" y="2110"/>
                <a:ext cx="70" cy="43"/>
              </a:xfrm>
              <a:custGeom>
                <a:avLst/>
                <a:gdLst>
                  <a:gd name="T0" fmla="*/ 0 w 70"/>
                  <a:gd name="T1" fmla="*/ 28 h 43"/>
                  <a:gd name="T2" fmla="*/ 0 w 70"/>
                  <a:gd name="T3" fmla="*/ 28 h 43"/>
                  <a:gd name="T4" fmla="*/ 8 w 70"/>
                  <a:gd name="T5" fmla="*/ 18 h 43"/>
                  <a:gd name="T6" fmla="*/ 21 w 70"/>
                  <a:gd name="T7" fmla="*/ 19 h 43"/>
                  <a:gd name="T8" fmla="*/ 4 w 70"/>
                  <a:gd name="T9" fmla="*/ 9 h 43"/>
                  <a:gd name="T10" fmla="*/ 8 w 70"/>
                  <a:gd name="T11" fmla="*/ 3 h 43"/>
                  <a:gd name="T12" fmla="*/ 36 w 70"/>
                  <a:gd name="T13" fmla="*/ 17 h 43"/>
                  <a:gd name="T14" fmla="*/ 20 w 70"/>
                  <a:gd name="T15" fmla="*/ 2 h 43"/>
                  <a:gd name="T16" fmla="*/ 62 w 70"/>
                  <a:gd name="T17" fmla="*/ 0 h 43"/>
                  <a:gd name="T18" fmla="*/ 69 w 70"/>
                  <a:gd name="T19" fmla="*/ 31 h 43"/>
                  <a:gd name="T20" fmla="*/ 61 w 70"/>
                  <a:gd name="T21" fmla="*/ 26 h 43"/>
                  <a:gd name="T22" fmla="*/ 60 w 70"/>
                  <a:gd name="T23" fmla="*/ 42 h 43"/>
                  <a:gd name="T24" fmla="*/ 27 w 70"/>
                  <a:gd name="T25" fmla="*/ 41 h 43"/>
                  <a:gd name="T26" fmla="*/ 33 w 70"/>
                  <a:gd name="T27" fmla="*/ 36 h 43"/>
                  <a:gd name="T28" fmla="*/ 24 w 70"/>
                  <a:gd name="T29" fmla="*/ 30 h 43"/>
                  <a:gd name="T30" fmla="*/ 48 w 70"/>
                  <a:gd name="T31" fmla="*/ 22 h 43"/>
                  <a:gd name="T32" fmla="*/ 0 w 70"/>
                  <a:gd name="T33" fmla="*/ 28 h 43"/>
                  <a:gd name="T34" fmla="*/ 0 w 70"/>
                  <a:gd name="T35" fmla="*/ 2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43"/>
                  <a:gd name="T56" fmla="*/ 70 w 7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43">
                    <a:moveTo>
                      <a:pt x="0" y="28"/>
                    </a:moveTo>
                    <a:lnTo>
                      <a:pt x="0" y="28"/>
                    </a:lnTo>
                    <a:lnTo>
                      <a:pt x="8" y="18"/>
                    </a:lnTo>
                    <a:lnTo>
                      <a:pt x="21" y="19"/>
                    </a:lnTo>
                    <a:lnTo>
                      <a:pt x="4" y="9"/>
                    </a:lnTo>
                    <a:lnTo>
                      <a:pt x="8" y="3"/>
                    </a:lnTo>
                    <a:lnTo>
                      <a:pt x="36" y="17"/>
                    </a:lnTo>
                    <a:lnTo>
                      <a:pt x="20" y="2"/>
                    </a:lnTo>
                    <a:lnTo>
                      <a:pt x="62" y="0"/>
                    </a:lnTo>
                    <a:lnTo>
                      <a:pt x="69" y="31"/>
                    </a:lnTo>
                    <a:lnTo>
                      <a:pt x="61" y="26"/>
                    </a:lnTo>
                    <a:lnTo>
                      <a:pt x="60" y="42"/>
                    </a:lnTo>
                    <a:lnTo>
                      <a:pt x="27" y="41"/>
                    </a:lnTo>
                    <a:lnTo>
                      <a:pt x="33" y="36"/>
                    </a:lnTo>
                    <a:lnTo>
                      <a:pt x="24" y="30"/>
                    </a:lnTo>
                    <a:lnTo>
                      <a:pt x="48" y="22"/>
                    </a:lnTo>
                    <a:lnTo>
                      <a:pt x="0" y="2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3" name="Freeform 245">
                <a:extLst>
                  <a:ext uri="{FF2B5EF4-FFF2-40B4-BE49-F238E27FC236}">
                    <a16:creationId xmlns:a16="http://schemas.microsoft.com/office/drawing/2014/main" id="{A47752A1-818B-42CA-ADD2-F5C3B0962D0A}"/>
                  </a:ext>
                </a:extLst>
              </p:cNvPr>
              <p:cNvSpPr>
                <a:spLocks/>
              </p:cNvSpPr>
              <p:nvPr/>
            </p:nvSpPr>
            <p:spPr bwMode="auto">
              <a:xfrm>
                <a:off x="1683" y="2183"/>
                <a:ext cx="82" cy="67"/>
              </a:xfrm>
              <a:custGeom>
                <a:avLst/>
                <a:gdLst>
                  <a:gd name="T0" fmla="*/ 0 w 82"/>
                  <a:gd name="T1" fmla="*/ 33 h 67"/>
                  <a:gd name="T2" fmla="*/ 0 w 82"/>
                  <a:gd name="T3" fmla="*/ 33 h 67"/>
                  <a:gd name="T4" fmla="*/ 4 w 82"/>
                  <a:gd name="T5" fmla="*/ 24 h 67"/>
                  <a:gd name="T6" fmla="*/ 31 w 82"/>
                  <a:gd name="T7" fmla="*/ 29 h 67"/>
                  <a:gd name="T8" fmla="*/ 27 w 82"/>
                  <a:gd name="T9" fmla="*/ 19 h 67"/>
                  <a:gd name="T10" fmla="*/ 34 w 82"/>
                  <a:gd name="T11" fmla="*/ 19 h 67"/>
                  <a:gd name="T12" fmla="*/ 16 w 82"/>
                  <a:gd name="T13" fmla="*/ 14 h 67"/>
                  <a:gd name="T14" fmla="*/ 25 w 82"/>
                  <a:gd name="T15" fmla="*/ 11 h 67"/>
                  <a:gd name="T16" fmla="*/ 17 w 82"/>
                  <a:gd name="T17" fmla="*/ 5 h 67"/>
                  <a:gd name="T18" fmla="*/ 68 w 82"/>
                  <a:gd name="T19" fmla="*/ 0 h 67"/>
                  <a:gd name="T20" fmla="*/ 70 w 82"/>
                  <a:gd name="T21" fmla="*/ 14 h 67"/>
                  <a:gd name="T22" fmla="*/ 54 w 82"/>
                  <a:gd name="T23" fmla="*/ 26 h 67"/>
                  <a:gd name="T24" fmla="*/ 78 w 82"/>
                  <a:gd name="T25" fmla="*/ 29 h 67"/>
                  <a:gd name="T26" fmla="*/ 81 w 82"/>
                  <a:gd name="T27" fmla="*/ 53 h 67"/>
                  <a:gd name="T28" fmla="*/ 46 w 82"/>
                  <a:gd name="T29" fmla="*/ 66 h 67"/>
                  <a:gd name="T30" fmla="*/ 31 w 82"/>
                  <a:gd name="T31" fmla="*/ 47 h 67"/>
                  <a:gd name="T32" fmla="*/ 0 w 82"/>
                  <a:gd name="T33" fmla="*/ 33 h 67"/>
                  <a:gd name="T34" fmla="*/ 0 w 82"/>
                  <a:gd name="T35" fmla="*/ 33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67"/>
                  <a:gd name="T56" fmla="*/ 82 w 8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67">
                    <a:moveTo>
                      <a:pt x="0" y="33"/>
                    </a:moveTo>
                    <a:lnTo>
                      <a:pt x="0" y="33"/>
                    </a:lnTo>
                    <a:lnTo>
                      <a:pt x="4" y="24"/>
                    </a:lnTo>
                    <a:lnTo>
                      <a:pt x="31" y="29"/>
                    </a:lnTo>
                    <a:lnTo>
                      <a:pt x="27" y="19"/>
                    </a:lnTo>
                    <a:lnTo>
                      <a:pt x="34" y="19"/>
                    </a:lnTo>
                    <a:lnTo>
                      <a:pt x="16" y="14"/>
                    </a:lnTo>
                    <a:lnTo>
                      <a:pt x="25" y="11"/>
                    </a:lnTo>
                    <a:lnTo>
                      <a:pt x="17" y="5"/>
                    </a:lnTo>
                    <a:lnTo>
                      <a:pt x="68" y="0"/>
                    </a:lnTo>
                    <a:lnTo>
                      <a:pt x="70" y="14"/>
                    </a:lnTo>
                    <a:lnTo>
                      <a:pt x="54" y="26"/>
                    </a:lnTo>
                    <a:lnTo>
                      <a:pt x="78" y="29"/>
                    </a:lnTo>
                    <a:lnTo>
                      <a:pt x="81" y="53"/>
                    </a:lnTo>
                    <a:lnTo>
                      <a:pt x="46" y="66"/>
                    </a:lnTo>
                    <a:lnTo>
                      <a:pt x="31" y="47"/>
                    </a:lnTo>
                    <a:lnTo>
                      <a:pt x="0" y="3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4" name="Freeform 246">
                <a:extLst>
                  <a:ext uri="{FF2B5EF4-FFF2-40B4-BE49-F238E27FC236}">
                    <a16:creationId xmlns:a16="http://schemas.microsoft.com/office/drawing/2014/main" id="{F495B43C-2A9B-49C4-80CD-8AEA5032AA42}"/>
                  </a:ext>
                </a:extLst>
              </p:cNvPr>
              <p:cNvSpPr>
                <a:spLocks/>
              </p:cNvSpPr>
              <p:nvPr/>
            </p:nvSpPr>
            <p:spPr bwMode="auto">
              <a:xfrm>
                <a:off x="1740" y="2042"/>
                <a:ext cx="49" cy="34"/>
              </a:xfrm>
              <a:custGeom>
                <a:avLst/>
                <a:gdLst>
                  <a:gd name="T0" fmla="*/ 0 w 49"/>
                  <a:gd name="T1" fmla="*/ 0 h 34"/>
                  <a:gd name="T2" fmla="*/ 0 w 49"/>
                  <a:gd name="T3" fmla="*/ 0 h 34"/>
                  <a:gd name="T4" fmla="*/ 5 w 49"/>
                  <a:gd name="T5" fmla="*/ 20 h 34"/>
                  <a:gd name="T6" fmla="*/ 20 w 49"/>
                  <a:gd name="T7" fmla="*/ 21 h 34"/>
                  <a:gd name="T8" fmla="*/ 7 w 49"/>
                  <a:gd name="T9" fmla="*/ 24 h 34"/>
                  <a:gd name="T10" fmla="*/ 14 w 49"/>
                  <a:gd name="T11" fmla="*/ 33 h 34"/>
                  <a:gd name="T12" fmla="*/ 44 w 49"/>
                  <a:gd name="T13" fmla="*/ 28 h 34"/>
                  <a:gd name="T14" fmla="*/ 48 w 49"/>
                  <a:gd name="T15" fmla="*/ 16 h 34"/>
                  <a:gd name="T16" fmla="*/ 0 w 49"/>
                  <a:gd name="T17" fmla="*/ 0 h 34"/>
                  <a:gd name="T18" fmla="*/ 0 w 4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4"/>
                  <a:gd name="T32" fmla="*/ 49 w 4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4">
                    <a:moveTo>
                      <a:pt x="0" y="0"/>
                    </a:moveTo>
                    <a:lnTo>
                      <a:pt x="0" y="0"/>
                    </a:lnTo>
                    <a:lnTo>
                      <a:pt x="5" y="20"/>
                    </a:lnTo>
                    <a:lnTo>
                      <a:pt x="20" y="21"/>
                    </a:lnTo>
                    <a:lnTo>
                      <a:pt x="7" y="24"/>
                    </a:lnTo>
                    <a:lnTo>
                      <a:pt x="14" y="33"/>
                    </a:lnTo>
                    <a:lnTo>
                      <a:pt x="44" y="28"/>
                    </a:lnTo>
                    <a:lnTo>
                      <a:pt x="48" y="16"/>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5" name="Freeform 247">
                <a:extLst>
                  <a:ext uri="{FF2B5EF4-FFF2-40B4-BE49-F238E27FC236}">
                    <a16:creationId xmlns:a16="http://schemas.microsoft.com/office/drawing/2014/main" id="{9467D8F0-41C6-4501-BB8F-E0B360C19AF9}"/>
                  </a:ext>
                </a:extLst>
              </p:cNvPr>
              <p:cNvSpPr>
                <a:spLocks/>
              </p:cNvSpPr>
              <p:nvPr/>
            </p:nvSpPr>
            <p:spPr bwMode="auto">
              <a:xfrm>
                <a:off x="1757" y="2093"/>
                <a:ext cx="236" cy="76"/>
              </a:xfrm>
              <a:custGeom>
                <a:avLst/>
                <a:gdLst>
                  <a:gd name="T0" fmla="*/ 0 w 236"/>
                  <a:gd name="T1" fmla="*/ 12 h 76"/>
                  <a:gd name="T2" fmla="*/ 0 w 236"/>
                  <a:gd name="T3" fmla="*/ 12 h 76"/>
                  <a:gd name="T4" fmla="*/ 15 w 236"/>
                  <a:gd name="T5" fmla="*/ 0 h 76"/>
                  <a:gd name="T6" fmla="*/ 35 w 236"/>
                  <a:gd name="T7" fmla="*/ 7 h 76"/>
                  <a:gd name="T8" fmla="*/ 49 w 236"/>
                  <a:gd name="T9" fmla="*/ 12 h 76"/>
                  <a:gd name="T10" fmla="*/ 45 w 236"/>
                  <a:gd name="T11" fmla="*/ 21 h 76"/>
                  <a:gd name="T12" fmla="*/ 72 w 236"/>
                  <a:gd name="T13" fmla="*/ 13 h 76"/>
                  <a:gd name="T14" fmla="*/ 89 w 236"/>
                  <a:gd name="T15" fmla="*/ 21 h 76"/>
                  <a:gd name="T16" fmla="*/ 75 w 236"/>
                  <a:gd name="T17" fmla="*/ 21 h 76"/>
                  <a:gd name="T18" fmla="*/ 105 w 236"/>
                  <a:gd name="T19" fmla="*/ 26 h 76"/>
                  <a:gd name="T20" fmla="*/ 72 w 236"/>
                  <a:gd name="T21" fmla="*/ 28 h 76"/>
                  <a:gd name="T22" fmla="*/ 89 w 236"/>
                  <a:gd name="T23" fmla="*/ 34 h 76"/>
                  <a:gd name="T24" fmla="*/ 76 w 236"/>
                  <a:gd name="T25" fmla="*/ 40 h 76"/>
                  <a:gd name="T26" fmla="*/ 93 w 236"/>
                  <a:gd name="T27" fmla="*/ 35 h 76"/>
                  <a:gd name="T28" fmla="*/ 107 w 236"/>
                  <a:gd name="T29" fmla="*/ 49 h 76"/>
                  <a:gd name="T30" fmla="*/ 111 w 236"/>
                  <a:gd name="T31" fmla="*/ 43 h 76"/>
                  <a:gd name="T32" fmla="*/ 154 w 236"/>
                  <a:gd name="T33" fmla="*/ 49 h 76"/>
                  <a:gd name="T34" fmla="*/ 199 w 236"/>
                  <a:gd name="T35" fmla="*/ 35 h 76"/>
                  <a:gd name="T36" fmla="*/ 235 w 236"/>
                  <a:gd name="T37" fmla="*/ 52 h 76"/>
                  <a:gd name="T38" fmla="*/ 224 w 236"/>
                  <a:gd name="T39" fmla="*/ 59 h 76"/>
                  <a:gd name="T40" fmla="*/ 228 w 236"/>
                  <a:gd name="T41" fmla="*/ 72 h 76"/>
                  <a:gd name="T42" fmla="*/ 206 w 236"/>
                  <a:gd name="T43" fmla="*/ 75 h 76"/>
                  <a:gd name="T44" fmla="*/ 182 w 236"/>
                  <a:gd name="T45" fmla="*/ 63 h 76"/>
                  <a:gd name="T46" fmla="*/ 182 w 236"/>
                  <a:gd name="T47" fmla="*/ 72 h 76"/>
                  <a:gd name="T48" fmla="*/ 169 w 236"/>
                  <a:gd name="T49" fmla="*/ 73 h 76"/>
                  <a:gd name="T50" fmla="*/ 116 w 236"/>
                  <a:gd name="T51" fmla="*/ 75 h 76"/>
                  <a:gd name="T52" fmla="*/ 111 w 236"/>
                  <a:gd name="T53" fmla="*/ 64 h 76"/>
                  <a:gd name="T54" fmla="*/ 98 w 236"/>
                  <a:gd name="T55" fmla="*/ 73 h 76"/>
                  <a:gd name="T56" fmla="*/ 82 w 236"/>
                  <a:gd name="T57" fmla="*/ 64 h 76"/>
                  <a:gd name="T58" fmla="*/ 71 w 236"/>
                  <a:gd name="T59" fmla="*/ 71 h 76"/>
                  <a:gd name="T60" fmla="*/ 51 w 236"/>
                  <a:gd name="T61" fmla="*/ 22 h 76"/>
                  <a:gd name="T62" fmla="*/ 26 w 236"/>
                  <a:gd name="T63" fmla="*/ 27 h 76"/>
                  <a:gd name="T64" fmla="*/ 0 w 236"/>
                  <a:gd name="T65" fmla="*/ 12 h 76"/>
                  <a:gd name="T66" fmla="*/ 0 w 236"/>
                  <a:gd name="T67" fmla="*/ 12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6"/>
                  <a:gd name="T104" fmla="*/ 236 w 236"/>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6">
                    <a:moveTo>
                      <a:pt x="0" y="12"/>
                    </a:moveTo>
                    <a:lnTo>
                      <a:pt x="0" y="12"/>
                    </a:lnTo>
                    <a:lnTo>
                      <a:pt x="15" y="0"/>
                    </a:lnTo>
                    <a:lnTo>
                      <a:pt x="35" y="7"/>
                    </a:lnTo>
                    <a:lnTo>
                      <a:pt x="49" y="12"/>
                    </a:lnTo>
                    <a:lnTo>
                      <a:pt x="45" y="21"/>
                    </a:lnTo>
                    <a:lnTo>
                      <a:pt x="72" y="13"/>
                    </a:lnTo>
                    <a:lnTo>
                      <a:pt x="89" y="21"/>
                    </a:lnTo>
                    <a:lnTo>
                      <a:pt x="75" y="21"/>
                    </a:lnTo>
                    <a:lnTo>
                      <a:pt x="105" y="26"/>
                    </a:lnTo>
                    <a:lnTo>
                      <a:pt x="72" y="28"/>
                    </a:lnTo>
                    <a:lnTo>
                      <a:pt x="89" y="34"/>
                    </a:lnTo>
                    <a:lnTo>
                      <a:pt x="76" y="40"/>
                    </a:lnTo>
                    <a:lnTo>
                      <a:pt x="93" y="35"/>
                    </a:lnTo>
                    <a:lnTo>
                      <a:pt x="107" y="49"/>
                    </a:lnTo>
                    <a:lnTo>
                      <a:pt x="111" y="43"/>
                    </a:lnTo>
                    <a:lnTo>
                      <a:pt x="154" y="49"/>
                    </a:lnTo>
                    <a:lnTo>
                      <a:pt x="199" y="35"/>
                    </a:lnTo>
                    <a:lnTo>
                      <a:pt x="235" y="52"/>
                    </a:lnTo>
                    <a:lnTo>
                      <a:pt x="224" y="59"/>
                    </a:lnTo>
                    <a:lnTo>
                      <a:pt x="228" y="72"/>
                    </a:lnTo>
                    <a:lnTo>
                      <a:pt x="206" y="75"/>
                    </a:lnTo>
                    <a:lnTo>
                      <a:pt x="182" y="63"/>
                    </a:lnTo>
                    <a:lnTo>
                      <a:pt x="182" y="72"/>
                    </a:lnTo>
                    <a:lnTo>
                      <a:pt x="169" y="73"/>
                    </a:lnTo>
                    <a:lnTo>
                      <a:pt x="116" y="75"/>
                    </a:lnTo>
                    <a:lnTo>
                      <a:pt x="111" y="64"/>
                    </a:lnTo>
                    <a:lnTo>
                      <a:pt x="98" y="73"/>
                    </a:lnTo>
                    <a:lnTo>
                      <a:pt x="82" y="64"/>
                    </a:lnTo>
                    <a:lnTo>
                      <a:pt x="71" y="71"/>
                    </a:lnTo>
                    <a:lnTo>
                      <a:pt x="51" y="22"/>
                    </a:lnTo>
                    <a:lnTo>
                      <a:pt x="26" y="27"/>
                    </a:lnTo>
                    <a:lnTo>
                      <a:pt x="0" y="1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6" name="Freeform 248">
                <a:extLst>
                  <a:ext uri="{FF2B5EF4-FFF2-40B4-BE49-F238E27FC236}">
                    <a16:creationId xmlns:a16="http://schemas.microsoft.com/office/drawing/2014/main" id="{844F6B13-036B-491A-831A-9F42EE72069C}"/>
                  </a:ext>
                </a:extLst>
              </p:cNvPr>
              <p:cNvSpPr>
                <a:spLocks/>
              </p:cNvSpPr>
              <p:nvPr/>
            </p:nvSpPr>
            <p:spPr bwMode="auto">
              <a:xfrm>
                <a:off x="1767" y="1966"/>
                <a:ext cx="154" cy="100"/>
              </a:xfrm>
              <a:custGeom>
                <a:avLst/>
                <a:gdLst>
                  <a:gd name="T0" fmla="*/ 0 w 154"/>
                  <a:gd name="T1" fmla="*/ 31 h 100"/>
                  <a:gd name="T2" fmla="*/ 0 w 154"/>
                  <a:gd name="T3" fmla="*/ 31 h 100"/>
                  <a:gd name="T4" fmla="*/ 37 w 154"/>
                  <a:gd name="T5" fmla="*/ 26 h 100"/>
                  <a:gd name="T6" fmla="*/ 17 w 154"/>
                  <a:gd name="T7" fmla="*/ 12 h 100"/>
                  <a:gd name="T8" fmla="*/ 50 w 154"/>
                  <a:gd name="T9" fmla="*/ 6 h 100"/>
                  <a:gd name="T10" fmla="*/ 24 w 154"/>
                  <a:gd name="T11" fmla="*/ 0 h 100"/>
                  <a:gd name="T12" fmla="*/ 65 w 154"/>
                  <a:gd name="T13" fmla="*/ 8 h 100"/>
                  <a:gd name="T14" fmla="*/ 77 w 154"/>
                  <a:gd name="T15" fmla="*/ 26 h 100"/>
                  <a:gd name="T16" fmla="*/ 98 w 154"/>
                  <a:gd name="T17" fmla="*/ 27 h 100"/>
                  <a:gd name="T18" fmla="*/ 106 w 154"/>
                  <a:gd name="T19" fmla="*/ 40 h 100"/>
                  <a:gd name="T20" fmla="*/ 108 w 154"/>
                  <a:gd name="T21" fmla="*/ 31 h 100"/>
                  <a:gd name="T22" fmla="*/ 118 w 154"/>
                  <a:gd name="T23" fmla="*/ 31 h 100"/>
                  <a:gd name="T24" fmla="*/ 114 w 154"/>
                  <a:gd name="T25" fmla="*/ 40 h 100"/>
                  <a:gd name="T26" fmla="*/ 126 w 154"/>
                  <a:gd name="T27" fmla="*/ 46 h 100"/>
                  <a:gd name="T28" fmla="*/ 118 w 154"/>
                  <a:gd name="T29" fmla="*/ 55 h 100"/>
                  <a:gd name="T30" fmla="*/ 142 w 154"/>
                  <a:gd name="T31" fmla="*/ 54 h 100"/>
                  <a:gd name="T32" fmla="*/ 153 w 154"/>
                  <a:gd name="T33" fmla="*/ 67 h 100"/>
                  <a:gd name="T34" fmla="*/ 124 w 154"/>
                  <a:gd name="T35" fmla="*/ 71 h 100"/>
                  <a:gd name="T36" fmla="*/ 116 w 154"/>
                  <a:gd name="T37" fmla="*/ 83 h 100"/>
                  <a:gd name="T38" fmla="*/ 110 w 154"/>
                  <a:gd name="T39" fmla="*/ 71 h 100"/>
                  <a:gd name="T40" fmla="*/ 102 w 154"/>
                  <a:gd name="T41" fmla="*/ 99 h 100"/>
                  <a:gd name="T42" fmla="*/ 84 w 154"/>
                  <a:gd name="T43" fmla="*/ 84 h 100"/>
                  <a:gd name="T44" fmla="*/ 93 w 154"/>
                  <a:gd name="T45" fmla="*/ 99 h 100"/>
                  <a:gd name="T46" fmla="*/ 57 w 154"/>
                  <a:gd name="T47" fmla="*/ 97 h 100"/>
                  <a:gd name="T48" fmla="*/ 46 w 154"/>
                  <a:gd name="T49" fmla="*/ 89 h 100"/>
                  <a:gd name="T50" fmla="*/ 63 w 154"/>
                  <a:gd name="T51" fmla="*/ 88 h 100"/>
                  <a:gd name="T52" fmla="*/ 45 w 154"/>
                  <a:gd name="T53" fmla="*/ 85 h 100"/>
                  <a:gd name="T54" fmla="*/ 40 w 154"/>
                  <a:gd name="T55" fmla="*/ 81 h 100"/>
                  <a:gd name="T56" fmla="*/ 50 w 154"/>
                  <a:gd name="T57" fmla="*/ 80 h 100"/>
                  <a:gd name="T58" fmla="*/ 34 w 154"/>
                  <a:gd name="T59" fmla="*/ 74 h 100"/>
                  <a:gd name="T60" fmla="*/ 83 w 154"/>
                  <a:gd name="T61" fmla="*/ 65 h 100"/>
                  <a:gd name="T62" fmla="*/ 24 w 154"/>
                  <a:gd name="T63" fmla="*/ 67 h 100"/>
                  <a:gd name="T64" fmla="*/ 13 w 154"/>
                  <a:gd name="T65" fmla="*/ 57 h 100"/>
                  <a:gd name="T66" fmla="*/ 34 w 154"/>
                  <a:gd name="T67" fmla="*/ 53 h 100"/>
                  <a:gd name="T68" fmla="*/ 2 w 154"/>
                  <a:gd name="T69" fmla="*/ 46 h 100"/>
                  <a:gd name="T70" fmla="*/ 9 w 154"/>
                  <a:gd name="T71" fmla="*/ 45 h 100"/>
                  <a:gd name="T72" fmla="*/ 0 w 154"/>
                  <a:gd name="T73" fmla="*/ 38 h 100"/>
                  <a:gd name="T74" fmla="*/ 37 w 154"/>
                  <a:gd name="T75" fmla="*/ 38 h 100"/>
                  <a:gd name="T76" fmla="*/ 0 w 154"/>
                  <a:gd name="T77" fmla="*/ 31 h 100"/>
                  <a:gd name="T78" fmla="*/ 0 w 154"/>
                  <a:gd name="T79" fmla="*/ 31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00"/>
                  <a:gd name="T122" fmla="*/ 154 w 154"/>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00">
                    <a:moveTo>
                      <a:pt x="0" y="31"/>
                    </a:moveTo>
                    <a:lnTo>
                      <a:pt x="0" y="31"/>
                    </a:lnTo>
                    <a:lnTo>
                      <a:pt x="37" y="26"/>
                    </a:lnTo>
                    <a:lnTo>
                      <a:pt x="17" y="12"/>
                    </a:lnTo>
                    <a:lnTo>
                      <a:pt x="50" y="6"/>
                    </a:lnTo>
                    <a:lnTo>
                      <a:pt x="24" y="0"/>
                    </a:lnTo>
                    <a:lnTo>
                      <a:pt x="65" y="8"/>
                    </a:lnTo>
                    <a:lnTo>
                      <a:pt x="77" y="26"/>
                    </a:lnTo>
                    <a:lnTo>
                      <a:pt x="98" y="27"/>
                    </a:lnTo>
                    <a:lnTo>
                      <a:pt x="106" y="40"/>
                    </a:lnTo>
                    <a:lnTo>
                      <a:pt x="108" y="31"/>
                    </a:lnTo>
                    <a:lnTo>
                      <a:pt x="118" y="31"/>
                    </a:lnTo>
                    <a:lnTo>
                      <a:pt x="114" y="40"/>
                    </a:lnTo>
                    <a:lnTo>
                      <a:pt x="126" y="46"/>
                    </a:lnTo>
                    <a:lnTo>
                      <a:pt x="118" y="55"/>
                    </a:lnTo>
                    <a:lnTo>
                      <a:pt x="142" y="54"/>
                    </a:lnTo>
                    <a:lnTo>
                      <a:pt x="153" y="67"/>
                    </a:lnTo>
                    <a:lnTo>
                      <a:pt x="124" y="71"/>
                    </a:lnTo>
                    <a:lnTo>
                      <a:pt x="116" y="83"/>
                    </a:lnTo>
                    <a:lnTo>
                      <a:pt x="110" y="71"/>
                    </a:lnTo>
                    <a:lnTo>
                      <a:pt x="102" y="99"/>
                    </a:lnTo>
                    <a:lnTo>
                      <a:pt x="84" y="84"/>
                    </a:lnTo>
                    <a:lnTo>
                      <a:pt x="93" y="99"/>
                    </a:lnTo>
                    <a:lnTo>
                      <a:pt x="57" y="97"/>
                    </a:lnTo>
                    <a:lnTo>
                      <a:pt x="46" y="89"/>
                    </a:lnTo>
                    <a:lnTo>
                      <a:pt x="63" y="88"/>
                    </a:lnTo>
                    <a:lnTo>
                      <a:pt x="45" y="85"/>
                    </a:lnTo>
                    <a:lnTo>
                      <a:pt x="40" y="81"/>
                    </a:lnTo>
                    <a:lnTo>
                      <a:pt x="50" y="80"/>
                    </a:lnTo>
                    <a:lnTo>
                      <a:pt x="34" y="74"/>
                    </a:lnTo>
                    <a:lnTo>
                      <a:pt x="83" y="65"/>
                    </a:lnTo>
                    <a:lnTo>
                      <a:pt x="24" y="67"/>
                    </a:lnTo>
                    <a:lnTo>
                      <a:pt x="13" y="57"/>
                    </a:lnTo>
                    <a:lnTo>
                      <a:pt x="34" y="53"/>
                    </a:lnTo>
                    <a:lnTo>
                      <a:pt x="2" y="46"/>
                    </a:lnTo>
                    <a:lnTo>
                      <a:pt x="9" y="45"/>
                    </a:lnTo>
                    <a:lnTo>
                      <a:pt x="0" y="38"/>
                    </a:lnTo>
                    <a:lnTo>
                      <a:pt x="37" y="38"/>
                    </a:lnTo>
                    <a:lnTo>
                      <a:pt x="0" y="3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7" name="Freeform 249">
                <a:extLst>
                  <a:ext uri="{FF2B5EF4-FFF2-40B4-BE49-F238E27FC236}">
                    <a16:creationId xmlns:a16="http://schemas.microsoft.com/office/drawing/2014/main" id="{C4C489E8-3DB5-49CA-8D06-675C4C3FDF17}"/>
                  </a:ext>
                </a:extLst>
              </p:cNvPr>
              <p:cNvSpPr>
                <a:spLocks/>
              </p:cNvSpPr>
              <p:nvPr/>
            </p:nvSpPr>
            <p:spPr bwMode="auto">
              <a:xfrm>
                <a:off x="1767" y="2137"/>
                <a:ext cx="38" cy="26"/>
              </a:xfrm>
              <a:custGeom>
                <a:avLst/>
                <a:gdLst>
                  <a:gd name="T0" fmla="*/ 0 w 38"/>
                  <a:gd name="T1" fmla="*/ 17 h 26"/>
                  <a:gd name="T2" fmla="*/ 0 w 38"/>
                  <a:gd name="T3" fmla="*/ 17 h 26"/>
                  <a:gd name="T4" fmla="*/ 6 w 38"/>
                  <a:gd name="T5" fmla="*/ 0 h 26"/>
                  <a:gd name="T6" fmla="*/ 30 w 38"/>
                  <a:gd name="T7" fmla="*/ 5 h 26"/>
                  <a:gd name="T8" fmla="*/ 37 w 38"/>
                  <a:gd name="T9" fmla="*/ 25 h 26"/>
                  <a:gd name="T10" fmla="*/ 0 w 38"/>
                  <a:gd name="T11" fmla="*/ 17 h 26"/>
                  <a:gd name="T12" fmla="*/ 0 w 38"/>
                  <a:gd name="T13" fmla="*/ 17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0" y="17"/>
                    </a:moveTo>
                    <a:lnTo>
                      <a:pt x="0" y="17"/>
                    </a:lnTo>
                    <a:lnTo>
                      <a:pt x="6" y="0"/>
                    </a:lnTo>
                    <a:lnTo>
                      <a:pt x="30" y="5"/>
                    </a:lnTo>
                    <a:lnTo>
                      <a:pt x="37" y="25"/>
                    </a:lnTo>
                    <a:lnTo>
                      <a:pt x="0" y="1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8" name="Freeform 250">
                <a:extLst>
                  <a:ext uri="{FF2B5EF4-FFF2-40B4-BE49-F238E27FC236}">
                    <a16:creationId xmlns:a16="http://schemas.microsoft.com/office/drawing/2014/main" id="{4C83AD96-38C2-4C3C-BDCC-594B85A125CA}"/>
                  </a:ext>
                </a:extLst>
              </p:cNvPr>
              <p:cNvSpPr>
                <a:spLocks/>
              </p:cNvSpPr>
              <p:nvPr/>
            </p:nvSpPr>
            <p:spPr bwMode="auto">
              <a:xfrm>
                <a:off x="1767" y="2075"/>
                <a:ext cx="43" cy="10"/>
              </a:xfrm>
              <a:custGeom>
                <a:avLst/>
                <a:gdLst>
                  <a:gd name="T0" fmla="*/ 0 w 43"/>
                  <a:gd name="T1" fmla="*/ 4 h 10"/>
                  <a:gd name="T2" fmla="*/ 0 w 43"/>
                  <a:gd name="T3" fmla="*/ 4 h 10"/>
                  <a:gd name="T4" fmla="*/ 10 w 43"/>
                  <a:gd name="T5" fmla="*/ 9 h 10"/>
                  <a:gd name="T6" fmla="*/ 42 w 43"/>
                  <a:gd name="T7" fmla="*/ 4 h 10"/>
                  <a:gd name="T8" fmla="*/ 11 w 43"/>
                  <a:gd name="T9" fmla="*/ 0 h 10"/>
                  <a:gd name="T10" fmla="*/ 0 w 43"/>
                  <a:gd name="T11" fmla="*/ 4 h 10"/>
                  <a:gd name="T12" fmla="*/ 0 w 43"/>
                  <a:gd name="T13" fmla="*/ 4 h 10"/>
                  <a:gd name="T14" fmla="*/ 0 60000 65536"/>
                  <a:gd name="T15" fmla="*/ 0 60000 65536"/>
                  <a:gd name="T16" fmla="*/ 0 60000 65536"/>
                  <a:gd name="T17" fmla="*/ 0 60000 65536"/>
                  <a:gd name="T18" fmla="*/ 0 60000 65536"/>
                  <a:gd name="T19" fmla="*/ 0 60000 65536"/>
                  <a:gd name="T20" fmla="*/ 0 60000 65536"/>
                  <a:gd name="T21" fmla="*/ 0 w 43"/>
                  <a:gd name="T22" fmla="*/ 0 h 10"/>
                  <a:gd name="T23" fmla="*/ 43 w 4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0">
                    <a:moveTo>
                      <a:pt x="0" y="4"/>
                    </a:moveTo>
                    <a:lnTo>
                      <a:pt x="0" y="4"/>
                    </a:lnTo>
                    <a:lnTo>
                      <a:pt x="10" y="9"/>
                    </a:lnTo>
                    <a:lnTo>
                      <a:pt x="42" y="4"/>
                    </a:lnTo>
                    <a:lnTo>
                      <a:pt x="11" y="0"/>
                    </a:lnTo>
                    <a:lnTo>
                      <a:pt x="0" y="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29" name="Freeform 251">
                <a:extLst>
                  <a:ext uri="{FF2B5EF4-FFF2-40B4-BE49-F238E27FC236}">
                    <a16:creationId xmlns:a16="http://schemas.microsoft.com/office/drawing/2014/main" id="{E13CD05D-AB2B-4D08-BFB4-7CCF3DA28D53}"/>
                  </a:ext>
                </a:extLst>
              </p:cNvPr>
              <p:cNvSpPr>
                <a:spLocks/>
              </p:cNvSpPr>
              <p:nvPr/>
            </p:nvSpPr>
            <p:spPr bwMode="auto">
              <a:xfrm>
                <a:off x="1774" y="2179"/>
                <a:ext cx="75" cy="53"/>
              </a:xfrm>
              <a:custGeom>
                <a:avLst/>
                <a:gdLst>
                  <a:gd name="T0" fmla="*/ 0 w 75"/>
                  <a:gd name="T1" fmla="*/ 9 h 53"/>
                  <a:gd name="T2" fmla="*/ 0 w 75"/>
                  <a:gd name="T3" fmla="*/ 9 h 53"/>
                  <a:gd name="T4" fmla="*/ 2 w 75"/>
                  <a:gd name="T5" fmla="*/ 33 h 53"/>
                  <a:gd name="T6" fmla="*/ 10 w 75"/>
                  <a:gd name="T7" fmla="*/ 38 h 53"/>
                  <a:gd name="T8" fmla="*/ 7 w 75"/>
                  <a:gd name="T9" fmla="*/ 52 h 53"/>
                  <a:gd name="T10" fmla="*/ 18 w 75"/>
                  <a:gd name="T11" fmla="*/ 52 h 53"/>
                  <a:gd name="T12" fmla="*/ 30 w 75"/>
                  <a:gd name="T13" fmla="*/ 41 h 53"/>
                  <a:gd name="T14" fmla="*/ 18 w 75"/>
                  <a:gd name="T15" fmla="*/ 33 h 53"/>
                  <a:gd name="T16" fmla="*/ 48 w 75"/>
                  <a:gd name="T17" fmla="*/ 33 h 53"/>
                  <a:gd name="T18" fmla="*/ 74 w 75"/>
                  <a:gd name="T19" fmla="*/ 4 h 53"/>
                  <a:gd name="T20" fmla="*/ 6 w 75"/>
                  <a:gd name="T21" fmla="*/ 0 h 53"/>
                  <a:gd name="T22" fmla="*/ 15 w 75"/>
                  <a:gd name="T23" fmla="*/ 10 h 53"/>
                  <a:gd name="T24" fmla="*/ 0 w 75"/>
                  <a:gd name="T25" fmla="*/ 9 h 53"/>
                  <a:gd name="T26" fmla="*/ 0 w 75"/>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3"/>
                  <a:gd name="T44" fmla="*/ 75 w 75"/>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3">
                    <a:moveTo>
                      <a:pt x="0" y="9"/>
                    </a:moveTo>
                    <a:lnTo>
                      <a:pt x="0" y="9"/>
                    </a:lnTo>
                    <a:lnTo>
                      <a:pt x="2" y="33"/>
                    </a:lnTo>
                    <a:lnTo>
                      <a:pt x="10" y="38"/>
                    </a:lnTo>
                    <a:lnTo>
                      <a:pt x="7" y="52"/>
                    </a:lnTo>
                    <a:lnTo>
                      <a:pt x="18" y="52"/>
                    </a:lnTo>
                    <a:lnTo>
                      <a:pt x="30" y="41"/>
                    </a:lnTo>
                    <a:lnTo>
                      <a:pt x="18" y="33"/>
                    </a:lnTo>
                    <a:lnTo>
                      <a:pt x="48" y="33"/>
                    </a:lnTo>
                    <a:lnTo>
                      <a:pt x="74" y="4"/>
                    </a:lnTo>
                    <a:lnTo>
                      <a:pt x="6" y="0"/>
                    </a:lnTo>
                    <a:lnTo>
                      <a:pt x="15" y="10"/>
                    </a:lnTo>
                    <a:lnTo>
                      <a:pt x="0" y="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0" name="Freeform 59">
                <a:extLst>
                  <a:ext uri="{FF2B5EF4-FFF2-40B4-BE49-F238E27FC236}">
                    <a16:creationId xmlns:a16="http://schemas.microsoft.com/office/drawing/2014/main" id="{CCB22F0D-D837-462A-8011-7BF8E82B32DF}"/>
                  </a:ext>
                </a:extLst>
              </p:cNvPr>
              <p:cNvSpPr>
                <a:spLocks/>
              </p:cNvSpPr>
              <p:nvPr/>
            </p:nvSpPr>
            <p:spPr bwMode="auto">
              <a:xfrm>
                <a:off x="1824" y="1908"/>
                <a:ext cx="421" cy="214"/>
              </a:xfrm>
              <a:custGeom>
                <a:avLst/>
                <a:gdLst>
                  <a:gd name="T0" fmla="*/ 37 w 421"/>
                  <a:gd name="T1" fmla="*/ 50 h 214"/>
                  <a:gd name="T2" fmla="*/ 31 w 421"/>
                  <a:gd name="T3" fmla="*/ 58 h 214"/>
                  <a:gd name="T4" fmla="*/ 36 w 421"/>
                  <a:gd name="T5" fmla="*/ 68 h 214"/>
                  <a:gd name="T6" fmla="*/ 66 w 421"/>
                  <a:gd name="T7" fmla="*/ 83 h 214"/>
                  <a:gd name="T8" fmla="*/ 89 w 421"/>
                  <a:gd name="T9" fmla="*/ 71 h 214"/>
                  <a:gd name="T10" fmla="*/ 135 w 421"/>
                  <a:gd name="T11" fmla="*/ 72 h 214"/>
                  <a:gd name="T12" fmla="*/ 166 w 421"/>
                  <a:gd name="T13" fmla="*/ 75 h 214"/>
                  <a:gd name="T14" fmla="*/ 172 w 421"/>
                  <a:gd name="T15" fmla="*/ 74 h 214"/>
                  <a:gd name="T16" fmla="*/ 142 w 421"/>
                  <a:gd name="T17" fmla="*/ 111 h 214"/>
                  <a:gd name="T18" fmla="*/ 111 w 421"/>
                  <a:gd name="T19" fmla="*/ 93 h 214"/>
                  <a:gd name="T20" fmla="*/ 90 w 421"/>
                  <a:gd name="T21" fmla="*/ 103 h 214"/>
                  <a:gd name="T22" fmla="*/ 100 w 421"/>
                  <a:gd name="T23" fmla="*/ 131 h 214"/>
                  <a:gd name="T24" fmla="*/ 132 w 421"/>
                  <a:gd name="T25" fmla="*/ 145 h 214"/>
                  <a:gd name="T26" fmla="*/ 62 w 421"/>
                  <a:gd name="T27" fmla="*/ 157 h 214"/>
                  <a:gd name="T28" fmla="*/ 88 w 421"/>
                  <a:gd name="T29" fmla="*/ 158 h 214"/>
                  <a:gd name="T30" fmla="*/ 109 w 421"/>
                  <a:gd name="T31" fmla="*/ 157 h 214"/>
                  <a:gd name="T32" fmla="*/ 88 w 421"/>
                  <a:gd name="T33" fmla="*/ 167 h 214"/>
                  <a:gd name="T34" fmla="*/ 132 w 421"/>
                  <a:gd name="T35" fmla="*/ 159 h 214"/>
                  <a:gd name="T36" fmla="*/ 51 w 421"/>
                  <a:gd name="T37" fmla="*/ 168 h 214"/>
                  <a:gd name="T38" fmla="*/ 39 w 421"/>
                  <a:gd name="T39" fmla="*/ 207 h 214"/>
                  <a:gd name="T40" fmla="*/ 72 w 421"/>
                  <a:gd name="T41" fmla="*/ 202 h 214"/>
                  <a:gd name="T42" fmla="*/ 93 w 421"/>
                  <a:gd name="T43" fmla="*/ 203 h 214"/>
                  <a:gd name="T44" fmla="*/ 126 w 421"/>
                  <a:gd name="T45" fmla="*/ 207 h 214"/>
                  <a:gd name="T46" fmla="*/ 149 w 421"/>
                  <a:gd name="T47" fmla="*/ 205 h 214"/>
                  <a:gd name="T48" fmla="*/ 191 w 421"/>
                  <a:gd name="T49" fmla="*/ 193 h 214"/>
                  <a:gd name="T50" fmla="*/ 135 w 421"/>
                  <a:gd name="T51" fmla="*/ 184 h 214"/>
                  <a:gd name="T52" fmla="*/ 188 w 421"/>
                  <a:gd name="T53" fmla="*/ 162 h 214"/>
                  <a:gd name="T54" fmla="*/ 204 w 421"/>
                  <a:gd name="T55" fmla="*/ 155 h 214"/>
                  <a:gd name="T56" fmla="*/ 235 w 421"/>
                  <a:gd name="T57" fmla="*/ 142 h 214"/>
                  <a:gd name="T58" fmla="*/ 217 w 421"/>
                  <a:gd name="T59" fmla="*/ 129 h 214"/>
                  <a:gd name="T60" fmla="*/ 237 w 421"/>
                  <a:gd name="T61" fmla="*/ 125 h 214"/>
                  <a:gd name="T62" fmla="*/ 235 w 421"/>
                  <a:gd name="T63" fmla="*/ 108 h 214"/>
                  <a:gd name="T64" fmla="*/ 268 w 421"/>
                  <a:gd name="T65" fmla="*/ 98 h 214"/>
                  <a:gd name="T66" fmla="*/ 305 w 421"/>
                  <a:gd name="T67" fmla="*/ 90 h 214"/>
                  <a:gd name="T68" fmla="*/ 341 w 421"/>
                  <a:gd name="T69" fmla="*/ 53 h 214"/>
                  <a:gd name="T70" fmla="*/ 357 w 421"/>
                  <a:gd name="T71" fmla="*/ 50 h 214"/>
                  <a:gd name="T72" fmla="*/ 393 w 421"/>
                  <a:gd name="T73" fmla="*/ 23 h 214"/>
                  <a:gd name="T74" fmla="*/ 345 w 421"/>
                  <a:gd name="T75" fmla="*/ 6 h 214"/>
                  <a:gd name="T76" fmla="*/ 249 w 421"/>
                  <a:gd name="T77" fmla="*/ 11 h 214"/>
                  <a:gd name="T78" fmla="*/ 219 w 421"/>
                  <a:gd name="T79" fmla="*/ 19 h 214"/>
                  <a:gd name="T80" fmla="*/ 154 w 421"/>
                  <a:gd name="T81" fmla="*/ 7 h 214"/>
                  <a:gd name="T82" fmla="*/ 147 w 421"/>
                  <a:gd name="T83" fmla="*/ 21 h 214"/>
                  <a:gd name="T84" fmla="*/ 117 w 421"/>
                  <a:gd name="T85" fmla="*/ 23 h 214"/>
                  <a:gd name="T86" fmla="*/ 65 w 421"/>
                  <a:gd name="T87" fmla="*/ 33 h 214"/>
                  <a:gd name="T88" fmla="*/ 0 w 421"/>
                  <a:gd name="T89" fmla="*/ 50 h 2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1"/>
                  <a:gd name="T136" fmla="*/ 0 h 214"/>
                  <a:gd name="T137" fmla="*/ 421 w 421"/>
                  <a:gd name="T138" fmla="*/ 214 h 2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1" h="214">
                    <a:moveTo>
                      <a:pt x="0" y="50"/>
                    </a:moveTo>
                    <a:lnTo>
                      <a:pt x="0" y="50"/>
                    </a:lnTo>
                    <a:lnTo>
                      <a:pt x="37" y="50"/>
                    </a:lnTo>
                    <a:lnTo>
                      <a:pt x="24" y="58"/>
                    </a:lnTo>
                    <a:lnTo>
                      <a:pt x="76" y="53"/>
                    </a:lnTo>
                    <a:lnTo>
                      <a:pt x="31" y="58"/>
                    </a:lnTo>
                    <a:lnTo>
                      <a:pt x="45" y="62"/>
                    </a:lnTo>
                    <a:lnTo>
                      <a:pt x="30" y="63"/>
                    </a:lnTo>
                    <a:lnTo>
                      <a:pt x="36" y="68"/>
                    </a:lnTo>
                    <a:lnTo>
                      <a:pt x="103" y="60"/>
                    </a:lnTo>
                    <a:lnTo>
                      <a:pt x="37" y="73"/>
                    </a:lnTo>
                    <a:lnTo>
                      <a:pt x="66" y="83"/>
                    </a:lnTo>
                    <a:lnTo>
                      <a:pt x="92" y="68"/>
                    </a:lnTo>
                    <a:lnTo>
                      <a:pt x="135" y="66"/>
                    </a:lnTo>
                    <a:lnTo>
                      <a:pt x="89" y="71"/>
                    </a:lnTo>
                    <a:lnTo>
                      <a:pt x="78" y="83"/>
                    </a:lnTo>
                    <a:lnTo>
                      <a:pt x="106" y="85"/>
                    </a:lnTo>
                    <a:lnTo>
                      <a:pt x="135" y="72"/>
                    </a:lnTo>
                    <a:lnTo>
                      <a:pt x="115" y="84"/>
                    </a:lnTo>
                    <a:lnTo>
                      <a:pt x="135" y="84"/>
                    </a:lnTo>
                    <a:lnTo>
                      <a:pt x="166" y="75"/>
                    </a:lnTo>
                    <a:lnTo>
                      <a:pt x="162" y="63"/>
                    </a:lnTo>
                    <a:lnTo>
                      <a:pt x="197" y="54"/>
                    </a:lnTo>
                    <a:lnTo>
                      <a:pt x="172" y="74"/>
                    </a:lnTo>
                    <a:lnTo>
                      <a:pt x="225" y="70"/>
                    </a:lnTo>
                    <a:lnTo>
                      <a:pt x="117" y="90"/>
                    </a:lnTo>
                    <a:lnTo>
                      <a:pt x="142" y="111"/>
                    </a:lnTo>
                    <a:lnTo>
                      <a:pt x="163" y="111"/>
                    </a:lnTo>
                    <a:lnTo>
                      <a:pt x="152" y="115"/>
                    </a:lnTo>
                    <a:lnTo>
                      <a:pt x="111" y="93"/>
                    </a:lnTo>
                    <a:lnTo>
                      <a:pt x="75" y="90"/>
                    </a:lnTo>
                    <a:lnTo>
                      <a:pt x="74" y="99"/>
                    </a:lnTo>
                    <a:lnTo>
                      <a:pt x="90" y="103"/>
                    </a:lnTo>
                    <a:lnTo>
                      <a:pt x="75" y="107"/>
                    </a:lnTo>
                    <a:lnTo>
                      <a:pt x="117" y="130"/>
                    </a:lnTo>
                    <a:lnTo>
                      <a:pt x="100" y="131"/>
                    </a:lnTo>
                    <a:lnTo>
                      <a:pt x="143" y="132"/>
                    </a:lnTo>
                    <a:lnTo>
                      <a:pt x="119" y="138"/>
                    </a:lnTo>
                    <a:lnTo>
                      <a:pt x="132" y="145"/>
                    </a:lnTo>
                    <a:lnTo>
                      <a:pt x="93" y="133"/>
                    </a:lnTo>
                    <a:lnTo>
                      <a:pt x="71" y="138"/>
                    </a:lnTo>
                    <a:lnTo>
                      <a:pt x="62" y="157"/>
                    </a:lnTo>
                    <a:lnTo>
                      <a:pt x="84" y="151"/>
                    </a:lnTo>
                    <a:lnTo>
                      <a:pt x="80" y="158"/>
                    </a:lnTo>
                    <a:lnTo>
                      <a:pt x="88" y="158"/>
                    </a:lnTo>
                    <a:lnTo>
                      <a:pt x="101" y="143"/>
                    </a:lnTo>
                    <a:lnTo>
                      <a:pt x="97" y="155"/>
                    </a:lnTo>
                    <a:lnTo>
                      <a:pt x="109" y="157"/>
                    </a:lnTo>
                    <a:lnTo>
                      <a:pt x="85" y="162"/>
                    </a:lnTo>
                    <a:lnTo>
                      <a:pt x="100" y="163"/>
                    </a:lnTo>
                    <a:lnTo>
                      <a:pt x="88" y="167"/>
                    </a:lnTo>
                    <a:lnTo>
                      <a:pt x="98" y="175"/>
                    </a:lnTo>
                    <a:lnTo>
                      <a:pt x="115" y="175"/>
                    </a:lnTo>
                    <a:lnTo>
                      <a:pt x="132" y="159"/>
                    </a:lnTo>
                    <a:lnTo>
                      <a:pt x="103" y="181"/>
                    </a:lnTo>
                    <a:lnTo>
                      <a:pt x="75" y="165"/>
                    </a:lnTo>
                    <a:lnTo>
                      <a:pt x="51" y="168"/>
                    </a:lnTo>
                    <a:lnTo>
                      <a:pt x="71" y="185"/>
                    </a:lnTo>
                    <a:lnTo>
                      <a:pt x="36" y="194"/>
                    </a:lnTo>
                    <a:lnTo>
                      <a:pt x="39" y="207"/>
                    </a:lnTo>
                    <a:lnTo>
                      <a:pt x="46" y="195"/>
                    </a:lnTo>
                    <a:lnTo>
                      <a:pt x="47" y="207"/>
                    </a:lnTo>
                    <a:lnTo>
                      <a:pt x="72" y="202"/>
                    </a:lnTo>
                    <a:lnTo>
                      <a:pt x="89" y="212"/>
                    </a:lnTo>
                    <a:lnTo>
                      <a:pt x="102" y="211"/>
                    </a:lnTo>
                    <a:lnTo>
                      <a:pt x="93" y="203"/>
                    </a:lnTo>
                    <a:lnTo>
                      <a:pt x="117" y="206"/>
                    </a:lnTo>
                    <a:lnTo>
                      <a:pt x="115" y="198"/>
                    </a:lnTo>
                    <a:lnTo>
                      <a:pt x="126" y="207"/>
                    </a:lnTo>
                    <a:lnTo>
                      <a:pt x="133" y="205"/>
                    </a:lnTo>
                    <a:lnTo>
                      <a:pt x="129" y="199"/>
                    </a:lnTo>
                    <a:lnTo>
                      <a:pt x="149" y="205"/>
                    </a:lnTo>
                    <a:lnTo>
                      <a:pt x="149" y="213"/>
                    </a:lnTo>
                    <a:lnTo>
                      <a:pt x="185" y="205"/>
                    </a:lnTo>
                    <a:lnTo>
                      <a:pt x="191" y="193"/>
                    </a:lnTo>
                    <a:lnTo>
                      <a:pt x="175" y="195"/>
                    </a:lnTo>
                    <a:lnTo>
                      <a:pt x="175" y="184"/>
                    </a:lnTo>
                    <a:lnTo>
                      <a:pt x="135" y="184"/>
                    </a:lnTo>
                    <a:lnTo>
                      <a:pt x="188" y="181"/>
                    </a:lnTo>
                    <a:lnTo>
                      <a:pt x="196" y="172"/>
                    </a:lnTo>
                    <a:lnTo>
                      <a:pt x="188" y="162"/>
                    </a:lnTo>
                    <a:lnTo>
                      <a:pt x="218" y="162"/>
                    </a:lnTo>
                    <a:lnTo>
                      <a:pt x="225" y="158"/>
                    </a:lnTo>
                    <a:lnTo>
                      <a:pt x="204" y="155"/>
                    </a:lnTo>
                    <a:lnTo>
                      <a:pt x="231" y="154"/>
                    </a:lnTo>
                    <a:lnTo>
                      <a:pt x="213" y="147"/>
                    </a:lnTo>
                    <a:lnTo>
                      <a:pt x="235" y="142"/>
                    </a:lnTo>
                    <a:lnTo>
                      <a:pt x="234" y="136"/>
                    </a:lnTo>
                    <a:lnTo>
                      <a:pt x="194" y="133"/>
                    </a:lnTo>
                    <a:lnTo>
                      <a:pt x="217" y="129"/>
                    </a:lnTo>
                    <a:lnTo>
                      <a:pt x="193" y="127"/>
                    </a:lnTo>
                    <a:lnTo>
                      <a:pt x="235" y="131"/>
                    </a:lnTo>
                    <a:lnTo>
                      <a:pt x="237" y="125"/>
                    </a:lnTo>
                    <a:lnTo>
                      <a:pt x="193" y="123"/>
                    </a:lnTo>
                    <a:lnTo>
                      <a:pt x="250" y="115"/>
                    </a:lnTo>
                    <a:lnTo>
                      <a:pt x="235" y="108"/>
                    </a:lnTo>
                    <a:lnTo>
                      <a:pt x="276" y="111"/>
                    </a:lnTo>
                    <a:lnTo>
                      <a:pt x="289" y="99"/>
                    </a:lnTo>
                    <a:lnTo>
                      <a:pt x="268" y="98"/>
                    </a:lnTo>
                    <a:lnTo>
                      <a:pt x="295" y="96"/>
                    </a:lnTo>
                    <a:lnTo>
                      <a:pt x="292" y="88"/>
                    </a:lnTo>
                    <a:lnTo>
                      <a:pt x="305" y="90"/>
                    </a:lnTo>
                    <a:lnTo>
                      <a:pt x="375" y="55"/>
                    </a:lnTo>
                    <a:lnTo>
                      <a:pt x="297" y="67"/>
                    </a:lnTo>
                    <a:lnTo>
                      <a:pt x="341" y="53"/>
                    </a:lnTo>
                    <a:lnTo>
                      <a:pt x="314" y="54"/>
                    </a:lnTo>
                    <a:lnTo>
                      <a:pt x="308" y="47"/>
                    </a:lnTo>
                    <a:lnTo>
                      <a:pt x="357" y="50"/>
                    </a:lnTo>
                    <a:lnTo>
                      <a:pt x="420" y="32"/>
                    </a:lnTo>
                    <a:lnTo>
                      <a:pt x="419" y="23"/>
                    </a:lnTo>
                    <a:lnTo>
                      <a:pt x="393" y="23"/>
                    </a:lnTo>
                    <a:lnTo>
                      <a:pt x="386" y="9"/>
                    </a:lnTo>
                    <a:lnTo>
                      <a:pt x="314" y="16"/>
                    </a:lnTo>
                    <a:lnTo>
                      <a:pt x="345" y="6"/>
                    </a:lnTo>
                    <a:lnTo>
                      <a:pt x="250" y="0"/>
                    </a:lnTo>
                    <a:lnTo>
                      <a:pt x="242" y="7"/>
                    </a:lnTo>
                    <a:lnTo>
                      <a:pt x="249" y="11"/>
                    </a:lnTo>
                    <a:lnTo>
                      <a:pt x="231" y="4"/>
                    </a:lnTo>
                    <a:lnTo>
                      <a:pt x="189" y="4"/>
                    </a:lnTo>
                    <a:lnTo>
                      <a:pt x="219" y="19"/>
                    </a:lnTo>
                    <a:lnTo>
                      <a:pt x="208" y="23"/>
                    </a:lnTo>
                    <a:lnTo>
                      <a:pt x="193" y="8"/>
                    </a:lnTo>
                    <a:lnTo>
                      <a:pt x="154" y="7"/>
                    </a:lnTo>
                    <a:lnTo>
                      <a:pt x="162" y="13"/>
                    </a:lnTo>
                    <a:lnTo>
                      <a:pt x="132" y="11"/>
                    </a:lnTo>
                    <a:lnTo>
                      <a:pt x="147" y="21"/>
                    </a:lnTo>
                    <a:lnTo>
                      <a:pt x="124" y="15"/>
                    </a:lnTo>
                    <a:lnTo>
                      <a:pt x="131" y="21"/>
                    </a:lnTo>
                    <a:lnTo>
                      <a:pt x="117" y="23"/>
                    </a:lnTo>
                    <a:lnTo>
                      <a:pt x="147" y="37"/>
                    </a:lnTo>
                    <a:lnTo>
                      <a:pt x="81" y="22"/>
                    </a:lnTo>
                    <a:lnTo>
                      <a:pt x="65" y="33"/>
                    </a:lnTo>
                    <a:lnTo>
                      <a:pt x="91" y="38"/>
                    </a:lnTo>
                    <a:lnTo>
                      <a:pt x="47" y="34"/>
                    </a:lnTo>
                    <a:lnTo>
                      <a:pt x="0" y="5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1" name="Freeform 253">
                <a:extLst>
                  <a:ext uri="{FF2B5EF4-FFF2-40B4-BE49-F238E27FC236}">
                    <a16:creationId xmlns:a16="http://schemas.microsoft.com/office/drawing/2014/main" id="{C9B34035-4DAE-4D99-A19F-9E36C9FB22DF}"/>
                  </a:ext>
                </a:extLst>
              </p:cNvPr>
              <p:cNvSpPr>
                <a:spLocks/>
              </p:cNvSpPr>
              <p:nvPr/>
            </p:nvSpPr>
            <p:spPr bwMode="auto">
              <a:xfrm>
                <a:off x="1851" y="2184"/>
                <a:ext cx="392" cy="278"/>
              </a:xfrm>
              <a:custGeom>
                <a:avLst/>
                <a:gdLst>
                  <a:gd name="T0" fmla="*/ 0 w 392"/>
                  <a:gd name="T1" fmla="*/ 61 h 278"/>
                  <a:gd name="T2" fmla="*/ 19 w 392"/>
                  <a:gd name="T3" fmla="*/ 10 h 278"/>
                  <a:gd name="T4" fmla="*/ 69 w 392"/>
                  <a:gd name="T5" fmla="*/ 4 h 278"/>
                  <a:gd name="T6" fmla="*/ 51 w 392"/>
                  <a:gd name="T7" fmla="*/ 49 h 278"/>
                  <a:gd name="T8" fmla="*/ 47 w 392"/>
                  <a:gd name="T9" fmla="*/ 72 h 278"/>
                  <a:gd name="T10" fmla="*/ 73 w 392"/>
                  <a:gd name="T11" fmla="*/ 56 h 278"/>
                  <a:gd name="T12" fmla="*/ 70 w 392"/>
                  <a:gd name="T13" fmla="*/ 38 h 278"/>
                  <a:gd name="T14" fmla="*/ 82 w 392"/>
                  <a:gd name="T15" fmla="*/ 28 h 278"/>
                  <a:gd name="T16" fmla="*/ 85 w 392"/>
                  <a:gd name="T17" fmla="*/ 23 h 278"/>
                  <a:gd name="T18" fmla="*/ 88 w 392"/>
                  <a:gd name="T19" fmla="*/ 14 h 278"/>
                  <a:gd name="T20" fmla="*/ 116 w 392"/>
                  <a:gd name="T21" fmla="*/ 3 h 278"/>
                  <a:gd name="T22" fmla="*/ 128 w 392"/>
                  <a:gd name="T23" fmla="*/ 21 h 278"/>
                  <a:gd name="T24" fmla="*/ 139 w 392"/>
                  <a:gd name="T25" fmla="*/ 36 h 278"/>
                  <a:gd name="T26" fmla="*/ 170 w 392"/>
                  <a:gd name="T27" fmla="*/ 28 h 278"/>
                  <a:gd name="T28" fmla="*/ 215 w 392"/>
                  <a:gd name="T29" fmla="*/ 49 h 278"/>
                  <a:gd name="T30" fmla="*/ 225 w 392"/>
                  <a:gd name="T31" fmla="*/ 53 h 278"/>
                  <a:gd name="T32" fmla="*/ 231 w 392"/>
                  <a:gd name="T33" fmla="*/ 65 h 278"/>
                  <a:gd name="T34" fmla="*/ 254 w 392"/>
                  <a:gd name="T35" fmla="*/ 60 h 278"/>
                  <a:gd name="T36" fmla="*/ 246 w 392"/>
                  <a:gd name="T37" fmla="*/ 71 h 278"/>
                  <a:gd name="T38" fmla="*/ 262 w 392"/>
                  <a:gd name="T39" fmla="*/ 82 h 278"/>
                  <a:gd name="T40" fmla="*/ 267 w 392"/>
                  <a:gd name="T41" fmla="*/ 85 h 278"/>
                  <a:gd name="T42" fmla="*/ 279 w 392"/>
                  <a:gd name="T43" fmla="*/ 92 h 278"/>
                  <a:gd name="T44" fmla="*/ 287 w 392"/>
                  <a:gd name="T45" fmla="*/ 98 h 278"/>
                  <a:gd name="T46" fmla="*/ 312 w 392"/>
                  <a:gd name="T47" fmla="*/ 99 h 278"/>
                  <a:gd name="T48" fmla="*/ 322 w 392"/>
                  <a:gd name="T49" fmla="*/ 114 h 278"/>
                  <a:gd name="T50" fmla="*/ 305 w 392"/>
                  <a:gd name="T51" fmla="*/ 120 h 278"/>
                  <a:gd name="T52" fmla="*/ 329 w 392"/>
                  <a:gd name="T53" fmla="*/ 146 h 278"/>
                  <a:gd name="T54" fmla="*/ 353 w 392"/>
                  <a:gd name="T55" fmla="*/ 162 h 278"/>
                  <a:gd name="T56" fmla="*/ 367 w 392"/>
                  <a:gd name="T57" fmla="*/ 169 h 278"/>
                  <a:gd name="T58" fmla="*/ 388 w 392"/>
                  <a:gd name="T59" fmla="*/ 184 h 278"/>
                  <a:gd name="T60" fmla="*/ 381 w 392"/>
                  <a:gd name="T61" fmla="*/ 189 h 278"/>
                  <a:gd name="T62" fmla="*/ 364 w 392"/>
                  <a:gd name="T63" fmla="*/ 195 h 278"/>
                  <a:gd name="T64" fmla="*/ 317 w 392"/>
                  <a:gd name="T65" fmla="*/ 178 h 278"/>
                  <a:gd name="T66" fmla="*/ 312 w 392"/>
                  <a:gd name="T67" fmla="*/ 190 h 278"/>
                  <a:gd name="T68" fmla="*/ 310 w 392"/>
                  <a:gd name="T69" fmla="*/ 198 h 278"/>
                  <a:gd name="T70" fmla="*/ 341 w 392"/>
                  <a:gd name="T71" fmla="*/ 220 h 278"/>
                  <a:gd name="T72" fmla="*/ 351 w 392"/>
                  <a:gd name="T73" fmla="*/ 240 h 278"/>
                  <a:gd name="T74" fmla="*/ 290 w 392"/>
                  <a:gd name="T75" fmla="*/ 239 h 278"/>
                  <a:gd name="T76" fmla="*/ 256 w 392"/>
                  <a:gd name="T77" fmla="*/ 256 h 278"/>
                  <a:gd name="T78" fmla="*/ 256 w 392"/>
                  <a:gd name="T79" fmla="*/ 242 h 278"/>
                  <a:gd name="T80" fmla="*/ 227 w 392"/>
                  <a:gd name="T81" fmla="*/ 219 h 278"/>
                  <a:gd name="T82" fmla="*/ 208 w 392"/>
                  <a:gd name="T83" fmla="*/ 224 h 278"/>
                  <a:gd name="T84" fmla="*/ 182 w 392"/>
                  <a:gd name="T85" fmla="*/ 229 h 278"/>
                  <a:gd name="T86" fmla="*/ 173 w 392"/>
                  <a:gd name="T87" fmla="*/ 202 h 278"/>
                  <a:gd name="T88" fmla="*/ 213 w 392"/>
                  <a:gd name="T89" fmla="*/ 186 h 278"/>
                  <a:gd name="T90" fmla="*/ 221 w 392"/>
                  <a:gd name="T91" fmla="*/ 128 h 278"/>
                  <a:gd name="T92" fmla="*/ 215 w 392"/>
                  <a:gd name="T93" fmla="*/ 120 h 278"/>
                  <a:gd name="T94" fmla="*/ 182 w 392"/>
                  <a:gd name="T95" fmla="*/ 119 h 278"/>
                  <a:gd name="T96" fmla="*/ 170 w 392"/>
                  <a:gd name="T97" fmla="*/ 101 h 278"/>
                  <a:gd name="T98" fmla="*/ 148 w 392"/>
                  <a:gd name="T99" fmla="*/ 86 h 278"/>
                  <a:gd name="T100" fmla="*/ 115 w 392"/>
                  <a:gd name="T101" fmla="*/ 95 h 278"/>
                  <a:gd name="T102" fmla="*/ 26 w 392"/>
                  <a:gd name="T103" fmla="*/ 89 h 278"/>
                  <a:gd name="T104" fmla="*/ 39 w 392"/>
                  <a:gd name="T105" fmla="*/ 72 h 278"/>
                  <a:gd name="T106" fmla="*/ 0 w 392"/>
                  <a:gd name="T107" fmla="*/ 61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2"/>
                  <a:gd name="T163" fmla="*/ 0 h 278"/>
                  <a:gd name="T164" fmla="*/ 392 w 392"/>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2" h="278">
                    <a:moveTo>
                      <a:pt x="0" y="61"/>
                    </a:moveTo>
                    <a:lnTo>
                      <a:pt x="0" y="61"/>
                    </a:lnTo>
                    <a:lnTo>
                      <a:pt x="3" y="32"/>
                    </a:lnTo>
                    <a:lnTo>
                      <a:pt x="19" y="10"/>
                    </a:lnTo>
                    <a:lnTo>
                      <a:pt x="47" y="0"/>
                    </a:lnTo>
                    <a:lnTo>
                      <a:pt x="69" y="4"/>
                    </a:lnTo>
                    <a:lnTo>
                      <a:pt x="45" y="32"/>
                    </a:lnTo>
                    <a:lnTo>
                      <a:pt x="51" y="49"/>
                    </a:lnTo>
                    <a:lnTo>
                      <a:pt x="69" y="65"/>
                    </a:lnTo>
                    <a:lnTo>
                      <a:pt x="47" y="72"/>
                    </a:lnTo>
                    <a:lnTo>
                      <a:pt x="70" y="71"/>
                    </a:lnTo>
                    <a:lnTo>
                      <a:pt x="73" y="56"/>
                    </a:lnTo>
                    <a:lnTo>
                      <a:pt x="56" y="47"/>
                    </a:lnTo>
                    <a:lnTo>
                      <a:pt x="70" y="38"/>
                    </a:lnTo>
                    <a:lnTo>
                      <a:pt x="59" y="25"/>
                    </a:lnTo>
                    <a:lnTo>
                      <a:pt x="82" y="28"/>
                    </a:lnTo>
                    <a:lnTo>
                      <a:pt x="61" y="21"/>
                    </a:lnTo>
                    <a:lnTo>
                      <a:pt x="85" y="23"/>
                    </a:lnTo>
                    <a:lnTo>
                      <a:pt x="69" y="13"/>
                    </a:lnTo>
                    <a:lnTo>
                      <a:pt x="88" y="14"/>
                    </a:lnTo>
                    <a:lnTo>
                      <a:pt x="100" y="4"/>
                    </a:lnTo>
                    <a:lnTo>
                      <a:pt x="116" y="3"/>
                    </a:lnTo>
                    <a:lnTo>
                      <a:pt x="117" y="16"/>
                    </a:lnTo>
                    <a:lnTo>
                      <a:pt x="128" y="21"/>
                    </a:lnTo>
                    <a:lnTo>
                      <a:pt x="124" y="49"/>
                    </a:lnTo>
                    <a:lnTo>
                      <a:pt x="139" y="36"/>
                    </a:lnTo>
                    <a:lnTo>
                      <a:pt x="148" y="41"/>
                    </a:lnTo>
                    <a:lnTo>
                      <a:pt x="170" y="28"/>
                    </a:lnTo>
                    <a:lnTo>
                      <a:pt x="202" y="36"/>
                    </a:lnTo>
                    <a:lnTo>
                      <a:pt x="215" y="49"/>
                    </a:lnTo>
                    <a:lnTo>
                      <a:pt x="206" y="56"/>
                    </a:lnTo>
                    <a:lnTo>
                      <a:pt x="225" y="53"/>
                    </a:lnTo>
                    <a:lnTo>
                      <a:pt x="219" y="61"/>
                    </a:lnTo>
                    <a:lnTo>
                      <a:pt x="231" y="65"/>
                    </a:lnTo>
                    <a:lnTo>
                      <a:pt x="240" y="55"/>
                    </a:lnTo>
                    <a:lnTo>
                      <a:pt x="254" y="60"/>
                    </a:lnTo>
                    <a:lnTo>
                      <a:pt x="258" y="69"/>
                    </a:lnTo>
                    <a:lnTo>
                      <a:pt x="246" y="71"/>
                    </a:lnTo>
                    <a:lnTo>
                      <a:pt x="265" y="71"/>
                    </a:lnTo>
                    <a:lnTo>
                      <a:pt x="262" y="82"/>
                    </a:lnTo>
                    <a:lnTo>
                      <a:pt x="276" y="76"/>
                    </a:lnTo>
                    <a:lnTo>
                      <a:pt x="267" y="85"/>
                    </a:lnTo>
                    <a:lnTo>
                      <a:pt x="295" y="83"/>
                    </a:lnTo>
                    <a:lnTo>
                      <a:pt x="279" y="92"/>
                    </a:lnTo>
                    <a:lnTo>
                      <a:pt x="292" y="92"/>
                    </a:lnTo>
                    <a:lnTo>
                      <a:pt x="287" y="98"/>
                    </a:lnTo>
                    <a:lnTo>
                      <a:pt x="300" y="89"/>
                    </a:lnTo>
                    <a:lnTo>
                      <a:pt x="312" y="99"/>
                    </a:lnTo>
                    <a:lnTo>
                      <a:pt x="290" y="107"/>
                    </a:lnTo>
                    <a:lnTo>
                      <a:pt x="322" y="114"/>
                    </a:lnTo>
                    <a:lnTo>
                      <a:pt x="294" y="116"/>
                    </a:lnTo>
                    <a:lnTo>
                      <a:pt x="305" y="120"/>
                    </a:lnTo>
                    <a:lnTo>
                      <a:pt x="296" y="129"/>
                    </a:lnTo>
                    <a:lnTo>
                      <a:pt x="329" y="146"/>
                    </a:lnTo>
                    <a:lnTo>
                      <a:pt x="345" y="143"/>
                    </a:lnTo>
                    <a:lnTo>
                      <a:pt x="353" y="162"/>
                    </a:lnTo>
                    <a:lnTo>
                      <a:pt x="369" y="161"/>
                    </a:lnTo>
                    <a:lnTo>
                      <a:pt x="367" y="169"/>
                    </a:lnTo>
                    <a:lnTo>
                      <a:pt x="391" y="174"/>
                    </a:lnTo>
                    <a:lnTo>
                      <a:pt x="388" y="184"/>
                    </a:lnTo>
                    <a:lnTo>
                      <a:pt x="376" y="183"/>
                    </a:lnTo>
                    <a:lnTo>
                      <a:pt x="381" y="189"/>
                    </a:lnTo>
                    <a:lnTo>
                      <a:pt x="375" y="199"/>
                    </a:lnTo>
                    <a:lnTo>
                      <a:pt x="364" y="195"/>
                    </a:lnTo>
                    <a:lnTo>
                      <a:pt x="362" y="214"/>
                    </a:lnTo>
                    <a:lnTo>
                      <a:pt x="317" y="178"/>
                    </a:lnTo>
                    <a:lnTo>
                      <a:pt x="300" y="182"/>
                    </a:lnTo>
                    <a:lnTo>
                      <a:pt x="312" y="190"/>
                    </a:lnTo>
                    <a:lnTo>
                      <a:pt x="303" y="199"/>
                    </a:lnTo>
                    <a:lnTo>
                      <a:pt x="310" y="198"/>
                    </a:lnTo>
                    <a:lnTo>
                      <a:pt x="320" y="216"/>
                    </a:lnTo>
                    <a:lnTo>
                      <a:pt x="341" y="220"/>
                    </a:lnTo>
                    <a:lnTo>
                      <a:pt x="340" y="231"/>
                    </a:lnTo>
                    <a:lnTo>
                      <a:pt x="351" y="240"/>
                    </a:lnTo>
                    <a:lnTo>
                      <a:pt x="345" y="264"/>
                    </a:lnTo>
                    <a:lnTo>
                      <a:pt x="290" y="239"/>
                    </a:lnTo>
                    <a:lnTo>
                      <a:pt x="327" y="277"/>
                    </a:lnTo>
                    <a:lnTo>
                      <a:pt x="256" y="256"/>
                    </a:lnTo>
                    <a:lnTo>
                      <a:pt x="246" y="243"/>
                    </a:lnTo>
                    <a:lnTo>
                      <a:pt x="256" y="242"/>
                    </a:lnTo>
                    <a:lnTo>
                      <a:pt x="233" y="234"/>
                    </a:lnTo>
                    <a:lnTo>
                      <a:pt x="227" y="219"/>
                    </a:lnTo>
                    <a:lnTo>
                      <a:pt x="209" y="214"/>
                    </a:lnTo>
                    <a:lnTo>
                      <a:pt x="208" y="224"/>
                    </a:lnTo>
                    <a:lnTo>
                      <a:pt x="198" y="219"/>
                    </a:lnTo>
                    <a:lnTo>
                      <a:pt x="182" y="229"/>
                    </a:lnTo>
                    <a:lnTo>
                      <a:pt x="163" y="219"/>
                    </a:lnTo>
                    <a:lnTo>
                      <a:pt x="173" y="202"/>
                    </a:lnTo>
                    <a:lnTo>
                      <a:pt x="225" y="202"/>
                    </a:lnTo>
                    <a:lnTo>
                      <a:pt x="213" y="186"/>
                    </a:lnTo>
                    <a:lnTo>
                      <a:pt x="242" y="161"/>
                    </a:lnTo>
                    <a:lnTo>
                      <a:pt x="221" y="128"/>
                    </a:lnTo>
                    <a:lnTo>
                      <a:pt x="207" y="125"/>
                    </a:lnTo>
                    <a:lnTo>
                      <a:pt x="215" y="120"/>
                    </a:lnTo>
                    <a:lnTo>
                      <a:pt x="183" y="129"/>
                    </a:lnTo>
                    <a:lnTo>
                      <a:pt x="182" y="119"/>
                    </a:lnTo>
                    <a:lnTo>
                      <a:pt x="194" y="114"/>
                    </a:lnTo>
                    <a:lnTo>
                      <a:pt x="170" y="101"/>
                    </a:lnTo>
                    <a:lnTo>
                      <a:pt x="170" y="91"/>
                    </a:lnTo>
                    <a:lnTo>
                      <a:pt x="148" y="86"/>
                    </a:lnTo>
                    <a:lnTo>
                      <a:pt x="153" y="100"/>
                    </a:lnTo>
                    <a:lnTo>
                      <a:pt x="115" y="95"/>
                    </a:lnTo>
                    <a:lnTo>
                      <a:pt x="125" y="102"/>
                    </a:lnTo>
                    <a:lnTo>
                      <a:pt x="26" y="89"/>
                    </a:lnTo>
                    <a:lnTo>
                      <a:pt x="8" y="71"/>
                    </a:lnTo>
                    <a:lnTo>
                      <a:pt x="39" y="72"/>
                    </a:lnTo>
                    <a:lnTo>
                      <a:pt x="0" y="6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2" name="Freeform 254">
                <a:extLst>
                  <a:ext uri="{FF2B5EF4-FFF2-40B4-BE49-F238E27FC236}">
                    <a16:creationId xmlns:a16="http://schemas.microsoft.com/office/drawing/2014/main" id="{7F756ADF-59EB-4B2F-83EC-0506E6C747D0}"/>
                  </a:ext>
                </a:extLst>
              </p:cNvPr>
              <p:cNvSpPr>
                <a:spLocks/>
              </p:cNvSpPr>
              <p:nvPr/>
            </p:nvSpPr>
            <p:spPr bwMode="auto">
              <a:xfrm>
                <a:off x="1890" y="2375"/>
                <a:ext cx="92" cy="62"/>
              </a:xfrm>
              <a:custGeom>
                <a:avLst/>
                <a:gdLst>
                  <a:gd name="T0" fmla="*/ 0 w 92"/>
                  <a:gd name="T1" fmla="*/ 50 h 62"/>
                  <a:gd name="T2" fmla="*/ 0 w 92"/>
                  <a:gd name="T3" fmla="*/ 50 h 62"/>
                  <a:gd name="T4" fmla="*/ 14 w 92"/>
                  <a:gd name="T5" fmla="*/ 38 h 62"/>
                  <a:gd name="T6" fmla="*/ 22 w 92"/>
                  <a:gd name="T7" fmla="*/ 0 h 62"/>
                  <a:gd name="T8" fmla="*/ 30 w 92"/>
                  <a:gd name="T9" fmla="*/ 14 h 62"/>
                  <a:gd name="T10" fmla="*/ 51 w 92"/>
                  <a:gd name="T11" fmla="*/ 17 h 62"/>
                  <a:gd name="T12" fmla="*/ 91 w 92"/>
                  <a:gd name="T13" fmla="*/ 45 h 62"/>
                  <a:gd name="T14" fmla="*/ 86 w 92"/>
                  <a:gd name="T15" fmla="*/ 54 h 62"/>
                  <a:gd name="T16" fmla="*/ 49 w 92"/>
                  <a:gd name="T17" fmla="*/ 41 h 62"/>
                  <a:gd name="T18" fmla="*/ 27 w 92"/>
                  <a:gd name="T19" fmla="*/ 61 h 62"/>
                  <a:gd name="T20" fmla="*/ 21 w 92"/>
                  <a:gd name="T21" fmla="*/ 45 h 62"/>
                  <a:gd name="T22" fmla="*/ 0 w 92"/>
                  <a:gd name="T23" fmla="*/ 50 h 62"/>
                  <a:gd name="T24" fmla="*/ 0 w 92"/>
                  <a:gd name="T25" fmla="*/ 5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62"/>
                  <a:gd name="T41" fmla="*/ 92 w 9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62">
                    <a:moveTo>
                      <a:pt x="0" y="50"/>
                    </a:moveTo>
                    <a:lnTo>
                      <a:pt x="0" y="50"/>
                    </a:lnTo>
                    <a:lnTo>
                      <a:pt x="14" y="38"/>
                    </a:lnTo>
                    <a:lnTo>
                      <a:pt x="22" y="0"/>
                    </a:lnTo>
                    <a:lnTo>
                      <a:pt x="30" y="14"/>
                    </a:lnTo>
                    <a:lnTo>
                      <a:pt x="51" y="17"/>
                    </a:lnTo>
                    <a:lnTo>
                      <a:pt x="91" y="45"/>
                    </a:lnTo>
                    <a:lnTo>
                      <a:pt x="86" y="54"/>
                    </a:lnTo>
                    <a:lnTo>
                      <a:pt x="49" y="41"/>
                    </a:lnTo>
                    <a:lnTo>
                      <a:pt x="27" y="61"/>
                    </a:lnTo>
                    <a:lnTo>
                      <a:pt x="21" y="45"/>
                    </a:lnTo>
                    <a:lnTo>
                      <a:pt x="0" y="5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33" name="Freeform 255">
                <a:extLst>
                  <a:ext uri="{FF2B5EF4-FFF2-40B4-BE49-F238E27FC236}">
                    <a16:creationId xmlns:a16="http://schemas.microsoft.com/office/drawing/2014/main" id="{6A542B8D-E0E4-4EF1-BF11-3B246D2BAA2C}"/>
                  </a:ext>
                </a:extLst>
              </p:cNvPr>
              <p:cNvSpPr>
                <a:spLocks/>
              </p:cNvSpPr>
              <p:nvPr/>
            </p:nvSpPr>
            <p:spPr bwMode="auto">
              <a:xfrm>
                <a:off x="2271" y="2661"/>
                <a:ext cx="92" cy="89"/>
              </a:xfrm>
              <a:custGeom>
                <a:avLst/>
                <a:gdLst>
                  <a:gd name="T0" fmla="*/ 0 w 92"/>
                  <a:gd name="T1" fmla="*/ 69 h 89"/>
                  <a:gd name="T2" fmla="*/ 0 w 92"/>
                  <a:gd name="T3" fmla="*/ 69 h 89"/>
                  <a:gd name="T4" fmla="*/ 37 w 92"/>
                  <a:gd name="T5" fmla="*/ 4 h 89"/>
                  <a:gd name="T6" fmla="*/ 52 w 92"/>
                  <a:gd name="T7" fmla="*/ 0 h 89"/>
                  <a:gd name="T8" fmla="*/ 34 w 92"/>
                  <a:gd name="T9" fmla="*/ 34 h 89"/>
                  <a:gd name="T10" fmla="*/ 46 w 92"/>
                  <a:gd name="T11" fmla="*/ 26 h 89"/>
                  <a:gd name="T12" fmla="*/ 54 w 92"/>
                  <a:gd name="T13" fmla="*/ 41 h 89"/>
                  <a:gd name="T14" fmla="*/ 78 w 92"/>
                  <a:gd name="T15" fmla="*/ 41 h 89"/>
                  <a:gd name="T16" fmla="*/ 73 w 92"/>
                  <a:gd name="T17" fmla="*/ 54 h 89"/>
                  <a:gd name="T18" fmla="*/ 85 w 92"/>
                  <a:gd name="T19" fmla="*/ 53 h 89"/>
                  <a:gd name="T20" fmla="*/ 77 w 92"/>
                  <a:gd name="T21" fmla="*/ 67 h 89"/>
                  <a:gd name="T22" fmla="*/ 88 w 92"/>
                  <a:gd name="T23" fmla="*/ 60 h 89"/>
                  <a:gd name="T24" fmla="*/ 91 w 92"/>
                  <a:gd name="T25" fmla="*/ 73 h 89"/>
                  <a:gd name="T26" fmla="*/ 79 w 92"/>
                  <a:gd name="T27" fmla="*/ 88 h 89"/>
                  <a:gd name="T28" fmla="*/ 78 w 92"/>
                  <a:gd name="T29" fmla="*/ 77 h 89"/>
                  <a:gd name="T30" fmla="*/ 73 w 92"/>
                  <a:gd name="T31" fmla="*/ 83 h 89"/>
                  <a:gd name="T32" fmla="*/ 73 w 92"/>
                  <a:gd name="T33" fmla="*/ 66 h 89"/>
                  <a:gd name="T34" fmla="*/ 50 w 92"/>
                  <a:gd name="T35" fmla="*/ 83 h 89"/>
                  <a:gd name="T36" fmla="*/ 63 w 92"/>
                  <a:gd name="T37" fmla="*/ 71 h 89"/>
                  <a:gd name="T38" fmla="*/ 45 w 92"/>
                  <a:gd name="T39" fmla="*/ 73 h 89"/>
                  <a:gd name="T40" fmla="*/ 49 w 92"/>
                  <a:gd name="T41" fmla="*/ 66 h 89"/>
                  <a:gd name="T42" fmla="*/ 0 w 92"/>
                  <a:gd name="T43" fmla="*/ 69 h 89"/>
                  <a:gd name="T44" fmla="*/ 0 w 92"/>
                  <a:gd name="T45" fmla="*/ 69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9"/>
                  <a:gd name="T71" fmla="*/ 92 w 92"/>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9">
                    <a:moveTo>
                      <a:pt x="0" y="69"/>
                    </a:moveTo>
                    <a:lnTo>
                      <a:pt x="0" y="69"/>
                    </a:lnTo>
                    <a:lnTo>
                      <a:pt x="37" y="4"/>
                    </a:lnTo>
                    <a:lnTo>
                      <a:pt x="52" y="0"/>
                    </a:lnTo>
                    <a:lnTo>
                      <a:pt x="34" y="34"/>
                    </a:lnTo>
                    <a:lnTo>
                      <a:pt x="46" y="26"/>
                    </a:lnTo>
                    <a:lnTo>
                      <a:pt x="54" y="41"/>
                    </a:lnTo>
                    <a:lnTo>
                      <a:pt x="78" y="41"/>
                    </a:lnTo>
                    <a:lnTo>
                      <a:pt x="73" y="54"/>
                    </a:lnTo>
                    <a:lnTo>
                      <a:pt x="85" y="53"/>
                    </a:lnTo>
                    <a:lnTo>
                      <a:pt x="77" y="67"/>
                    </a:lnTo>
                    <a:lnTo>
                      <a:pt x="88" y="60"/>
                    </a:lnTo>
                    <a:lnTo>
                      <a:pt x="91" y="73"/>
                    </a:lnTo>
                    <a:lnTo>
                      <a:pt x="79" y="88"/>
                    </a:lnTo>
                    <a:lnTo>
                      <a:pt x="78" y="77"/>
                    </a:lnTo>
                    <a:lnTo>
                      <a:pt x="73" y="83"/>
                    </a:lnTo>
                    <a:lnTo>
                      <a:pt x="73" y="66"/>
                    </a:lnTo>
                    <a:lnTo>
                      <a:pt x="50" y="83"/>
                    </a:lnTo>
                    <a:lnTo>
                      <a:pt x="63" y="71"/>
                    </a:lnTo>
                    <a:lnTo>
                      <a:pt x="45" y="73"/>
                    </a:lnTo>
                    <a:lnTo>
                      <a:pt x="49" y="66"/>
                    </a:lnTo>
                    <a:lnTo>
                      <a:pt x="0" y="6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01" name="Freeform 23">
              <a:extLst>
                <a:ext uri="{FF2B5EF4-FFF2-40B4-BE49-F238E27FC236}">
                  <a16:creationId xmlns:a16="http://schemas.microsoft.com/office/drawing/2014/main" id="{48123FB8-6822-44A6-9DCD-7F1E3343AD9D}"/>
                </a:ext>
              </a:extLst>
            </p:cNvPr>
            <p:cNvSpPr>
              <a:spLocks/>
            </p:cNvSpPr>
            <p:nvPr/>
          </p:nvSpPr>
          <p:spPr bwMode="auto">
            <a:xfrm>
              <a:off x="1726381" y="2409418"/>
              <a:ext cx="1033456" cy="790579"/>
            </a:xfrm>
            <a:custGeom>
              <a:avLst/>
              <a:gdLst>
                <a:gd name="T0" fmla="*/ 91471449 w 830"/>
                <a:gd name="T1" fmla="*/ 245076928 h 606"/>
                <a:gd name="T2" fmla="*/ 182942897 w 830"/>
                <a:gd name="T3" fmla="*/ 205933045 h 606"/>
                <a:gd name="T4" fmla="*/ 148834854 w 830"/>
                <a:gd name="T5" fmla="*/ 199125753 h 606"/>
                <a:gd name="T6" fmla="*/ 243406691 w 830"/>
                <a:gd name="T7" fmla="*/ 132750054 h 606"/>
                <a:gd name="T8" fmla="*/ 275964501 w 830"/>
                <a:gd name="T9" fmla="*/ 88500049 h 606"/>
                <a:gd name="T10" fmla="*/ 410846402 w 830"/>
                <a:gd name="T11" fmla="*/ 86798879 h 606"/>
                <a:gd name="T12" fmla="*/ 455807010 w 830"/>
                <a:gd name="T13" fmla="*/ 76586617 h 606"/>
                <a:gd name="T14" fmla="*/ 576735842 w 830"/>
                <a:gd name="T15" fmla="*/ 86798879 h 606"/>
                <a:gd name="T16" fmla="*/ 561231411 w 830"/>
                <a:gd name="T17" fmla="*/ 44250025 h 606"/>
                <a:gd name="T18" fmla="*/ 607742213 w 830"/>
                <a:gd name="T19" fmla="*/ 39143894 h 606"/>
                <a:gd name="T20" fmla="*/ 617044622 w 830"/>
                <a:gd name="T21" fmla="*/ 15317063 h 606"/>
                <a:gd name="T22" fmla="*/ 702315412 w 830"/>
                <a:gd name="T23" fmla="*/ 20423184 h 606"/>
                <a:gd name="T24" fmla="*/ 976729641 w 830"/>
                <a:gd name="T25" fmla="*/ 15317063 h 606"/>
                <a:gd name="T26" fmla="*/ 767429787 w 830"/>
                <a:gd name="T27" fmla="*/ 39143894 h 606"/>
                <a:gd name="T28" fmla="*/ 1021690249 w 830"/>
                <a:gd name="T29" fmla="*/ 39143894 h 606"/>
                <a:gd name="T30" fmla="*/ 883708037 w 830"/>
                <a:gd name="T31" fmla="*/ 85096383 h 606"/>
                <a:gd name="T32" fmla="*/ 992232826 w 830"/>
                <a:gd name="T33" fmla="*/ 97009816 h 606"/>
                <a:gd name="T34" fmla="*/ 1017038421 w 830"/>
                <a:gd name="T35" fmla="*/ 171893978 h 606"/>
                <a:gd name="T36" fmla="*/ 1172075258 w 830"/>
                <a:gd name="T37" fmla="*/ 97009816 h 606"/>
                <a:gd name="T38" fmla="*/ 1227888469 w 830"/>
                <a:gd name="T39" fmla="*/ 151472062 h 606"/>
                <a:gd name="T40" fmla="*/ 1114711852 w 830"/>
                <a:gd name="T41" fmla="*/ 209336691 h 606"/>
                <a:gd name="T42" fmla="*/ 1141067641 w 830"/>
                <a:gd name="T43" fmla="*/ 234865991 h 606"/>
                <a:gd name="T44" fmla="*/ 1137967253 w 830"/>
                <a:gd name="T45" fmla="*/ 311452587 h 606"/>
                <a:gd name="T46" fmla="*/ 1158122266 w 830"/>
                <a:gd name="T47" fmla="*/ 354000198 h 606"/>
                <a:gd name="T48" fmla="*/ 1085254430 w 830"/>
                <a:gd name="T49" fmla="*/ 384635619 h 606"/>
                <a:gd name="T50" fmla="*/ 1128664844 w 830"/>
                <a:gd name="T51" fmla="*/ 437395390 h 606"/>
                <a:gd name="T52" fmla="*/ 1105409443 w 830"/>
                <a:gd name="T53" fmla="*/ 442501511 h 606"/>
                <a:gd name="T54" fmla="*/ 1066650856 w 830"/>
                <a:gd name="T55" fmla="*/ 473135628 h 606"/>
                <a:gd name="T56" fmla="*/ 1030992658 w 830"/>
                <a:gd name="T57" fmla="*/ 496962453 h 606"/>
                <a:gd name="T58" fmla="*/ 1018589860 w 830"/>
                <a:gd name="T59" fmla="*/ 546318578 h 606"/>
                <a:gd name="T60" fmla="*/ 1052696620 w 830"/>
                <a:gd name="T61" fmla="*/ 595674703 h 606"/>
                <a:gd name="T62" fmla="*/ 1086804624 w 830"/>
                <a:gd name="T63" fmla="*/ 641625878 h 606"/>
                <a:gd name="T64" fmla="*/ 1021690249 w 830"/>
                <a:gd name="T65" fmla="*/ 604184470 h 606"/>
                <a:gd name="T66" fmla="*/ 930218839 w 830"/>
                <a:gd name="T67" fmla="*/ 641625878 h 606"/>
                <a:gd name="T68" fmla="*/ 1071301438 w 830"/>
                <a:gd name="T69" fmla="*/ 662049057 h 606"/>
                <a:gd name="T70" fmla="*/ 855800809 w 830"/>
                <a:gd name="T71" fmla="*/ 714808992 h 606"/>
                <a:gd name="T72" fmla="*/ 786034606 w 830"/>
                <a:gd name="T73" fmla="*/ 805011475 h 606"/>
                <a:gd name="T74" fmla="*/ 759678817 w 830"/>
                <a:gd name="T75" fmla="*/ 806712646 h 606"/>
                <a:gd name="T76" fmla="*/ 696113390 w 830"/>
                <a:gd name="T77" fmla="*/ 857771246 h 606"/>
                <a:gd name="T78" fmla="*/ 686810981 w 830"/>
                <a:gd name="T79" fmla="*/ 900318776 h 606"/>
                <a:gd name="T80" fmla="*/ 654253171 w 830"/>
                <a:gd name="T81" fmla="*/ 924146905 h 606"/>
                <a:gd name="T82" fmla="*/ 638749829 w 830"/>
                <a:gd name="T83" fmla="*/ 1014348084 h 606"/>
                <a:gd name="T84" fmla="*/ 586037006 w 830"/>
                <a:gd name="T85" fmla="*/ 1002434672 h 606"/>
                <a:gd name="T86" fmla="*/ 524023019 w 830"/>
                <a:gd name="T87" fmla="*/ 982011493 h 606"/>
                <a:gd name="T88" fmla="*/ 455807010 w 830"/>
                <a:gd name="T89" fmla="*/ 905424897 h 606"/>
                <a:gd name="T90" fmla="*/ 443404213 w 830"/>
                <a:gd name="T91" fmla="*/ 885001717 h 606"/>
                <a:gd name="T92" fmla="*/ 406195820 w 830"/>
                <a:gd name="T93" fmla="*/ 769271238 h 606"/>
                <a:gd name="T94" fmla="*/ 462009031 w 830"/>
                <a:gd name="T95" fmla="*/ 723318758 h 606"/>
                <a:gd name="T96" fmla="*/ 479062411 w 830"/>
                <a:gd name="T97" fmla="*/ 658645412 h 606"/>
                <a:gd name="T98" fmla="*/ 458907398 w 830"/>
                <a:gd name="T99" fmla="*/ 636521062 h 606"/>
                <a:gd name="T100" fmla="*/ 434101803 w 830"/>
                <a:gd name="T101" fmla="*/ 610991761 h 606"/>
                <a:gd name="T102" fmla="*/ 410846402 w 830"/>
                <a:gd name="T103" fmla="*/ 575251524 h 606"/>
                <a:gd name="T104" fmla="*/ 386040807 w 830"/>
                <a:gd name="T105" fmla="*/ 575251524 h 606"/>
                <a:gd name="T106" fmla="*/ 378288592 w 830"/>
                <a:gd name="T107" fmla="*/ 513981986 h 606"/>
                <a:gd name="T108" fmla="*/ 306972117 w 830"/>
                <a:gd name="T109" fmla="*/ 410164919 h 606"/>
                <a:gd name="T110" fmla="*/ 128679841 w 830"/>
                <a:gd name="T111" fmla="*/ 384635619 h 606"/>
                <a:gd name="T112" fmla="*/ 103874246 w 830"/>
                <a:gd name="T113" fmla="*/ 364212440 h 606"/>
                <a:gd name="T114" fmla="*/ 155036875 w 830"/>
                <a:gd name="T115" fmla="*/ 335279412 h 606"/>
                <a:gd name="T116" fmla="*/ 0 w 830"/>
                <a:gd name="T117" fmla="*/ 289326933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606"/>
                <a:gd name="T179" fmla="*/ 830 w 83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606">
                  <a:moveTo>
                    <a:pt x="0" y="170"/>
                  </a:moveTo>
                  <a:lnTo>
                    <a:pt x="0" y="170"/>
                  </a:lnTo>
                  <a:lnTo>
                    <a:pt x="5" y="161"/>
                  </a:lnTo>
                  <a:lnTo>
                    <a:pt x="59" y="144"/>
                  </a:lnTo>
                  <a:lnTo>
                    <a:pt x="93" y="144"/>
                  </a:lnTo>
                  <a:lnTo>
                    <a:pt x="112" y="130"/>
                  </a:lnTo>
                  <a:lnTo>
                    <a:pt x="107" y="126"/>
                  </a:lnTo>
                  <a:lnTo>
                    <a:pt x="118" y="121"/>
                  </a:lnTo>
                  <a:lnTo>
                    <a:pt x="108" y="118"/>
                  </a:lnTo>
                  <a:lnTo>
                    <a:pt x="127" y="112"/>
                  </a:lnTo>
                  <a:lnTo>
                    <a:pt x="120" y="108"/>
                  </a:lnTo>
                  <a:lnTo>
                    <a:pt x="96" y="117"/>
                  </a:lnTo>
                  <a:lnTo>
                    <a:pt x="72" y="105"/>
                  </a:lnTo>
                  <a:lnTo>
                    <a:pt x="103" y="98"/>
                  </a:lnTo>
                  <a:lnTo>
                    <a:pt x="120" y="79"/>
                  </a:lnTo>
                  <a:lnTo>
                    <a:pt x="157" y="78"/>
                  </a:lnTo>
                  <a:lnTo>
                    <a:pt x="155" y="57"/>
                  </a:lnTo>
                  <a:lnTo>
                    <a:pt x="183" y="57"/>
                  </a:lnTo>
                  <a:lnTo>
                    <a:pt x="211" y="72"/>
                  </a:lnTo>
                  <a:lnTo>
                    <a:pt x="178" y="52"/>
                  </a:lnTo>
                  <a:lnTo>
                    <a:pt x="240" y="40"/>
                  </a:lnTo>
                  <a:lnTo>
                    <a:pt x="255" y="49"/>
                  </a:lnTo>
                  <a:lnTo>
                    <a:pt x="257" y="67"/>
                  </a:lnTo>
                  <a:lnTo>
                    <a:pt x="265" y="51"/>
                  </a:lnTo>
                  <a:lnTo>
                    <a:pt x="305" y="63"/>
                  </a:lnTo>
                  <a:lnTo>
                    <a:pt x="291" y="54"/>
                  </a:lnTo>
                  <a:lnTo>
                    <a:pt x="311" y="55"/>
                  </a:lnTo>
                  <a:lnTo>
                    <a:pt x="294" y="45"/>
                  </a:lnTo>
                  <a:lnTo>
                    <a:pt x="289" y="36"/>
                  </a:lnTo>
                  <a:lnTo>
                    <a:pt x="298" y="35"/>
                  </a:lnTo>
                  <a:lnTo>
                    <a:pt x="378" y="60"/>
                  </a:lnTo>
                  <a:lnTo>
                    <a:pt x="372" y="51"/>
                  </a:lnTo>
                  <a:lnTo>
                    <a:pt x="389" y="50"/>
                  </a:lnTo>
                  <a:lnTo>
                    <a:pt x="378" y="43"/>
                  </a:lnTo>
                  <a:lnTo>
                    <a:pt x="405" y="45"/>
                  </a:lnTo>
                  <a:lnTo>
                    <a:pt x="362" y="26"/>
                  </a:lnTo>
                  <a:lnTo>
                    <a:pt x="440" y="36"/>
                  </a:lnTo>
                  <a:lnTo>
                    <a:pt x="422" y="26"/>
                  </a:lnTo>
                  <a:lnTo>
                    <a:pt x="377" y="24"/>
                  </a:lnTo>
                  <a:lnTo>
                    <a:pt x="392" y="23"/>
                  </a:lnTo>
                  <a:lnTo>
                    <a:pt x="364" y="14"/>
                  </a:lnTo>
                  <a:lnTo>
                    <a:pt x="397" y="16"/>
                  </a:lnTo>
                  <a:lnTo>
                    <a:pt x="383" y="12"/>
                  </a:lnTo>
                  <a:lnTo>
                    <a:pt x="398" y="9"/>
                  </a:lnTo>
                  <a:lnTo>
                    <a:pt x="455" y="26"/>
                  </a:lnTo>
                  <a:lnTo>
                    <a:pt x="449" y="20"/>
                  </a:lnTo>
                  <a:lnTo>
                    <a:pt x="474" y="14"/>
                  </a:lnTo>
                  <a:lnTo>
                    <a:pt x="453" y="12"/>
                  </a:lnTo>
                  <a:lnTo>
                    <a:pt x="452" y="4"/>
                  </a:lnTo>
                  <a:lnTo>
                    <a:pt x="466" y="0"/>
                  </a:lnTo>
                  <a:lnTo>
                    <a:pt x="619" y="4"/>
                  </a:lnTo>
                  <a:lnTo>
                    <a:pt x="630" y="9"/>
                  </a:lnTo>
                  <a:lnTo>
                    <a:pt x="626" y="12"/>
                  </a:lnTo>
                  <a:lnTo>
                    <a:pt x="523" y="13"/>
                  </a:lnTo>
                  <a:lnTo>
                    <a:pt x="535" y="18"/>
                  </a:lnTo>
                  <a:lnTo>
                    <a:pt x="495" y="23"/>
                  </a:lnTo>
                  <a:lnTo>
                    <a:pt x="640" y="14"/>
                  </a:lnTo>
                  <a:lnTo>
                    <a:pt x="645" y="22"/>
                  </a:lnTo>
                  <a:lnTo>
                    <a:pt x="626" y="27"/>
                  </a:lnTo>
                  <a:lnTo>
                    <a:pt x="659" y="23"/>
                  </a:lnTo>
                  <a:lnTo>
                    <a:pt x="697" y="33"/>
                  </a:lnTo>
                  <a:lnTo>
                    <a:pt x="640" y="49"/>
                  </a:lnTo>
                  <a:lnTo>
                    <a:pt x="548" y="47"/>
                  </a:lnTo>
                  <a:lnTo>
                    <a:pt x="570" y="50"/>
                  </a:lnTo>
                  <a:lnTo>
                    <a:pt x="531" y="57"/>
                  </a:lnTo>
                  <a:lnTo>
                    <a:pt x="531" y="65"/>
                  </a:lnTo>
                  <a:lnTo>
                    <a:pt x="632" y="52"/>
                  </a:lnTo>
                  <a:lnTo>
                    <a:pt x="640" y="57"/>
                  </a:lnTo>
                  <a:lnTo>
                    <a:pt x="619" y="70"/>
                  </a:lnTo>
                  <a:lnTo>
                    <a:pt x="684" y="50"/>
                  </a:lnTo>
                  <a:lnTo>
                    <a:pt x="688" y="69"/>
                  </a:lnTo>
                  <a:lnTo>
                    <a:pt x="656" y="101"/>
                  </a:lnTo>
                  <a:lnTo>
                    <a:pt x="718" y="64"/>
                  </a:lnTo>
                  <a:lnTo>
                    <a:pt x="718" y="70"/>
                  </a:lnTo>
                  <a:lnTo>
                    <a:pt x="747" y="69"/>
                  </a:lnTo>
                  <a:lnTo>
                    <a:pt x="756" y="57"/>
                  </a:lnTo>
                  <a:lnTo>
                    <a:pt x="789" y="55"/>
                  </a:lnTo>
                  <a:lnTo>
                    <a:pt x="829" y="66"/>
                  </a:lnTo>
                  <a:lnTo>
                    <a:pt x="790" y="82"/>
                  </a:lnTo>
                  <a:lnTo>
                    <a:pt x="792" y="89"/>
                  </a:lnTo>
                  <a:lnTo>
                    <a:pt x="702" y="98"/>
                  </a:lnTo>
                  <a:lnTo>
                    <a:pt x="774" y="99"/>
                  </a:lnTo>
                  <a:lnTo>
                    <a:pt x="715" y="113"/>
                  </a:lnTo>
                  <a:lnTo>
                    <a:pt x="719" y="123"/>
                  </a:lnTo>
                  <a:lnTo>
                    <a:pt x="759" y="113"/>
                  </a:lnTo>
                  <a:lnTo>
                    <a:pt x="730" y="126"/>
                  </a:lnTo>
                  <a:lnTo>
                    <a:pt x="726" y="142"/>
                  </a:lnTo>
                  <a:lnTo>
                    <a:pt x="736" y="138"/>
                  </a:lnTo>
                  <a:lnTo>
                    <a:pt x="708" y="153"/>
                  </a:lnTo>
                  <a:lnTo>
                    <a:pt x="698" y="183"/>
                  </a:lnTo>
                  <a:lnTo>
                    <a:pt x="713" y="177"/>
                  </a:lnTo>
                  <a:lnTo>
                    <a:pt x="734" y="183"/>
                  </a:lnTo>
                  <a:lnTo>
                    <a:pt x="715" y="183"/>
                  </a:lnTo>
                  <a:lnTo>
                    <a:pt x="715" y="192"/>
                  </a:lnTo>
                  <a:lnTo>
                    <a:pt x="746" y="196"/>
                  </a:lnTo>
                  <a:lnTo>
                    <a:pt x="747" y="208"/>
                  </a:lnTo>
                  <a:lnTo>
                    <a:pt x="700" y="205"/>
                  </a:lnTo>
                  <a:lnTo>
                    <a:pt x="713" y="210"/>
                  </a:lnTo>
                  <a:lnTo>
                    <a:pt x="687" y="214"/>
                  </a:lnTo>
                  <a:lnTo>
                    <a:pt x="700" y="226"/>
                  </a:lnTo>
                  <a:lnTo>
                    <a:pt x="724" y="227"/>
                  </a:lnTo>
                  <a:lnTo>
                    <a:pt x="710" y="234"/>
                  </a:lnTo>
                  <a:lnTo>
                    <a:pt x="729" y="241"/>
                  </a:lnTo>
                  <a:lnTo>
                    <a:pt x="728" y="257"/>
                  </a:lnTo>
                  <a:lnTo>
                    <a:pt x="693" y="247"/>
                  </a:lnTo>
                  <a:lnTo>
                    <a:pt x="714" y="255"/>
                  </a:lnTo>
                  <a:lnTo>
                    <a:pt x="701" y="261"/>
                  </a:lnTo>
                  <a:lnTo>
                    <a:pt x="713" y="260"/>
                  </a:lnTo>
                  <a:lnTo>
                    <a:pt x="710" y="270"/>
                  </a:lnTo>
                  <a:lnTo>
                    <a:pt x="735" y="275"/>
                  </a:lnTo>
                  <a:lnTo>
                    <a:pt x="695" y="272"/>
                  </a:lnTo>
                  <a:lnTo>
                    <a:pt x="688" y="278"/>
                  </a:lnTo>
                  <a:lnTo>
                    <a:pt x="718" y="290"/>
                  </a:lnTo>
                  <a:lnTo>
                    <a:pt x="714" y="301"/>
                  </a:lnTo>
                  <a:lnTo>
                    <a:pt x="689" y="307"/>
                  </a:lnTo>
                  <a:lnTo>
                    <a:pt x="665" y="292"/>
                  </a:lnTo>
                  <a:lnTo>
                    <a:pt x="629" y="305"/>
                  </a:lnTo>
                  <a:lnTo>
                    <a:pt x="655" y="313"/>
                  </a:lnTo>
                  <a:lnTo>
                    <a:pt x="630" y="320"/>
                  </a:lnTo>
                  <a:lnTo>
                    <a:pt x="657" y="321"/>
                  </a:lnTo>
                  <a:lnTo>
                    <a:pt x="648" y="336"/>
                  </a:lnTo>
                  <a:lnTo>
                    <a:pt x="659" y="327"/>
                  </a:lnTo>
                  <a:lnTo>
                    <a:pt x="688" y="340"/>
                  </a:lnTo>
                  <a:lnTo>
                    <a:pt x="679" y="350"/>
                  </a:lnTo>
                  <a:lnTo>
                    <a:pt x="695" y="346"/>
                  </a:lnTo>
                  <a:lnTo>
                    <a:pt x="688" y="356"/>
                  </a:lnTo>
                  <a:lnTo>
                    <a:pt x="699" y="351"/>
                  </a:lnTo>
                  <a:lnTo>
                    <a:pt x="701" y="377"/>
                  </a:lnTo>
                  <a:lnTo>
                    <a:pt x="688" y="368"/>
                  </a:lnTo>
                  <a:lnTo>
                    <a:pt x="688" y="377"/>
                  </a:lnTo>
                  <a:lnTo>
                    <a:pt x="675" y="377"/>
                  </a:lnTo>
                  <a:lnTo>
                    <a:pt x="659" y="355"/>
                  </a:lnTo>
                  <a:lnTo>
                    <a:pt x="619" y="344"/>
                  </a:lnTo>
                  <a:lnTo>
                    <a:pt x="647" y="358"/>
                  </a:lnTo>
                  <a:lnTo>
                    <a:pt x="611" y="365"/>
                  </a:lnTo>
                  <a:lnTo>
                    <a:pt x="600" y="377"/>
                  </a:lnTo>
                  <a:lnTo>
                    <a:pt x="634" y="380"/>
                  </a:lnTo>
                  <a:lnTo>
                    <a:pt x="605" y="387"/>
                  </a:lnTo>
                  <a:lnTo>
                    <a:pt x="649" y="378"/>
                  </a:lnTo>
                  <a:lnTo>
                    <a:pt x="691" y="389"/>
                  </a:lnTo>
                  <a:lnTo>
                    <a:pt x="636" y="419"/>
                  </a:lnTo>
                  <a:lnTo>
                    <a:pt x="584" y="432"/>
                  </a:lnTo>
                  <a:lnTo>
                    <a:pt x="565" y="433"/>
                  </a:lnTo>
                  <a:lnTo>
                    <a:pt x="552" y="420"/>
                  </a:lnTo>
                  <a:lnTo>
                    <a:pt x="558" y="433"/>
                  </a:lnTo>
                  <a:lnTo>
                    <a:pt x="543" y="441"/>
                  </a:lnTo>
                  <a:lnTo>
                    <a:pt x="523" y="473"/>
                  </a:lnTo>
                  <a:lnTo>
                    <a:pt x="507" y="473"/>
                  </a:lnTo>
                  <a:lnTo>
                    <a:pt x="503" y="482"/>
                  </a:lnTo>
                  <a:lnTo>
                    <a:pt x="487" y="484"/>
                  </a:lnTo>
                  <a:lnTo>
                    <a:pt x="480" y="480"/>
                  </a:lnTo>
                  <a:lnTo>
                    <a:pt x="490" y="474"/>
                  </a:lnTo>
                  <a:lnTo>
                    <a:pt x="479" y="473"/>
                  </a:lnTo>
                  <a:lnTo>
                    <a:pt x="473" y="489"/>
                  </a:lnTo>
                  <a:lnTo>
                    <a:pt x="448" y="491"/>
                  </a:lnTo>
                  <a:lnTo>
                    <a:pt x="449" y="504"/>
                  </a:lnTo>
                  <a:lnTo>
                    <a:pt x="433" y="505"/>
                  </a:lnTo>
                  <a:lnTo>
                    <a:pt x="447" y="515"/>
                  </a:lnTo>
                  <a:lnTo>
                    <a:pt x="429" y="518"/>
                  </a:lnTo>
                  <a:lnTo>
                    <a:pt x="443" y="529"/>
                  </a:lnTo>
                  <a:lnTo>
                    <a:pt x="431" y="529"/>
                  </a:lnTo>
                  <a:lnTo>
                    <a:pt x="440" y="532"/>
                  </a:lnTo>
                  <a:lnTo>
                    <a:pt x="431" y="545"/>
                  </a:lnTo>
                  <a:lnTo>
                    <a:pt x="422" y="543"/>
                  </a:lnTo>
                  <a:lnTo>
                    <a:pt x="429" y="549"/>
                  </a:lnTo>
                  <a:lnTo>
                    <a:pt x="412" y="554"/>
                  </a:lnTo>
                  <a:lnTo>
                    <a:pt x="422" y="572"/>
                  </a:lnTo>
                  <a:lnTo>
                    <a:pt x="412" y="596"/>
                  </a:lnTo>
                  <a:lnTo>
                    <a:pt x="400" y="597"/>
                  </a:lnTo>
                  <a:lnTo>
                    <a:pt x="409" y="605"/>
                  </a:lnTo>
                  <a:lnTo>
                    <a:pt x="381" y="605"/>
                  </a:lnTo>
                  <a:lnTo>
                    <a:pt x="378" y="589"/>
                  </a:lnTo>
                  <a:lnTo>
                    <a:pt x="339" y="591"/>
                  </a:lnTo>
                  <a:lnTo>
                    <a:pt x="348" y="587"/>
                  </a:lnTo>
                  <a:lnTo>
                    <a:pt x="328" y="580"/>
                  </a:lnTo>
                  <a:lnTo>
                    <a:pt x="338" y="577"/>
                  </a:lnTo>
                  <a:lnTo>
                    <a:pt x="323" y="577"/>
                  </a:lnTo>
                  <a:lnTo>
                    <a:pt x="328" y="564"/>
                  </a:lnTo>
                  <a:lnTo>
                    <a:pt x="320" y="567"/>
                  </a:lnTo>
                  <a:lnTo>
                    <a:pt x="294" y="532"/>
                  </a:lnTo>
                  <a:lnTo>
                    <a:pt x="294" y="522"/>
                  </a:lnTo>
                  <a:lnTo>
                    <a:pt x="313" y="510"/>
                  </a:lnTo>
                  <a:lnTo>
                    <a:pt x="305" y="507"/>
                  </a:lnTo>
                  <a:lnTo>
                    <a:pt x="286" y="520"/>
                  </a:lnTo>
                  <a:lnTo>
                    <a:pt x="286" y="494"/>
                  </a:lnTo>
                  <a:lnTo>
                    <a:pt x="268" y="480"/>
                  </a:lnTo>
                  <a:lnTo>
                    <a:pt x="273" y="460"/>
                  </a:lnTo>
                  <a:lnTo>
                    <a:pt x="262" y="452"/>
                  </a:lnTo>
                  <a:lnTo>
                    <a:pt x="277" y="434"/>
                  </a:lnTo>
                  <a:lnTo>
                    <a:pt x="268" y="432"/>
                  </a:lnTo>
                  <a:lnTo>
                    <a:pt x="301" y="432"/>
                  </a:lnTo>
                  <a:lnTo>
                    <a:pt x="298" y="425"/>
                  </a:lnTo>
                  <a:lnTo>
                    <a:pt x="275" y="426"/>
                  </a:lnTo>
                  <a:lnTo>
                    <a:pt x="309" y="410"/>
                  </a:lnTo>
                  <a:lnTo>
                    <a:pt x="301" y="405"/>
                  </a:lnTo>
                  <a:lnTo>
                    <a:pt x="309" y="387"/>
                  </a:lnTo>
                  <a:lnTo>
                    <a:pt x="281" y="387"/>
                  </a:lnTo>
                  <a:lnTo>
                    <a:pt x="251" y="372"/>
                  </a:lnTo>
                  <a:lnTo>
                    <a:pt x="305" y="380"/>
                  </a:lnTo>
                  <a:lnTo>
                    <a:pt x="296" y="374"/>
                  </a:lnTo>
                  <a:lnTo>
                    <a:pt x="305" y="371"/>
                  </a:lnTo>
                  <a:lnTo>
                    <a:pt x="284" y="360"/>
                  </a:lnTo>
                  <a:lnTo>
                    <a:pt x="291" y="355"/>
                  </a:lnTo>
                  <a:lnTo>
                    <a:pt x="280" y="359"/>
                  </a:lnTo>
                  <a:lnTo>
                    <a:pt x="288" y="352"/>
                  </a:lnTo>
                  <a:lnTo>
                    <a:pt x="274" y="352"/>
                  </a:lnTo>
                  <a:lnTo>
                    <a:pt x="289" y="347"/>
                  </a:lnTo>
                  <a:lnTo>
                    <a:pt x="265" y="338"/>
                  </a:lnTo>
                  <a:lnTo>
                    <a:pt x="260" y="352"/>
                  </a:lnTo>
                  <a:lnTo>
                    <a:pt x="240" y="352"/>
                  </a:lnTo>
                  <a:lnTo>
                    <a:pt x="236" y="347"/>
                  </a:lnTo>
                  <a:lnTo>
                    <a:pt x="249" y="338"/>
                  </a:lnTo>
                  <a:lnTo>
                    <a:pt x="239" y="338"/>
                  </a:lnTo>
                  <a:lnTo>
                    <a:pt x="251" y="316"/>
                  </a:lnTo>
                  <a:lnTo>
                    <a:pt x="237" y="312"/>
                  </a:lnTo>
                  <a:lnTo>
                    <a:pt x="244" y="302"/>
                  </a:lnTo>
                  <a:lnTo>
                    <a:pt x="221" y="275"/>
                  </a:lnTo>
                  <a:lnTo>
                    <a:pt x="229" y="274"/>
                  </a:lnTo>
                  <a:lnTo>
                    <a:pt x="198" y="250"/>
                  </a:lnTo>
                  <a:lnTo>
                    <a:pt x="198" y="241"/>
                  </a:lnTo>
                  <a:lnTo>
                    <a:pt x="165" y="229"/>
                  </a:lnTo>
                  <a:lnTo>
                    <a:pt x="134" y="222"/>
                  </a:lnTo>
                  <a:lnTo>
                    <a:pt x="106" y="234"/>
                  </a:lnTo>
                  <a:lnTo>
                    <a:pt x="83" y="226"/>
                  </a:lnTo>
                  <a:lnTo>
                    <a:pt x="91" y="235"/>
                  </a:lnTo>
                  <a:lnTo>
                    <a:pt x="67" y="231"/>
                  </a:lnTo>
                  <a:lnTo>
                    <a:pt x="46" y="222"/>
                  </a:lnTo>
                  <a:lnTo>
                    <a:pt x="67" y="214"/>
                  </a:lnTo>
                  <a:lnTo>
                    <a:pt x="21" y="205"/>
                  </a:lnTo>
                  <a:lnTo>
                    <a:pt x="38" y="198"/>
                  </a:lnTo>
                  <a:lnTo>
                    <a:pt x="93" y="200"/>
                  </a:lnTo>
                  <a:lnTo>
                    <a:pt x="100" y="197"/>
                  </a:lnTo>
                  <a:lnTo>
                    <a:pt x="90" y="192"/>
                  </a:lnTo>
                  <a:lnTo>
                    <a:pt x="99" y="187"/>
                  </a:lnTo>
                  <a:lnTo>
                    <a:pt x="50" y="191"/>
                  </a:lnTo>
                  <a:lnTo>
                    <a:pt x="0" y="17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02" name="Freeform 24">
              <a:extLst>
                <a:ext uri="{FF2B5EF4-FFF2-40B4-BE49-F238E27FC236}">
                  <a16:creationId xmlns:a16="http://schemas.microsoft.com/office/drawing/2014/main" id="{8B02122C-4E2B-4436-87B0-2293501A72B8}"/>
                </a:ext>
              </a:extLst>
            </p:cNvPr>
            <p:cNvSpPr>
              <a:spLocks/>
            </p:cNvSpPr>
            <p:nvPr/>
          </p:nvSpPr>
          <p:spPr bwMode="auto">
            <a:xfrm>
              <a:off x="2551876" y="3022197"/>
              <a:ext cx="188912" cy="90489"/>
            </a:xfrm>
            <a:custGeom>
              <a:avLst/>
              <a:gdLst>
                <a:gd name="T0" fmla="*/ 0 w 151"/>
                <a:gd name="T1" fmla="*/ 40104274 h 70"/>
                <a:gd name="T2" fmla="*/ 0 w 151"/>
                <a:gd name="T3" fmla="*/ 40104274 h 70"/>
                <a:gd name="T4" fmla="*/ 15652254 w 151"/>
                <a:gd name="T5" fmla="*/ 35091241 h 70"/>
                <a:gd name="T6" fmla="*/ 6260402 w 151"/>
                <a:gd name="T7" fmla="*/ 25065175 h 70"/>
                <a:gd name="T8" fmla="*/ 26607957 w 151"/>
                <a:gd name="T9" fmla="*/ 31749650 h 70"/>
                <a:gd name="T10" fmla="*/ 17217354 w 151"/>
                <a:gd name="T11" fmla="*/ 13367662 h 70"/>
                <a:gd name="T12" fmla="*/ 40695106 w 151"/>
                <a:gd name="T13" fmla="*/ 23395026 h 70"/>
                <a:gd name="T14" fmla="*/ 29739408 w 151"/>
                <a:gd name="T15" fmla="*/ 1671443 h 70"/>
                <a:gd name="T16" fmla="*/ 65737964 w 151"/>
                <a:gd name="T17" fmla="*/ 18381988 h 70"/>
                <a:gd name="T18" fmla="*/ 68868163 w 151"/>
                <a:gd name="T19" fmla="*/ 48460201 h 70"/>
                <a:gd name="T20" fmla="*/ 87650631 w 151"/>
                <a:gd name="T21" fmla="*/ 15039104 h 70"/>
                <a:gd name="T22" fmla="*/ 106433080 w 151"/>
                <a:gd name="T23" fmla="*/ 28408059 h 70"/>
                <a:gd name="T24" fmla="*/ 122085329 w 151"/>
                <a:gd name="T25" fmla="*/ 11697513 h 70"/>
                <a:gd name="T26" fmla="*/ 134607378 w 151"/>
                <a:gd name="T27" fmla="*/ 31749650 h 70"/>
                <a:gd name="T28" fmla="*/ 131477179 w 151"/>
                <a:gd name="T29" fmla="*/ 13367662 h 70"/>
                <a:gd name="T30" fmla="*/ 170607214 w 151"/>
                <a:gd name="T31" fmla="*/ 13367662 h 70"/>
                <a:gd name="T32" fmla="*/ 175302514 w 151"/>
                <a:gd name="T33" fmla="*/ 0 h 70"/>
                <a:gd name="T34" fmla="*/ 192519862 w 151"/>
                <a:gd name="T35" fmla="*/ 11697513 h 70"/>
                <a:gd name="T36" fmla="*/ 214432511 w 151"/>
                <a:gd name="T37" fmla="*/ 6684477 h 70"/>
                <a:gd name="T38" fmla="*/ 198780262 w 151"/>
                <a:gd name="T39" fmla="*/ 15039104 h 70"/>
                <a:gd name="T40" fmla="*/ 234780059 w 151"/>
                <a:gd name="T41" fmla="*/ 51801792 h 70"/>
                <a:gd name="T42" fmla="*/ 203475561 w 151"/>
                <a:gd name="T43" fmla="*/ 83551432 h 70"/>
                <a:gd name="T44" fmla="*/ 117390029 w 151"/>
                <a:gd name="T45" fmla="*/ 115301092 h 70"/>
                <a:gd name="T46" fmla="*/ 39130007 w 151"/>
                <a:gd name="T47" fmla="*/ 100261993 h 70"/>
                <a:gd name="T48" fmla="*/ 57912465 w 151"/>
                <a:gd name="T49" fmla="*/ 70183775 h 70"/>
                <a:gd name="T50" fmla="*/ 12522054 w 151"/>
                <a:gd name="T51" fmla="*/ 60157709 h 70"/>
                <a:gd name="T52" fmla="*/ 56347365 w 151"/>
                <a:gd name="T53" fmla="*/ 58486267 h 70"/>
                <a:gd name="T54" fmla="*/ 40695106 w 151"/>
                <a:gd name="T55" fmla="*/ 48460201 h 70"/>
                <a:gd name="T56" fmla="*/ 56347365 w 151"/>
                <a:gd name="T57" fmla="*/ 40104274 h 70"/>
                <a:gd name="T58" fmla="*/ 0 w 151"/>
                <a:gd name="T59" fmla="*/ 40104274 h 70"/>
                <a:gd name="T60" fmla="*/ 0 w 151"/>
                <a:gd name="T61" fmla="*/ 40104274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0"/>
                <a:gd name="T95" fmla="*/ 151 w 151"/>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0">
                  <a:moveTo>
                    <a:pt x="0" y="24"/>
                  </a:moveTo>
                  <a:lnTo>
                    <a:pt x="0" y="24"/>
                  </a:lnTo>
                  <a:lnTo>
                    <a:pt x="10" y="21"/>
                  </a:lnTo>
                  <a:lnTo>
                    <a:pt x="4" y="15"/>
                  </a:lnTo>
                  <a:lnTo>
                    <a:pt x="17" y="19"/>
                  </a:lnTo>
                  <a:lnTo>
                    <a:pt x="11" y="8"/>
                  </a:lnTo>
                  <a:lnTo>
                    <a:pt x="26" y="14"/>
                  </a:lnTo>
                  <a:lnTo>
                    <a:pt x="19" y="1"/>
                  </a:lnTo>
                  <a:lnTo>
                    <a:pt x="42" y="11"/>
                  </a:lnTo>
                  <a:lnTo>
                    <a:pt x="44" y="29"/>
                  </a:lnTo>
                  <a:lnTo>
                    <a:pt x="56" y="9"/>
                  </a:lnTo>
                  <a:lnTo>
                    <a:pt x="68" y="17"/>
                  </a:lnTo>
                  <a:lnTo>
                    <a:pt x="78" y="7"/>
                  </a:lnTo>
                  <a:lnTo>
                    <a:pt x="86" y="19"/>
                  </a:lnTo>
                  <a:lnTo>
                    <a:pt x="84" y="8"/>
                  </a:lnTo>
                  <a:lnTo>
                    <a:pt x="109" y="8"/>
                  </a:lnTo>
                  <a:lnTo>
                    <a:pt x="112" y="0"/>
                  </a:lnTo>
                  <a:lnTo>
                    <a:pt x="123" y="7"/>
                  </a:lnTo>
                  <a:lnTo>
                    <a:pt x="137" y="4"/>
                  </a:lnTo>
                  <a:lnTo>
                    <a:pt x="127" y="9"/>
                  </a:lnTo>
                  <a:lnTo>
                    <a:pt x="150" y="31"/>
                  </a:lnTo>
                  <a:lnTo>
                    <a:pt x="130" y="50"/>
                  </a:lnTo>
                  <a:lnTo>
                    <a:pt x="75" y="69"/>
                  </a:lnTo>
                  <a:lnTo>
                    <a:pt x="25" y="60"/>
                  </a:lnTo>
                  <a:lnTo>
                    <a:pt x="37" y="42"/>
                  </a:lnTo>
                  <a:lnTo>
                    <a:pt x="8" y="36"/>
                  </a:lnTo>
                  <a:lnTo>
                    <a:pt x="36" y="35"/>
                  </a:lnTo>
                  <a:lnTo>
                    <a:pt x="26" y="29"/>
                  </a:lnTo>
                  <a:lnTo>
                    <a:pt x="36" y="24"/>
                  </a:lnTo>
                  <a:lnTo>
                    <a:pt x="0" y="2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03" name="Freeform 25">
              <a:extLst>
                <a:ext uri="{FF2B5EF4-FFF2-40B4-BE49-F238E27FC236}">
                  <a16:creationId xmlns:a16="http://schemas.microsoft.com/office/drawing/2014/main" id="{CEE0057C-A823-4FFF-B0FB-753002182C53}"/>
                </a:ext>
              </a:extLst>
            </p:cNvPr>
            <p:cNvSpPr>
              <a:spLocks/>
            </p:cNvSpPr>
            <p:nvPr/>
          </p:nvSpPr>
          <p:spPr bwMode="auto">
            <a:xfrm>
              <a:off x="975499" y="3817539"/>
              <a:ext cx="515933" cy="339726"/>
            </a:xfrm>
            <a:custGeom>
              <a:avLst/>
              <a:gdLst>
                <a:gd name="T0" fmla="*/ 0 w 412"/>
                <a:gd name="T1" fmla="*/ 5082858 h 261"/>
                <a:gd name="T2" fmla="*/ 0 w 412"/>
                <a:gd name="T3" fmla="*/ 5082858 h 261"/>
                <a:gd name="T4" fmla="*/ 29795363 w 412"/>
                <a:gd name="T5" fmla="*/ 72852125 h 261"/>
                <a:gd name="T6" fmla="*/ 65864618 w 412"/>
                <a:gd name="T7" fmla="*/ 105042701 h 261"/>
                <a:gd name="T8" fmla="*/ 64295518 w 412"/>
                <a:gd name="T9" fmla="*/ 123679407 h 261"/>
                <a:gd name="T10" fmla="*/ 45477599 w 412"/>
                <a:gd name="T11" fmla="*/ 127067544 h 261"/>
                <a:gd name="T12" fmla="*/ 86250404 w 412"/>
                <a:gd name="T13" fmla="*/ 142316113 h 261"/>
                <a:gd name="T14" fmla="*/ 108205270 w 412"/>
                <a:gd name="T15" fmla="*/ 174506710 h 261"/>
                <a:gd name="T16" fmla="*/ 106637423 w 412"/>
                <a:gd name="T17" fmla="*/ 199919690 h 261"/>
                <a:gd name="T18" fmla="*/ 152115002 w 412"/>
                <a:gd name="T19" fmla="*/ 242275958 h 261"/>
                <a:gd name="T20" fmla="*/ 163092435 w 412"/>
                <a:gd name="T21" fmla="*/ 228722108 h 261"/>
                <a:gd name="T22" fmla="*/ 53318085 w 412"/>
                <a:gd name="T23" fmla="*/ 62686412 h 261"/>
                <a:gd name="T24" fmla="*/ 47045445 w 412"/>
                <a:gd name="T25" fmla="*/ 18636711 h 261"/>
                <a:gd name="T26" fmla="*/ 70568158 w 412"/>
                <a:gd name="T27" fmla="*/ 28802429 h 261"/>
                <a:gd name="T28" fmla="*/ 111340964 w 412"/>
                <a:gd name="T29" fmla="*/ 101654564 h 261"/>
                <a:gd name="T30" fmla="*/ 169365114 w 412"/>
                <a:gd name="T31" fmla="*/ 155869963 h 261"/>
                <a:gd name="T32" fmla="*/ 166228168 w 412"/>
                <a:gd name="T33" fmla="*/ 176200127 h 261"/>
                <a:gd name="T34" fmla="*/ 246205893 w 412"/>
                <a:gd name="T35" fmla="*/ 250746952 h 261"/>
                <a:gd name="T36" fmla="*/ 255615479 w 412"/>
                <a:gd name="T37" fmla="*/ 282937507 h 261"/>
                <a:gd name="T38" fmla="*/ 246205893 w 412"/>
                <a:gd name="T39" fmla="*/ 303267631 h 261"/>
                <a:gd name="T40" fmla="*/ 265023813 w 412"/>
                <a:gd name="T41" fmla="*/ 332070050 h 261"/>
                <a:gd name="T42" fmla="*/ 417138854 w 412"/>
                <a:gd name="T43" fmla="*/ 410005092 h 261"/>
                <a:gd name="T44" fmla="*/ 484571299 w 412"/>
                <a:gd name="T45" fmla="*/ 403227517 h 261"/>
                <a:gd name="T46" fmla="*/ 528479779 w 412"/>
                <a:gd name="T47" fmla="*/ 440500929 h 261"/>
                <a:gd name="T48" fmla="*/ 545729852 w 412"/>
                <a:gd name="T49" fmla="*/ 404922236 h 261"/>
                <a:gd name="T50" fmla="*/ 567684718 w 412"/>
                <a:gd name="T51" fmla="*/ 403227517 h 261"/>
                <a:gd name="T52" fmla="*/ 545729852 w 412"/>
                <a:gd name="T53" fmla="*/ 372731680 h 261"/>
                <a:gd name="T54" fmla="*/ 594344377 w 412"/>
                <a:gd name="T55" fmla="*/ 360872550 h 261"/>
                <a:gd name="T56" fmla="*/ 613162297 w 412"/>
                <a:gd name="T57" fmla="*/ 347318700 h 261"/>
                <a:gd name="T58" fmla="*/ 617867090 w 412"/>
                <a:gd name="T59" fmla="*/ 340541043 h 261"/>
                <a:gd name="T60" fmla="*/ 624139730 w 412"/>
                <a:gd name="T61" fmla="*/ 357484413 h 261"/>
                <a:gd name="T62" fmla="*/ 644526749 w 412"/>
                <a:gd name="T63" fmla="*/ 282937507 h 261"/>
                <a:gd name="T64" fmla="*/ 617867090 w 412"/>
                <a:gd name="T65" fmla="*/ 272771795 h 261"/>
                <a:gd name="T66" fmla="*/ 569253817 w 412"/>
                <a:gd name="T67" fmla="*/ 282937507 h 261"/>
                <a:gd name="T68" fmla="*/ 544162005 w 412"/>
                <a:gd name="T69" fmla="*/ 347318700 h 261"/>
                <a:gd name="T70" fmla="*/ 481434353 w 412"/>
                <a:gd name="T71" fmla="*/ 354094974 h 261"/>
                <a:gd name="T72" fmla="*/ 454775946 w 412"/>
                <a:gd name="T73" fmla="*/ 338847625 h 261"/>
                <a:gd name="T74" fmla="*/ 414001908 w 412"/>
                <a:gd name="T75" fmla="*/ 259217945 h 261"/>
                <a:gd name="T76" fmla="*/ 412434061 w 412"/>
                <a:gd name="T77" fmla="*/ 199919690 h 261"/>
                <a:gd name="T78" fmla="*/ 426548440 w 412"/>
                <a:gd name="T79" fmla="*/ 171117271 h 261"/>
                <a:gd name="T80" fmla="*/ 384206555 w 412"/>
                <a:gd name="T81" fmla="*/ 155869963 h 261"/>
                <a:gd name="T82" fmla="*/ 330888489 w 412"/>
                <a:gd name="T83" fmla="*/ 72852125 h 261"/>
                <a:gd name="T84" fmla="*/ 285410832 w 412"/>
                <a:gd name="T85" fmla="*/ 89794132 h 261"/>
                <a:gd name="T86" fmla="*/ 227387973 w 412"/>
                <a:gd name="T87" fmla="*/ 22024853 h 261"/>
                <a:gd name="T88" fmla="*/ 130160136 w 412"/>
                <a:gd name="T89" fmla="*/ 35578703 h 261"/>
                <a:gd name="T90" fmla="*/ 48614545 w 412"/>
                <a:gd name="T91" fmla="*/ 0 h 261"/>
                <a:gd name="T92" fmla="*/ 0 w 412"/>
                <a:gd name="T93" fmla="*/ 5082858 h 261"/>
                <a:gd name="T94" fmla="*/ 0 w 412"/>
                <a:gd name="T95" fmla="*/ 5082858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
                <a:gd name="T145" fmla="*/ 0 h 261"/>
                <a:gd name="T146" fmla="*/ 412 w 41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 h="261">
                  <a:moveTo>
                    <a:pt x="0" y="3"/>
                  </a:moveTo>
                  <a:lnTo>
                    <a:pt x="0" y="3"/>
                  </a:lnTo>
                  <a:lnTo>
                    <a:pt x="19" y="43"/>
                  </a:lnTo>
                  <a:lnTo>
                    <a:pt x="42" y="62"/>
                  </a:lnTo>
                  <a:lnTo>
                    <a:pt x="41" y="73"/>
                  </a:lnTo>
                  <a:lnTo>
                    <a:pt x="29" y="75"/>
                  </a:lnTo>
                  <a:lnTo>
                    <a:pt x="55" y="84"/>
                  </a:lnTo>
                  <a:lnTo>
                    <a:pt x="69" y="103"/>
                  </a:lnTo>
                  <a:lnTo>
                    <a:pt x="68" y="118"/>
                  </a:lnTo>
                  <a:lnTo>
                    <a:pt x="97" y="143"/>
                  </a:lnTo>
                  <a:lnTo>
                    <a:pt x="104" y="135"/>
                  </a:lnTo>
                  <a:lnTo>
                    <a:pt x="34" y="37"/>
                  </a:lnTo>
                  <a:lnTo>
                    <a:pt x="30" y="11"/>
                  </a:lnTo>
                  <a:lnTo>
                    <a:pt x="45" y="17"/>
                  </a:lnTo>
                  <a:lnTo>
                    <a:pt x="71" y="60"/>
                  </a:lnTo>
                  <a:lnTo>
                    <a:pt x="108" y="92"/>
                  </a:lnTo>
                  <a:lnTo>
                    <a:pt x="106" y="104"/>
                  </a:lnTo>
                  <a:lnTo>
                    <a:pt x="157" y="148"/>
                  </a:lnTo>
                  <a:lnTo>
                    <a:pt x="163" y="167"/>
                  </a:lnTo>
                  <a:lnTo>
                    <a:pt x="157" y="179"/>
                  </a:lnTo>
                  <a:lnTo>
                    <a:pt x="169" y="196"/>
                  </a:lnTo>
                  <a:lnTo>
                    <a:pt x="266" y="242"/>
                  </a:lnTo>
                  <a:lnTo>
                    <a:pt x="309" y="238"/>
                  </a:lnTo>
                  <a:lnTo>
                    <a:pt x="337" y="260"/>
                  </a:lnTo>
                  <a:lnTo>
                    <a:pt x="348" y="239"/>
                  </a:lnTo>
                  <a:lnTo>
                    <a:pt x="362" y="238"/>
                  </a:lnTo>
                  <a:lnTo>
                    <a:pt x="348" y="220"/>
                  </a:lnTo>
                  <a:lnTo>
                    <a:pt x="379" y="213"/>
                  </a:lnTo>
                  <a:lnTo>
                    <a:pt x="391" y="205"/>
                  </a:lnTo>
                  <a:lnTo>
                    <a:pt x="394" y="201"/>
                  </a:lnTo>
                  <a:lnTo>
                    <a:pt x="398" y="211"/>
                  </a:lnTo>
                  <a:lnTo>
                    <a:pt x="411" y="167"/>
                  </a:lnTo>
                  <a:lnTo>
                    <a:pt x="394" y="161"/>
                  </a:lnTo>
                  <a:lnTo>
                    <a:pt x="363" y="167"/>
                  </a:lnTo>
                  <a:lnTo>
                    <a:pt x="347" y="205"/>
                  </a:lnTo>
                  <a:lnTo>
                    <a:pt x="307" y="209"/>
                  </a:lnTo>
                  <a:lnTo>
                    <a:pt x="290" y="200"/>
                  </a:lnTo>
                  <a:lnTo>
                    <a:pt x="264" y="153"/>
                  </a:lnTo>
                  <a:lnTo>
                    <a:pt x="263" y="118"/>
                  </a:lnTo>
                  <a:lnTo>
                    <a:pt x="272" y="101"/>
                  </a:lnTo>
                  <a:lnTo>
                    <a:pt x="245" y="92"/>
                  </a:lnTo>
                  <a:lnTo>
                    <a:pt x="211" y="43"/>
                  </a:lnTo>
                  <a:lnTo>
                    <a:pt x="182" y="53"/>
                  </a:lnTo>
                  <a:lnTo>
                    <a:pt x="145" y="13"/>
                  </a:lnTo>
                  <a:lnTo>
                    <a:pt x="83" y="21"/>
                  </a:lnTo>
                  <a:lnTo>
                    <a:pt x="31" y="0"/>
                  </a:lnTo>
                  <a:lnTo>
                    <a:pt x="0" y="3"/>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04" name="Freeform 26">
              <a:extLst>
                <a:ext uri="{FF2B5EF4-FFF2-40B4-BE49-F238E27FC236}">
                  <a16:creationId xmlns:a16="http://schemas.microsoft.com/office/drawing/2014/main" id="{714AC106-B931-4DCC-A4F7-BCD04256869F}"/>
                </a:ext>
              </a:extLst>
            </p:cNvPr>
            <p:cNvSpPr>
              <a:spLocks/>
            </p:cNvSpPr>
            <p:nvPr/>
          </p:nvSpPr>
          <p:spPr bwMode="auto">
            <a:xfrm>
              <a:off x="4461626" y="3396849"/>
              <a:ext cx="541333" cy="239714"/>
            </a:xfrm>
            <a:custGeom>
              <a:avLst/>
              <a:gdLst>
                <a:gd name="T0" fmla="*/ 0 w 434"/>
                <a:gd name="T1" fmla="*/ 97804222 h 183"/>
                <a:gd name="T2" fmla="*/ 0 w 434"/>
                <a:gd name="T3" fmla="*/ 97804222 h 183"/>
                <a:gd name="T4" fmla="*/ 21780710 w 434"/>
                <a:gd name="T5" fmla="*/ 130405179 h 183"/>
                <a:gd name="T6" fmla="*/ 51342202 w 434"/>
                <a:gd name="T7" fmla="*/ 140699736 h 183"/>
                <a:gd name="T8" fmla="*/ 63787960 w 434"/>
                <a:gd name="T9" fmla="*/ 207618979 h 183"/>
                <a:gd name="T10" fmla="*/ 157136156 w 434"/>
                <a:gd name="T11" fmla="*/ 233356025 h 183"/>
                <a:gd name="T12" fmla="*/ 197588027 w 434"/>
                <a:gd name="T13" fmla="*/ 279684804 h 183"/>
                <a:gd name="T14" fmla="*/ 273821727 w 434"/>
                <a:gd name="T15" fmla="*/ 276252848 h 183"/>
                <a:gd name="T16" fmla="*/ 360947101 w 434"/>
                <a:gd name="T17" fmla="*/ 312285761 h 183"/>
                <a:gd name="T18" fmla="*/ 477632633 w 434"/>
                <a:gd name="T19" fmla="*/ 279684804 h 183"/>
                <a:gd name="T20" fmla="*/ 513416994 w 434"/>
                <a:gd name="T21" fmla="*/ 253946448 h 183"/>
                <a:gd name="T22" fmla="*/ 513416994 w 434"/>
                <a:gd name="T23" fmla="*/ 217913535 h 183"/>
                <a:gd name="T24" fmla="*/ 546088045 w 434"/>
                <a:gd name="T25" fmla="*/ 221345491 h 183"/>
                <a:gd name="T26" fmla="*/ 616100113 w 434"/>
                <a:gd name="T27" fmla="*/ 169870047 h 183"/>
                <a:gd name="T28" fmla="*/ 673665330 w 434"/>
                <a:gd name="T29" fmla="*/ 166438092 h 183"/>
                <a:gd name="T30" fmla="*/ 645660348 w 434"/>
                <a:gd name="T31" fmla="*/ 126973224 h 183"/>
                <a:gd name="T32" fmla="*/ 591207349 w 434"/>
                <a:gd name="T33" fmla="*/ 137269090 h 183"/>
                <a:gd name="T34" fmla="*/ 591207349 w 434"/>
                <a:gd name="T35" fmla="*/ 92656289 h 183"/>
                <a:gd name="T36" fmla="*/ 605209762 w 434"/>
                <a:gd name="T37" fmla="*/ 68633890 h 183"/>
                <a:gd name="T38" fmla="*/ 566314585 w 434"/>
                <a:gd name="T39" fmla="*/ 61771289 h 183"/>
                <a:gd name="T40" fmla="*/ 465186875 w 434"/>
                <a:gd name="T41" fmla="*/ 89224334 h 183"/>
                <a:gd name="T42" fmla="*/ 378061578 w 434"/>
                <a:gd name="T43" fmla="*/ 49759445 h 183"/>
                <a:gd name="T44" fmla="*/ 320496438 w 434"/>
                <a:gd name="T45" fmla="*/ 54907378 h 183"/>
                <a:gd name="T46" fmla="*/ 300271146 w 434"/>
                <a:gd name="T47" fmla="*/ 22306411 h 183"/>
                <a:gd name="T48" fmla="*/ 244261492 w 434"/>
                <a:gd name="T49" fmla="*/ 0 h 183"/>
                <a:gd name="T50" fmla="*/ 214701257 w 434"/>
                <a:gd name="T51" fmla="*/ 24022389 h 183"/>
                <a:gd name="T52" fmla="*/ 213145849 w 434"/>
                <a:gd name="T53" fmla="*/ 68633890 h 183"/>
                <a:gd name="T54" fmla="*/ 85569928 w 434"/>
                <a:gd name="T55" fmla="*/ 48043467 h 183"/>
                <a:gd name="T56" fmla="*/ 0 w 434"/>
                <a:gd name="T57" fmla="*/ 97804222 h 183"/>
                <a:gd name="T58" fmla="*/ 0 w 434"/>
                <a:gd name="T59" fmla="*/ 97804222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05" name="Freeform 27">
              <a:extLst>
                <a:ext uri="{FF2B5EF4-FFF2-40B4-BE49-F238E27FC236}">
                  <a16:creationId xmlns:a16="http://schemas.microsoft.com/office/drawing/2014/main" id="{2D61E932-DB29-43A0-B990-413DA440DBB8}"/>
                </a:ext>
              </a:extLst>
            </p:cNvPr>
            <p:cNvSpPr>
              <a:spLocks/>
            </p:cNvSpPr>
            <p:nvPr/>
          </p:nvSpPr>
          <p:spPr bwMode="auto">
            <a:xfrm>
              <a:off x="3853617" y="3966765"/>
              <a:ext cx="126999" cy="155576"/>
            </a:xfrm>
            <a:custGeom>
              <a:avLst/>
              <a:gdLst>
                <a:gd name="T0" fmla="*/ 0 w 105"/>
                <a:gd name="T1" fmla="*/ 143570889 h 119"/>
                <a:gd name="T2" fmla="*/ 0 w 105"/>
                <a:gd name="T3" fmla="*/ 143570889 h 119"/>
                <a:gd name="T4" fmla="*/ 20480870 w 105"/>
                <a:gd name="T5" fmla="*/ 201682754 h 119"/>
                <a:gd name="T6" fmla="*/ 57054450 w 105"/>
                <a:gd name="T7" fmla="*/ 193136590 h 119"/>
                <a:gd name="T8" fmla="*/ 114110109 w 105"/>
                <a:gd name="T9" fmla="*/ 141860872 h 119"/>
                <a:gd name="T10" fmla="*/ 112646586 w 105"/>
                <a:gd name="T11" fmla="*/ 117932397 h 119"/>
                <a:gd name="T12" fmla="*/ 150683680 w 105"/>
                <a:gd name="T13" fmla="*/ 73494155 h 119"/>
                <a:gd name="T14" fmla="*/ 152145994 w 105"/>
                <a:gd name="T15" fmla="*/ 59820554 h 119"/>
                <a:gd name="T16" fmla="*/ 131665133 w 105"/>
                <a:gd name="T17" fmla="*/ 34183359 h 119"/>
                <a:gd name="T18" fmla="*/ 84850527 w 105"/>
                <a:gd name="T19" fmla="*/ 0 h 119"/>
                <a:gd name="T20" fmla="*/ 73147160 w 105"/>
                <a:gd name="T21" fmla="*/ 1708710 h 119"/>
                <a:gd name="T22" fmla="*/ 78998834 w 105"/>
                <a:gd name="T23" fmla="*/ 18801043 h 119"/>
                <a:gd name="T24" fmla="*/ 62907334 w 105"/>
                <a:gd name="T25" fmla="*/ 54693117 h 119"/>
                <a:gd name="T26" fmla="*/ 73147160 w 105"/>
                <a:gd name="T27" fmla="*/ 71785445 h 119"/>
                <a:gd name="T28" fmla="*/ 58517973 w 105"/>
                <a:gd name="T29" fmla="*/ 119642415 h 119"/>
                <a:gd name="T30" fmla="*/ 0 w 105"/>
                <a:gd name="T31" fmla="*/ 143570889 h 119"/>
                <a:gd name="T32" fmla="*/ 0 w 105"/>
                <a:gd name="T33" fmla="*/ 14357088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19"/>
                <a:gd name="T53" fmla="*/ 105 w 10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19">
                  <a:moveTo>
                    <a:pt x="0" y="84"/>
                  </a:moveTo>
                  <a:lnTo>
                    <a:pt x="0" y="84"/>
                  </a:lnTo>
                  <a:lnTo>
                    <a:pt x="14" y="118"/>
                  </a:lnTo>
                  <a:lnTo>
                    <a:pt x="39" y="113"/>
                  </a:lnTo>
                  <a:lnTo>
                    <a:pt x="78" y="83"/>
                  </a:lnTo>
                  <a:lnTo>
                    <a:pt x="77" y="69"/>
                  </a:lnTo>
                  <a:lnTo>
                    <a:pt x="103" y="43"/>
                  </a:lnTo>
                  <a:lnTo>
                    <a:pt x="104" y="35"/>
                  </a:lnTo>
                  <a:lnTo>
                    <a:pt x="90" y="20"/>
                  </a:lnTo>
                  <a:lnTo>
                    <a:pt x="58" y="0"/>
                  </a:lnTo>
                  <a:lnTo>
                    <a:pt x="50" y="1"/>
                  </a:lnTo>
                  <a:lnTo>
                    <a:pt x="54" y="11"/>
                  </a:lnTo>
                  <a:lnTo>
                    <a:pt x="43" y="32"/>
                  </a:lnTo>
                  <a:lnTo>
                    <a:pt x="50" y="42"/>
                  </a:lnTo>
                  <a:lnTo>
                    <a:pt x="40" y="70"/>
                  </a:lnTo>
                  <a:lnTo>
                    <a:pt x="0" y="8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06" name="Freeform 28">
              <a:extLst>
                <a:ext uri="{FF2B5EF4-FFF2-40B4-BE49-F238E27FC236}">
                  <a16:creationId xmlns:a16="http://schemas.microsoft.com/office/drawing/2014/main" id="{49D38AD8-B34D-4B34-922A-69B5473C6709}"/>
                </a:ext>
              </a:extLst>
            </p:cNvPr>
            <p:cNvSpPr>
              <a:spLocks/>
            </p:cNvSpPr>
            <p:nvPr/>
          </p:nvSpPr>
          <p:spPr bwMode="auto">
            <a:xfrm>
              <a:off x="4329864" y="3863576"/>
              <a:ext cx="138112" cy="76200"/>
            </a:xfrm>
            <a:custGeom>
              <a:avLst/>
              <a:gdLst>
                <a:gd name="T0" fmla="*/ 0 w 111"/>
                <a:gd name="T1" fmla="*/ 39317863 h 57"/>
                <a:gd name="T2" fmla="*/ 0 w 111"/>
                <a:gd name="T3" fmla="*/ 39317863 h 57"/>
                <a:gd name="T4" fmla="*/ 21675035 w 111"/>
                <a:gd name="T5" fmla="*/ 0 h 57"/>
                <a:gd name="T6" fmla="*/ 88246756 w 111"/>
                <a:gd name="T7" fmla="*/ 25020341 h 57"/>
                <a:gd name="T8" fmla="*/ 123855015 w 111"/>
                <a:gd name="T9" fmla="*/ 62549509 h 57"/>
                <a:gd name="T10" fmla="*/ 170300826 w 111"/>
                <a:gd name="T11" fmla="*/ 62549509 h 57"/>
                <a:gd name="T12" fmla="*/ 167203860 w 111"/>
                <a:gd name="T13" fmla="*/ 100080026 h 57"/>
                <a:gd name="T14" fmla="*/ 57283304 w 111"/>
                <a:gd name="T15" fmla="*/ 76847032 h 57"/>
                <a:gd name="T16" fmla="*/ 0 w 111"/>
                <a:gd name="T17" fmla="*/ 39317863 h 57"/>
                <a:gd name="T18" fmla="*/ 0 w 111"/>
                <a:gd name="T19" fmla="*/ 393178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07" name="Group 69">
              <a:extLst>
                <a:ext uri="{FF2B5EF4-FFF2-40B4-BE49-F238E27FC236}">
                  <a16:creationId xmlns:a16="http://schemas.microsoft.com/office/drawing/2014/main" id="{5AAC2B20-9D42-493C-BFD3-71046936D461}"/>
                </a:ext>
              </a:extLst>
            </p:cNvPr>
            <p:cNvGrpSpPr>
              <a:grpSpLocks/>
            </p:cNvGrpSpPr>
            <p:nvPr/>
          </p:nvGrpSpPr>
          <p:grpSpPr bwMode="auto">
            <a:xfrm>
              <a:off x="5799812" y="5051053"/>
              <a:ext cx="203196" cy="257178"/>
              <a:chOff x="5352" y="3915"/>
              <a:chExt cx="163" cy="197"/>
            </a:xfrm>
            <a:grpFill/>
          </p:grpSpPr>
          <p:sp>
            <p:nvSpPr>
              <p:cNvPr id="513" name="Freeform 235">
                <a:extLst>
                  <a:ext uri="{FF2B5EF4-FFF2-40B4-BE49-F238E27FC236}">
                    <a16:creationId xmlns:a16="http://schemas.microsoft.com/office/drawing/2014/main" id="{666985AC-B5BC-49AF-B201-7D502F4BDEC0}"/>
                  </a:ext>
                </a:extLst>
              </p:cNvPr>
              <p:cNvSpPr>
                <a:spLocks/>
              </p:cNvSpPr>
              <p:nvPr/>
            </p:nvSpPr>
            <p:spPr bwMode="auto">
              <a:xfrm>
                <a:off x="5352" y="4012"/>
                <a:ext cx="106" cy="100"/>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4" name="Freeform 236">
                <a:extLst>
                  <a:ext uri="{FF2B5EF4-FFF2-40B4-BE49-F238E27FC236}">
                    <a16:creationId xmlns:a16="http://schemas.microsoft.com/office/drawing/2014/main" id="{1608AD88-72F3-4110-B14E-3AC242B0BA66}"/>
                  </a:ext>
                </a:extLst>
              </p:cNvPr>
              <p:cNvSpPr>
                <a:spLocks/>
              </p:cNvSpPr>
              <p:nvPr/>
            </p:nvSpPr>
            <p:spPr bwMode="auto">
              <a:xfrm>
                <a:off x="5435" y="3915"/>
                <a:ext cx="80" cy="11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08" name="Freeform 30">
              <a:extLst>
                <a:ext uri="{FF2B5EF4-FFF2-40B4-BE49-F238E27FC236}">
                  <a16:creationId xmlns:a16="http://schemas.microsoft.com/office/drawing/2014/main" id="{A17123C3-BB39-4F47-9C8B-5D1E12BF2221}"/>
                </a:ext>
              </a:extLst>
            </p:cNvPr>
            <p:cNvSpPr>
              <a:spLocks/>
            </p:cNvSpPr>
            <p:nvPr/>
          </p:nvSpPr>
          <p:spPr bwMode="auto">
            <a:xfrm>
              <a:off x="4002841" y="3728639"/>
              <a:ext cx="287336" cy="260352"/>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09" name="Group 73">
              <a:extLst>
                <a:ext uri="{FF2B5EF4-FFF2-40B4-BE49-F238E27FC236}">
                  <a16:creationId xmlns:a16="http://schemas.microsoft.com/office/drawing/2014/main" id="{D6BEEE07-B789-42F1-AC1D-DD6091F9F122}"/>
                </a:ext>
              </a:extLst>
            </p:cNvPr>
            <p:cNvGrpSpPr>
              <a:grpSpLocks/>
            </p:cNvGrpSpPr>
            <p:nvPr/>
          </p:nvGrpSpPr>
          <p:grpSpPr bwMode="auto">
            <a:xfrm>
              <a:off x="5369607" y="4462068"/>
              <a:ext cx="203197" cy="136526"/>
              <a:chOff x="5006" y="3464"/>
              <a:chExt cx="164" cy="107"/>
            </a:xfrm>
            <a:grpFill/>
          </p:grpSpPr>
          <p:sp>
            <p:nvSpPr>
              <p:cNvPr id="510" name="Freeform 232">
                <a:extLst>
                  <a:ext uri="{FF2B5EF4-FFF2-40B4-BE49-F238E27FC236}">
                    <a16:creationId xmlns:a16="http://schemas.microsoft.com/office/drawing/2014/main" id="{1E40C277-639D-437B-8675-3431A3D158DE}"/>
                  </a:ext>
                </a:extLst>
              </p:cNvPr>
              <p:cNvSpPr>
                <a:spLocks/>
              </p:cNvSpPr>
              <p:nvPr/>
            </p:nvSpPr>
            <p:spPr bwMode="auto">
              <a:xfrm>
                <a:off x="5006" y="3464"/>
                <a:ext cx="136" cy="107"/>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1" name="Freeform 75">
                <a:extLst>
                  <a:ext uri="{FF2B5EF4-FFF2-40B4-BE49-F238E27FC236}">
                    <a16:creationId xmlns:a16="http://schemas.microsoft.com/office/drawing/2014/main" id="{6D102CF0-537D-4274-9B62-A62F5ED402AB}"/>
                  </a:ext>
                </a:extLst>
              </p:cNvPr>
              <p:cNvSpPr>
                <a:spLocks/>
              </p:cNvSpPr>
              <p:nvPr/>
            </p:nvSpPr>
            <p:spPr bwMode="auto">
              <a:xfrm>
                <a:off x="5105" y="3487"/>
                <a:ext cx="57" cy="28"/>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12" name="Freeform 234">
                <a:extLst>
                  <a:ext uri="{FF2B5EF4-FFF2-40B4-BE49-F238E27FC236}">
                    <a16:creationId xmlns:a16="http://schemas.microsoft.com/office/drawing/2014/main" id="{EF972E5C-25C9-4147-B4F6-00560119A76C}"/>
                  </a:ext>
                </a:extLst>
              </p:cNvPr>
              <p:cNvSpPr>
                <a:spLocks/>
              </p:cNvSpPr>
              <p:nvPr/>
            </p:nvSpPr>
            <p:spPr bwMode="auto">
              <a:xfrm>
                <a:off x="5139" y="3466"/>
                <a:ext cx="31" cy="28"/>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grpSp>
          <p:nvGrpSpPr>
            <p:cNvPr id="310" name="Group 77">
              <a:extLst>
                <a:ext uri="{FF2B5EF4-FFF2-40B4-BE49-F238E27FC236}">
                  <a16:creationId xmlns:a16="http://schemas.microsoft.com/office/drawing/2014/main" id="{D9DC73C2-25CA-4C36-8970-F1393B8C0029}"/>
                </a:ext>
              </a:extLst>
            </p:cNvPr>
            <p:cNvGrpSpPr>
              <a:grpSpLocks/>
            </p:cNvGrpSpPr>
            <p:nvPr/>
          </p:nvGrpSpPr>
          <p:grpSpPr bwMode="auto">
            <a:xfrm>
              <a:off x="4963350" y="4084259"/>
              <a:ext cx="153988" cy="234952"/>
              <a:chOff x="4680" y="3175"/>
              <a:chExt cx="125" cy="179"/>
            </a:xfrm>
            <a:grpFill/>
          </p:grpSpPr>
          <p:sp>
            <p:nvSpPr>
              <p:cNvPr id="504" name="Freeform 226">
                <a:extLst>
                  <a:ext uri="{FF2B5EF4-FFF2-40B4-BE49-F238E27FC236}">
                    <a16:creationId xmlns:a16="http://schemas.microsoft.com/office/drawing/2014/main" id="{51D01CB0-80FF-48D1-8AAD-3B3622CACE9F}"/>
                  </a:ext>
                </a:extLst>
              </p:cNvPr>
              <p:cNvSpPr>
                <a:spLocks/>
              </p:cNvSpPr>
              <p:nvPr/>
            </p:nvSpPr>
            <p:spPr bwMode="auto">
              <a:xfrm>
                <a:off x="4680" y="3275"/>
                <a:ext cx="32" cy="40"/>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5" name="Freeform 79">
                <a:extLst>
                  <a:ext uri="{FF2B5EF4-FFF2-40B4-BE49-F238E27FC236}">
                    <a16:creationId xmlns:a16="http://schemas.microsoft.com/office/drawing/2014/main" id="{D716F9AD-5249-4AFD-818E-A113AAAF6438}"/>
                  </a:ext>
                </a:extLst>
              </p:cNvPr>
              <p:cNvSpPr>
                <a:spLocks/>
              </p:cNvSpPr>
              <p:nvPr/>
            </p:nvSpPr>
            <p:spPr bwMode="auto">
              <a:xfrm>
                <a:off x="4717" y="3175"/>
                <a:ext cx="57" cy="84"/>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6" name="Freeform 228">
                <a:extLst>
                  <a:ext uri="{FF2B5EF4-FFF2-40B4-BE49-F238E27FC236}">
                    <a16:creationId xmlns:a16="http://schemas.microsoft.com/office/drawing/2014/main" id="{C2281316-A383-4DAE-8003-9529B802C00C}"/>
                  </a:ext>
                </a:extLst>
              </p:cNvPr>
              <p:cNvSpPr>
                <a:spLocks/>
              </p:cNvSpPr>
              <p:nvPr/>
            </p:nvSpPr>
            <p:spPr bwMode="auto">
              <a:xfrm>
                <a:off x="4722" y="3246"/>
                <a:ext cx="17" cy="18"/>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7" name="Freeform 81">
                <a:extLst>
                  <a:ext uri="{FF2B5EF4-FFF2-40B4-BE49-F238E27FC236}">
                    <a16:creationId xmlns:a16="http://schemas.microsoft.com/office/drawing/2014/main" id="{99B590D0-5E7D-4B11-B35B-11C8355BCDF2}"/>
                  </a:ext>
                </a:extLst>
              </p:cNvPr>
              <p:cNvSpPr>
                <a:spLocks/>
              </p:cNvSpPr>
              <p:nvPr/>
            </p:nvSpPr>
            <p:spPr bwMode="auto">
              <a:xfrm>
                <a:off x="4744" y="3267"/>
                <a:ext cx="15" cy="22"/>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8" name="Freeform 230">
                <a:extLst>
                  <a:ext uri="{FF2B5EF4-FFF2-40B4-BE49-F238E27FC236}">
                    <a16:creationId xmlns:a16="http://schemas.microsoft.com/office/drawing/2014/main" id="{08967DB3-1DD9-4D24-9608-30E0FAF74055}"/>
                  </a:ext>
                </a:extLst>
              </p:cNvPr>
              <p:cNvSpPr>
                <a:spLocks/>
              </p:cNvSpPr>
              <p:nvPr/>
            </p:nvSpPr>
            <p:spPr bwMode="auto">
              <a:xfrm>
                <a:off x="4745" y="3297"/>
                <a:ext cx="60" cy="57"/>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9" name="Freeform 231">
                <a:extLst>
                  <a:ext uri="{FF2B5EF4-FFF2-40B4-BE49-F238E27FC236}">
                    <a16:creationId xmlns:a16="http://schemas.microsoft.com/office/drawing/2014/main" id="{13F4DF9C-281C-4584-8ECF-67954B788FF8}"/>
                  </a:ext>
                </a:extLst>
              </p:cNvPr>
              <p:cNvSpPr>
                <a:spLocks/>
              </p:cNvSpPr>
              <p:nvPr/>
            </p:nvSpPr>
            <p:spPr bwMode="auto">
              <a:xfrm>
                <a:off x="4752" y="3283"/>
                <a:ext cx="14" cy="24"/>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11" name="Freeform 33">
              <a:extLst>
                <a:ext uri="{FF2B5EF4-FFF2-40B4-BE49-F238E27FC236}">
                  <a16:creationId xmlns:a16="http://schemas.microsoft.com/office/drawing/2014/main" id="{7B62D56B-264D-415A-A19E-38CFB4756998}"/>
                </a:ext>
              </a:extLst>
            </p:cNvPr>
            <p:cNvSpPr>
              <a:spLocks/>
            </p:cNvSpPr>
            <p:nvPr/>
          </p:nvSpPr>
          <p:spPr bwMode="auto">
            <a:xfrm>
              <a:off x="3423408" y="2650719"/>
              <a:ext cx="2782868" cy="976319"/>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2" name="Freeform 34">
              <a:extLst>
                <a:ext uri="{FF2B5EF4-FFF2-40B4-BE49-F238E27FC236}">
                  <a16:creationId xmlns:a16="http://schemas.microsoft.com/office/drawing/2014/main" id="{7138E187-2143-45C0-872C-D0C761B4773F}"/>
                </a:ext>
              </a:extLst>
            </p:cNvPr>
            <p:cNvSpPr>
              <a:spLocks/>
            </p:cNvSpPr>
            <p:nvPr/>
          </p:nvSpPr>
          <p:spPr bwMode="auto">
            <a:xfrm>
              <a:off x="3761542" y="2522133"/>
              <a:ext cx="85724" cy="41276"/>
            </a:xfrm>
            <a:custGeom>
              <a:avLst/>
              <a:gdLst>
                <a:gd name="T0" fmla="*/ 0 w 69"/>
                <a:gd name="T1" fmla="*/ 37227388 h 31"/>
                <a:gd name="T2" fmla="*/ 0 w 69"/>
                <a:gd name="T3" fmla="*/ 37227388 h 31"/>
                <a:gd name="T4" fmla="*/ 21608912 w 69"/>
                <a:gd name="T5" fmla="*/ 24818262 h 31"/>
                <a:gd name="T6" fmla="*/ 6174684 w 69"/>
                <a:gd name="T7" fmla="*/ 15954786 h 31"/>
                <a:gd name="T8" fmla="*/ 80263432 w 69"/>
                <a:gd name="T9" fmla="*/ 0 h 31"/>
                <a:gd name="T10" fmla="*/ 94155865 w 69"/>
                <a:gd name="T11" fmla="*/ 1772162 h 31"/>
                <a:gd name="T12" fmla="*/ 78720382 w 69"/>
                <a:gd name="T13" fmla="*/ 14182624 h 31"/>
                <a:gd name="T14" fmla="*/ 104960937 w 69"/>
                <a:gd name="T15" fmla="*/ 14182624 h 31"/>
                <a:gd name="T16" fmla="*/ 37044375 w 69"/>
                <a:gd name="T17" fmla="*/ 42546536 h 31"/>
                <a:gd name="T18" fmla="*/ 21608912 w 69"/>
                <a:gd name="T19" fmla="*/ 53183511 h 31"/>
                <a:gd name="T20" fmla="*/ 24696253 w 69"/>
                <a:gd name="T21" fmla="*/ 39000881 h 31"/>
                <a:gd name="T22" fmla="*/ 0 w 69"/>
                <a:gd name="T23" fmla="*/ 37227388 h 31"/>
                <a:gd name="T24" fmla="*/ 0 w 69"/>
                <a:gd name="T25" fmla="*/ 3722738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1"/>
                <a:gd name="T41" fmla="*/ 69 w 6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1">
                  <a:moveTo>
                    <a:pt x="0" y="21"/>
                  </a:moveTo>
                  <a:lnTo>
                    <a:pt x="0" y="21"/>
                  </a:lnTo>
                  <a:lnTo>
                    <a:pt x="14" y="14"/>
                  </a:lnTo>
                  <a:lnTo>
                    <a:pt x="4" y="9"/>
                  </a:lnTo>
                  <a:lnTo>
                    <a:pt x="52" y="0"/>
                  </a:lnTo>
                  <a:lnTo>
                    <a:pt x="61" y="1"/>
                  </a:lnTo>
                  <a:lnTo>
                    <a:pt x="51" y="8"/>
                  </a:lnTo>
                  <a:lnTo>
                    <a:pt x="68" y="8"/>
                  </a:lnTo>
                  <a:lnTo>
                    <a:pt x="24" y="24"/>
                  </a:lnTo>
                  <a:lnTo>
                    <a:pt x="14" y="30"/>
                  </a:lnTo>
                  <a:lnTo>
                    <a:pt x="16" y="22"/>
                  </a:lnTo>
                  <a:lnTo>
                    <a:pt x="0" y="2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3" name="Freeform 35">
              <a:extLst>
                <a:ext uri="{FF2B5EF4-FFF2-40B4-BE49-F238E27FC236}">
                  <a16:creationId xmlns:a16="http://schemas.microsoft.com/office/drawing/2014/main" id="{966B1988-6DA1-4BFC-85A9-4B08BE3EB106}"/>
                </a:ext>
              </a:extLst>
            </p:cNvPr>
            <p:cNvSpPr>
              <a:spLocks/>
            </p:cNvSpPr>
            <p:nvPr/>
          </p:nvSpPr>
          <p:spPr bwMode="auto">
            <a:xfrm>
              <a:off x="3786942" y="2933296"/>
              <a:ext cx="34925" cy="20638"/>
            </a:xfrm>
            <a:custGeom>
              <a:avLst/>
              <a:gdLst>
                <a:gd name="T0" fmla="*/ 0 w 28"/>
                <a:gd name="T1" fmla="*/ 24956500 h 16"/>
                <a:gd name="T2" fmla="*/ 0 w 28"/>
                <a:gd name="T3" fmla="*/ 24956500 h 16"/>
                <a:gd name="T4" fmla="*/ 12447022 w 28"/>
                <a:gd name="T5" fmla="*/ 0 h 16"/>
                <a:gd name="T6" fmla="*/ 42007299 w 28"/>
                <a:gd name="T7" fmla="*/ 13310219 h 16"/>
                <a:gd name="T8" fmla="*/ 0 w 28"/>
                <a:gd name="T9" fmla="*/ 24956500 h 16"/>
                <a:gd name="T10" fmla="*/ 0 w 28"/>
                <a:gd name="T11" fmla="*/ 24956500 h 16"/>
                <a:gd name="T12" fmla="*/ 0 60000 65536"/>
                <a:gd name="T13" fmla="*/ 0 60000 65536"/>
                <a:gd name="T14" fmla="*/ 0 60000 65536"/>
                <a:gd name="T15" fmla="*/ 0 60000 65536"/>
                <a:gd name="T16" fmla="*/ 0 60000 65536"/>
                <a:gd name="T17" fmla="*/ 0 60000 65536"/>
                <a:gd name="T18" fmla="*/ 0 w 28"/>
                <a:gd name="T19" fmla="*/ 0 h 16"/>
                <a:gd name="T20" fmla="*/ 28 w 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8" h="16">
                  <a:moveTo>
                    <a:pt x="0" y="15"/>
                  </a:moveTo>
                  <a:lnTo>
                    <a:pt x="0" y="15"/>
                  </a:lnTo>
                  <a:lnTo>
                    <a:pt x="8" y="0"/>
                  </a:lnTo>
                  <a:lnTo>
                    <a:pt x="27" y="8"/>
                  </a:lnTo>
                  <a:lnTo>
                    <a:pt x="0" y="1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4" name="Freeform 36">
              <a:extLst>
                <a:ext uri="{FF2B5EF4-FFF2-40B4-BE49-F238E27FC236}">
                  <a16:creationId xmlns:a16="http://schemas.microsoft.com/office/drawing/2014/main" id="{1C474EBD-2BE9-4127-8863-0D96C7183114}"/>
                </a:ext>
              </a:extLst>
            </p:cNvPr>
            <p:cNvSpPr>
              <a:spLocks/>
            </p:cNvSpPr>
            <p:nvPr/>
          </p:nvSpPr>
          <p:spPr bwMode="auto">
            <a:xfrm>
              <a:off x="3842505" y="2814234"/>
              <a:ext cx="106362" cy="79376"/>
            </a:xfrm>
            <a:custGeom>
              <a:avLst/>
              <a:gdLst>
                <a:gd name="T0" fmla="*/ 0 w 84"/>
                <a:gd name="T1" fmla="*/ 47622488 h 63"/>
                <a:gd name="T2" fmla="*/ 0 w 84"/>
                <a:gd name="T3" fmla="*/ 47622488 h 63"/>
                <a:gd name="T4" fmla="*/ 11222458 w 84"/>
                <a:gd name="T5" fmla="*/ 69846223 h 63"/>
                <a:gd name="T6" fmla="*/ 25652236 w 84"/>
                <a:gd name="T7" fmla="*/ 61908725 h 63"/>
                <a:gd name="T8" fmla="*/ 41686311 w 84"/>
                <a:gd name="T9" fmla="*/ 76194962 h 63"/>
                <a:gd name="T10" fmla="*/ 54511791 w 84"/>
                <a:gd name="T11" fmla="*/ 69846223 h 63"/>
                <a:gd name="T12" fmla="*/ 49702711 w 84"/>
                <a:gd name="T13" fmla="*/ 95243717 h 63"/>
                <a:gd name="T14" fmla="*/ 133074048 w 84"/>
                <a:gd name="T15" fmla="*/ 98418716 h 63"/>
                <a:gd name="T16" fmla="*/ 101007183 w 84"/>
                <a:gd name="T17" fmla="*/ 80957460 h 63"/>
                <a:gd name="T18" fmla="*/ 84974383 w 84"/>
                <a:gd name="T19" fmla="*/ 50796228 h 63"/>
                <a:gd name="T20" fmla="*/ 86578676 w 84"/>
                <a:gd name="T21" fmla="*/ 17461241 h 63"/>
                <a:gd name="T22" fmla="*/ 107420556 w 84"/>
                <a:gd name="T23" fmla="*/ 0 h 63"/>
                <a:gd name="T24" fmla="*/ 35272928 w 84"/>
                <a:gd name="T25" fmla="*/ 6350001 h 63"/>
                <a:gd name="T26" fmla="*/ 17635831 w 84"/>
                <a:gd name="T27" fmla="*/ 47622488 h 63"/>
                <a:gd name="T28" fmla="*/ 0 w 84"/>
                <a:gd name="T29" fmla="*/ 47622488 h 63"/>
                <a:gd name="T30" fmla="*/ 0 w 84"/>
                <a:gd name="T31" fmla="*/ 47622488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3"/>
                <a:gd name="T50" fmla="*/ 84 w 8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3">
                  <a:moveTo>
                    <a:pt x="0" y="30"/>
                  </a:moveTo>
                  <a:lnTo>
                    <a:pt x="0" y="30"/>
                  </a:lnTo>
                  <a:lnTo>
                    <a:pt x="7" y="44"/>
                  </a:lnTo>
                  <a:lnTo>
                    <a:pt x="16" y="39"/>
                  </a:lnTo>
                  <a:lnTo>
                    <a:pt x="26" y="48"/>
                  </a:lnTo>
                  <a:lnTo>
                    <a:pt x="34" y="44"/>
                  </a:lnTo>
                  <a:lnTo>
                    <a:pt x="31" y="60"/>
                  </a:lnTo>
                  <a:lnTo>
                    <a:pt x="83" y="62"/>
                  </a:lnTo>
                  <a:lnTo>
                    <a:pt x="63" y="51"/>
                  </a:lnTo>
                  <a:lnTo>
                    <a:pt x="53" y="32"/>
                  </a:lnTo>
                  <a:lnTo>
                    <a:pt x="54" y="11"/>
                  </a:lnTo>
                  <a:lnTo>
                    <a:pt x="67" y="0"/>
                  </a:lnTo>
                  <a:lnTo>
                    <a:pt x="22" y="4"/>
                  </a:lnTo>
                  <a:lnTo>
                    <a:pt x="11" y="30"/>
                  </a:lnTo>
                  <a:lnTo>
                    <a:pt x="0" y="3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5" name="Freeform 37">
              <a:extLst>
                <a:ext uri="{FF2B5EF4-FFF2-40B4-BE49-F238E27FC236}">
                  <a16:creationId xmlns:a16="http://schemas.microsoft.com/office/drawing/2014/main" id="{101141F2-3190-4609-AE92-61211C5E35B6}"/>
                </a:ext>
              </a:extLst>
            </p:cNvPr>
            <p:cNvSpPr>
              <a:spLocks/>
            </p:cNvSpPr>
            <p:nvPr/>
          </p:nvSpPr>
          <p:spPr bwMode="auto">
            <a:xfrm>
              <a:off x="3880605" y="2677708"/>
              <a:ext cx="261935" cy="136526"/>
            </a:xfrm>
            <a:custGeom>
              <a:avLst/>
              <a:gdLst>
                <a:gd name="T0" fmla="*/ 0 w 211"/>
                <a:gd name="T1" fmla="*/ 154608593 h 103"/>
                <a:gd name="T2" fmla="*/ 0 w 211"/>
                <a:gd name="T3" fmla="*/ 154608593 h 103"/>
                <a:gd name="T4" fmla="*/ 30821668 w 211"/>
                <a:gd name="T5" fmla="*/ 158122454 h 103"/>
                <a:gd name="T6" fmla="*/ 10787834 w 211"/>
                <a:gd name="T7" fmla="*/ 173934207 h 103"/>
                <a:gd name="T8" fmla="*/ 64725751 w 211"/>
                <a:gd name="T9" fmla="*/ 179205661 h 103"/>
                <a:gd name="T10" fmla="*/ 66267578 w 211"/>
                <a:gd name="T11" fmla="*/ 158122454 h 103"/>
                <a:gd name="T12" fmla="*/ 81678427 w 211"/>
                <a:gd name="T13" fmla="*/ 163392583 h 103"/>
                <a:gd name="T14" fmla="*/ 66267578 w 211"/>
                <a:gd name="T15" fmla="*/ 151094733 h 103"/>
                <a:gd name="T16" fmla="*/ 87842014 w 211"/>
                <a:gd name="T17" fmla="*/ 154608593 h 103"/>
                <a:gd name="T18" fmla="*/ 81678427 w 211"/>
                <a:gd name="T19" fmla="*/ 131767835 h 103"/>
                <a:gd name="T20" fmla="*/ 94006842 w 211"/>
                <a:gd name="T21" fmla="*/ 145823279 h 103"/>
                <a:gd name="T22" fmla="*/ 107877085 w 211"/>
                <a:gd name="T23" fmla="*/ 133525428 h 103"/>
                <a:gd name="T24" fmla="*/ 98629843 w 211"/>
                <a:gd name="T25" fmla="*/ 117713717 h 103"/>
                <a:gd name="T26" fmla="*/ 130993329 w 211"/>
                <a:gd name="T27" fmla="*/ 119469985 h 103"/>
                <a:gd name="T28" fmla="*/ 123287914 w 211"/>
                <a:gd name="T29" fmla="*/ 110685996 h 103"/>
                <a:gd name="T30" fmla="*/ 137156916 w 211"/>
                <a:gd name="T31" fmla="*/ 114199856 h 103"/>
                <a:gd name="T32" fmla="*/ 146404158 w 211"/>
                <a:gd name="T33" fmla="*/ 94872959 h 103"/>
                <a:gd name="T34" fmla="*/ 306677318 w 211"/>
                <a:gd name="T35" fmla="*/ 38652480 h 103"/>
                <a:gd name="T36" fmla="*/ 323629975 w 211"/>
                <a:gd name="T37" fmla="*/ 15811716 h 103"/>
                <a:gd name="T38" fmla="*/ 292807075 w 211"/>
                <a:gd name="T39" fmla="*/ 0 h 103"/>
                <a:gd name="T40" fmla="*/ 225000171 w 211"/>
                <a:gd name="T41" fmla="*/ 36894887 h 103"/>
                <a:gd name="T42" fmla="*/ 154109573 w 211"/>
                <a:gd name="T43" fmla="*/ 36894887 h 103"/>
                <a:gd name="T44" fmla="*/ 80136580 w 211"/>
                <a:gd name="T45" fmla="*/ 84331356 h 103"/>
                <a:gd name="T46" fmla="*/ 40068911 w 211"/>
                <a:gd name="T47" fmla="*/ 91359098 h 103"/>
                <a:gd name="T48" fmla="*/ 41609507 w 211"/>
                <a:gd name="T49" fmla="*/ 110685996 h 103"/>
                <a:gd name="T50" fmla="*/ 63185164 w 211"/>
                <a:gd name="T51" fmla="*/ 114199856 h 103"/>
                <a:gd name="T52" fmla="*/ 38527083 w 211"/>
                <a:gd name="T53" fmla="*/ 114199856 h 103"/>
                <a:gd name="T54" fmla="*/ 49314921 w 211"/>
                <a:gd name="T55" fmla="*/ 122983846 h 103"/>
                <a:gd name="T56" fmla="*/ 30821668 w 211"/>
                <a:gd name="T57" fmla="*/ 133525428 h 103"/>
                <a:gd name="T58" fmla="*/ 52397336 w 211"/>
                <a:gd name="T59" fmla="*/ 142309418 h 103"/>
                <a:gd name="T60" fmla="*/ 0 w 211"/>
                <a:gd name="T61" fmla="*/ 154608593 h 103"/>
                <a:gd name="T62" fmla="*/ 0 w 211"/>
                <a:gd name="T63" fmla="*/ 154608593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6" name="Freeform 38">
              <a:extLst>
                <a:ext uri="{FF2B5EF4-FFF2-40B4-BE49-F238E27FC236}">
                  <a16:creationId xmlns:a16="http://schemas.microsoft.com/office/drawing/2014/main" id="{A2743F95-B4A6-4BFF-98DD-B615A6916D2F}"/>
                </a:ext>
              </a:extLst>
            </p:cNvPr>
            <p:cNvSpPr>
              <a:spLocks/>
            </p:cNvSpPr>
            <p:nvPr/>
          </p:nvSpPr>
          <p:spPr bwMode="auto">
            <a:xfrm>
              <a:off x="4031416" y="2504670"/>
              <a:ext cx="50799" cy="25400"/>
            </a:xfrm>
            <a:custGeom>
              <a:avLst/>
              <a:gdLst>
                <a:gd name="T0" fmla="*/ 0 w 41"/>
                <a:gd name="T1" fmla="*/ 20480869 h 21"/>
                <a:gd name="T2" fmla="*/ 0 w 41"/>
                <a:gd name="T3" fmla="*/ 20480869 h 21"/>
                <a:gd name="T4" fmla="*/ 18421813 w 41"/>
                <a:gd name="T5" fmla="*/ 29258380 h 21"/>
                <a:gd name="T6" fmla="*/ 61407284 w 41"/>
                <a:gd name="T7" fmla="*/ 19018550 h 21"/>
                <a:gd name="T8" fmla="*/ 35309714 w 41"/>
                <a:gd name="T9" fmla="*/ 0 h 21"/>
                <a:gd name="T10" fmla="*/ 0 w 41"/>
                <a:gd name="T11" fmla="*/ 20480869 h 21"/>
                <a:gd name="T12" fmla="*/ 0 w 41"/>
                <a:gd name="T13" fmla="*/ 20480869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7" name="Freeform 39">
              <a:extLst>
                <a:ext uri="{FF2B5EF4-FFF2-40B4-BE49-F238E27FC236}">
                  <a16:creationId xmlns:a16="http://schemas.microsoft.com/office/drawing/2014/main" id="{6499E442-42DC-40EC-B8F1-326AFBFE98D8}"/>
                </a:ext>
              </a:extLst>
            </p:cNvPr>
            <p:cNvSpPr>
              <a:spLocks/>
            </p:cNvSpPr>
            <p:nvPr/>
          </p:nvSpPr>
          <p:spPr bwMode="auto">
            <a:xfrm>
              <a:off x="4515601" y="2557057"/>
              <a:ext cx="47625" cy="17462"/>
            </a:xfrm>
            <a:custGeom>
              <a:avLst/>
              <a:gdLst>
                <a:gd name="T0" fmla="*/ 0 w 38"/>
                <a:gd name="T1" fmla="*/ 0 h 14"/>
                <a:gd name="T2" fmla="*/ 0 w 38"/>
                <a:gd name="T3" fmla="*/ 0 h 14"/>
                <a:gd name="T4" fmla="*/ 25132214 w 38"/>
                <a:gd name="T5" fmla="*/ 15557395 h 14"/>
                <a:gd name="T6" fmla="*/ 17277847 w 38"/>
                <a:gd name="T7" fmla="*/ 20224737 h 14"/>
                <a:gd name="T8" fmla="*/ 39268060 w 38"/>
                <a:gd name="T9" fmla="*/ 20224737 h 14"/>
                <a:gd name="T10" fmla="*/ 58117536 w 38"/>
                <a:gd name="T11" fmla="*/ 933468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8" name="Freeform 40">
              <a:extLst>
                <a:ext uri="{FF2B5EF4-FFF2-40B4-BE49-F238E27FC236}">
                  <a16:creationId xmlns:a16="http://schemas.microsoft.com/office/drawing/2014/main" id="{5A6E55E2-766E-4054-8D42-060BE9D7CBF5}"/>
                </a:ext>
              </a:extLst>
            </p:cNvPr>
            <p:cNvSpPr>
              <a:spLocks/>
            </p:cNvSpPr>
            <p:nvPr/>
          </p:nvSpPr>
          <p:spPr bwMode="auto">
            <a:xfrm>
              <a:off x="4525126" y="2509432"/>
              <a:ext cx="109536" cy="49212"/>
            </a:xfrm>
            <a:custGeom>
              <a:avLst/>
              <a:gdLst>
                <a:gd name="T0" fmla="*/ 0 w 88"/>
                <a:gd name="T1" fmla="*/ 51992477 h 38"/>
                <a:gd name="T2" fmla="*/ 0 w 88"/>
                <a:gd name="T3" fmla="*/ 51992477 h 38"/>
                <a:gd name="T4" fmla="*/ 35635620 w 88"/>
                <a:gd name="T5" fmla="*/ 16772225 h 38"/>
                <a:gd name="T6" fmla="*/ 86764515 w 88"/>
                <a:gd name="T7" fmla="*/ 0 h 38"/>
                <a:gd name="T8" fmla="*/ 134795229 w 88"/>
                <a:gd name="T9" fmla="*/ 30188970 h 38"/>
                <a:gd name="T10" fmla="*/ 119301972 w 88"/>
                <a:gd name="T11" fmla="*/ 35220247 h 38"/>
                <a:gd name="T12" fmla="*/ 122400126 w 88"/>
                <a:gd name="T13" fmla="*/ 48638292 h 38"/>
                <a:gd name="T14" fmla="*/ 52678585 w 88"/>
                <a:gd name="T15" fmla="*/ 62055032 h 38"/>
                <a:gd name="T16" fmla="*/ 0 w 88"/>
                <a:gd name="T17" fmla="*/ 51992477 h 38"/>
                <a:gd name="T18" fmla="*/ 0 w 88"/>
                <a:gd name="T19" fmla="*/ 519924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19" name="Freeform 41">
              <a:extLst>
                <a:ext uri="{FF2B5EF4-FFF2-40B4-BE49-F238E27FC236}">
                  <a16:creationId xmlns:a16="http://schemas.microsoft.com/office/drawing/2014/main" id="{49001D4B-F8FE-4BFF-A34B-EAEE2B4A2D61}"/>
                </a:ext>
              </a:extLst>
            </p:cNvPr>
            <p:cNvSpPr>
              <a:spLocks/>
            </p:cNvSpPr>
            <p:nvPr/>
          </p:nvSpPr>
          <p:spPr bwMode="auto">
            <a:xfrm>
              <a:off x="4547350" y="2552294"/>
              <a:ext cx="120649" cy="58738"/>
            </a:xfrm>
            <a:custGeom>
              <a:avLst/>
              <a:gdLst>
                <a:gd name="T0" fmla="*/ 0 w 98"/>
                <a:gd name="T1" fmla="*/ 32371164 h 45"/>
                <a:gd name="T2" fmla="*/ 0 w 98"/>
                <a:gd name="T3" fmla="*/ 32371164 h 45"/>
                <a:gd name="T4" fmla="*/ 27281675 w 98"/>
                <a:gd name="T5" fmla="*/ 37482673 h 45"/>
                <a:gd name="T6" fmla="*/ 45470282 w 98"/>
                <a:gd name="T7" fmla="*/ 63040231 h 45"/>
                <a:gd name="T8" fmla="*/ 60626625 w 98"/>
                <a:gd name="T9" fmla="*/ 54520614 h 45"/>
                <a:gd name="T10" fmla="*/ 121253251 w 98"/>
                <a:gd name="T11" fmla="*/ 74966652 h 45"/>
                <a:gd name="T12" fmla="*/ 142472871 w 98"/>
                <a:gd name="T13" fmla="*/ 66447034 h 45"/>
                <a:gd name="T14" fmla="*/ 125799785 w 98"/>
                <a:gd name="T15" fmla="*/ 47705703 h 45"/>
                <a:gd name="T16" fmla="*/ 137925106 w 98"/>
                <a:gd name="T17" fmla="*/ 52817212 h 45"/>
                <a:gd name="T18" fmla="*/ 147019404 w 98"/>
                <a:gd name="T19" fmla="*/ 22149450 h 45"/>
                <a:gd name="T20" fmla="*/ 115189975 w 98"/>
                <a:gd name="T21" fmla="*/ 6814914 h 45"/>
                <a:gd name="T22" fmla="*/ 83361776 w 98"/>
                <a:gd name="T23" fmla="*/ 28964361 h 45"/>
                <a:gd name="T24" fmla="*/ 109127929 w 98"/>
                <a:gd name="T25" fmla="*/ 17037935 h 45"/>
                <a:gd name="T26" fmla="*/ 93971586 w 98"/>
                <a:gd name="T27" fmla="*/ 0 h 45"/>
                <a:gd name="T28" fmla="*/ 42438028 w 98"/>
                <a:gd name="T29" fmla="*/ 6814914 h 45"/>
                <a:gd name="T30" fmla="*/ 0 w 98"/>
                <a:gd name="T31" fmla="*/ 32371164 h 45"/>
                <a:gd name="T32" fmla="*/ 0 w 98"/>
                <a:gd name="T33" fmla="*/ 3237116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0" name="Freeform 42">
              <a:extLst>
                <a:ext uri="{FF2B5EF4-FFF2-40B4-BE49-F238E27FC236}">
                  <a16:creationId xmlns:a16="http://schemas.microsoft.com/office/drawing/2014/main" id="{24B53BD4-3913-4B88-9B73-B623EFB9C726}"/>
                </a:ext>
              </a:extLst>
            </p:cNvPr>
            <p:cNvSpPr>
              <a:spLocks/>
            </p:cNvSpPr>
            <p:nvPr/>
          </p:nvSpPr>
          <p:spPr bwMode="auto">
            <a:xfrm>
              <a:off x="4661649" y="2582457"/>
              <a:ext cx="101599" cy="58738"/>
            </a:xfrm>
            <a:custGeom>
              <a:avLst/>
              <a:gdLst>
                <a:gd name="T0" fmla="*/ 0 w 82"/>
                <a:gd name="T1" fmla="*/ 61957319 h 46"/>
                <a:gd name="T2" fmla="*/ 0 w 82"/>
                <a:gd name="T3" fmla="*/ 61957319 h 46"/>
                <a:gd name="T4" fmla="*/ 9210906 w 82"/>
                <a:gd name="T5" fmla="*/ 73370170 h 46"/>
                <a:gd name="T6" fmla="*/ 113603665 w 82"/>
                <a:gd name="T7" fmla="*/ 58696140 h 46"/>
                <a:gd name="T8" fmla="*/ 124349719 w 82"/>
                <a:gd name="T9" fmla="*/ 34239839 h 46"/>
                <a:gd name="T10" fmla="*/ 95181857 w 82"/>
                <a:gd name="T11" fmla="*/ 14674035 h 46"/>
                <a:gd name="T12" fmla="*/ 70618188 w 82"/>
                <a:gd name="T13" fmla="*/ 22825711 h 46"/>
                <a:gd name="T14" fmla="*/ 73688489 w 82"/>
                <a:gd name="T15" fmla="*/ 6522361 h 46"/>
                <a:gd name="T16" fmla="*/ 59872134 w 82"/>
                <a:gd name="T17" fmla="*/ 0 h 46"/>
                <a:gd name="T18" fmla="*/ 12281210 w 82"/>
                <a:gd name="T19" fmla="*/ 53804371 h 46"/>
                <a:gd name="T20" fmla="*/ 0 w 82"/>
                <a:gd name="T21" fmla="*/ 61957319 h 46"/>
                <a:gd name="T22" fmla="*/ 0 w 82"/>
                <a:gd name="T23" fmla="*/ 6195731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1" name="Freeform 43">
              <a:extLst>
                <a:ext uri="{FF2B5EF4-FFF2-40B4-BE49-F238E27FC236}">
                  <a16:creationId xmlns:a16="http://schemas.microsoft.com/office/drawing/2014/main" id="{0EE67BC4-7AE2-4634-8978-C69C742EC0B3}"/>
                </a:ext>
              </a:extLst>
            </p:cNvPr>
            <p:cNvSpPr>
              <a:spLocks/>
            </p:cNvSpPr>
            <p:nvPr/>
          </p:nvSpPr>
          <p:spPr bwMode="auto">
            <a:xfrm>
              <a:off x="5293470" y="2704695"/>
              <a:ext cx="114299" cy="57151"/>
            </a:xfrm>
            <a:custGeom>
              <a:avLst/>
              <a:gdLst>
                <a:gd name="T0" fmla="*/ 0 w 92"/>
                <a:gd name="T1" fmla="*/ 40628330 h 43"/>
                <a:gd name="T2" fmla="*/ 0 w 92"/>
                <a:gd name="T3" fmla="*/ 40628330 h 43"/>
                <a:gd name="T4" fmla="*/ 27783597 w 92"/>
                <a:gd name="T5" fmla="*/ 1766334 h 43"/>
                <a:gd name="T6" fmla="*/ 47849462 w 92"/>
                <a:gd name="T7" fmla="*/ 0 h 43"/>
                <a:gd name="T8" fmla="*/ 80263441 w 92"/>
                <a:gd name="T9" fmla="*/ 28262669 h 43"/>
                <a:gd name="T10" fmla="*/ 84895093 w 92"/>
                <a:gd name="T11" fmla="*/ 7065335 h 43"/>
                <a:gd name="T12" fmla="*/ 120396413 w 92"/>
                <a:gd name="T13" fmla="*/ 24730003 h 43"/>
                <a:gd name="T14" fmla="*/ 117309072 w 92"/>
                <a:gd name="T15" fmla="*/ 51226339 h 43"/>
                <a:gd name="T16" fmla="*/ 140462268 w 92"/>
                <a:gd name="T17" fmla="*/ 61824337 h 43"/>
                <a:gd name="T18" fmla="*/ 66372268 w 92"/>
                <a:gd name="T19" fmla="*/ 65358332 h 43"/>
                <a:gd name="T20" fmla="*/ 61741877 w 92"/>
                <a:gd name="T21" fmla="*/ 54759005 h 43"/>
                <a:gd name="T22" fmla="*/ 49393754 w 92"/>
                <a:gd name="T23" fmla="*/ 74189998 h 43"/>
                <a:gd name="T24" fmla="*/ 0 w 92"/>
                <a:gd name="T25" fmla="*/ 40628330 h 43"/>
                <a:gd name="T26" fmla="*/ 0 w 92"/>
                <a:gd name="T27" fmla="*/ 4062833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2" name="Freeform 44">
              <a:extLst>
                <a:ext uri="{FF2B5EF4-FFF2-40B4-BE49-F238E27FC236}">
                  <a16:creationId xmlns:a16="http://schemas.microsoft.com/office/drawing/2014/main" id="{571F73FC-D227-4525-9B9A-EE8D09D83021}"/>
                </a:ext>
              </a:extLst>
            </p:cNvPr>
            <p:cNvSpPr>
              <a:spLocks/>
            </p:cNvSpPr>
            <p:nvPr/>
          </p:nvSpPr>
          <p:spPr bwMode="auto">
            <a:xfrm>
              <a:off x="5372844" y="2706283"/>
              <a:ext cx="69849" cy="41276"/>
            </a:xfrm>
            <a:custGeom>
              <a:avLst/>
              <a:gdLst>
                <a:gd name="T0" fmla="*/ 0 w 57"/>
                <a:gd name="T1" fmla="*/ 0 h 30"/>
                <a:gd name="T2" fmla="*/ 0 w 57"/>
                <a:gd name="T3" fmla="*/ 0 h 30"/>
                <a:gd name="T4" fmla="*/ 28531889 w 57"/>
                <a:gd name="T5" fmla="*/ 20821862 h 30"/>
                <a:gd name="T6" fmla="*/ 21023629 w 57"/>
                <a:gd name="T7" fmla="*/ 39751953 h 30"/>
                <a:gd name="T8" fmla="*/ 34538987 w 57"/>
                <a:gd name="T9" fmla="*/ 54894382 h 30"/>
                <a:gd name="T10" fmla="*/ 60068552 w 57"/>
                <a:gd name="T11" fmla="*/ 54894382 h 30"/>
                <a:gd name="T12" fmla="*/ 84095739 w 57"/>
                <a:gd name="T13" fmla="*/ 34072515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3" name="Freeform 45">
              <a:extLst>
                <a:ext uri="{FF2B5EF4-FFF2-40B4-BE49-F238E27FC236}">
                  <a16:creationId xmlns:a16="http://schemas.microsoft.com/office/drawing/2014/main" id="{A63DEEDB-28E5-451A-9328-E07A6155642C}"/>
                </a:ext>
              </a:extLst>
            </p:cNvPr>
            <p:cNvSpPr>
              <a:spLocks/>
            </p:cNvSpPr>
            <p:nvPr/>
          </p:nvSpPr>
          <p:spPr bwMode="auto">
            <a:xfrm>
              <a:off x="5379195" y="3347637"/>
              <a:ext cx="52387" cy="195263"/>
            </a:xfrm>
            <a:custGeom>
              <a:avLst/>
              <a:gdLst>
                <a:gd name="T0" fmla="*/ 0 w 43"/>
                <a:gd name="T1" fmla="*/ 65259437 h 149"/>
                <a:gd name="T2" fmla="*/ 0 w 43"/>
                <a:gd name="T3" fmla="*/ 65259437 h 149"/>
                <a:gd name="T4" fmla="*/ 10389683 w 43"/>
                <a:gd name="T5" fmla="*/ 96172434 h 149"/>
                <a:gd name="T6" fmla="*/ 10389683 w 43"/>
                <a:gd name="T7" fmla="*/ 254170820 h 149"/>
                <a:gd name="T8" fmla="*/ 20779367 w 43"/>
                <a:gd name="T9" fmla="*/ 235278901 h 149"/>
                <a:gd name="T10" fmla="*/ 37107049 w 43"/>
                <a:gd name="T11" fmla="*/ 247301269 h 149"/>
                <a:gd name="T12" fmla="*/ 19295470 w 43"/>
                <a:gd name="T13" fmla="*/ 204365925 h 149"/>
                <a:gd name="T14" fmla="*/ 29685153 w 43"/>
                <a:gd name="T15" fmla="*/ 159715118 h 149"/>
                <a:gd name="T16" fmla="*/ 62339309 w 43"/>
                <a:gd name="T17" fmla="*/ 173454260 h 149"/>
                <a:gd name="T18" fmla="*/ 31169045 w 43"/>
                <a:gd name="T19" fmla="*/ 89302883 h 149"/>
                <a:gd name="T20" fmla="*/ 20779367 w 43"/>
                <a:gd name="T21" fmla="*/ 0 h 149"/>
                <a:gd name="T22" fmla="*/ 0 w 43"/>
                <a:gd name="T23" fmla="*/ 65259437 h 149"/>
                <a:gd name="T24" fmla="*/ 0 w 43"/>
                <a:gd name="T25" fmla="*/ 6525943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4" name="Freeform 46">
              <a:extLst>
                <a:ext uri="{FF2B5EF4-FFF2-40B4-BE49-F238E27FC236}">
                  <a16:creationId xmlns:a16="http://schemas.microsoft.com/office/drawing/2014/main" id="{43B36247-BF1A-4707-87DD-1F350BDC372A}"/>
                </a:ext>
              </a:extLst>
            </p:cNvPr>
            <p:cNvSpPr>
              <a:spLocks/>
            </p:cNvSpPr>
            <p:nvPr/>
          </p:nvSpPr>
          <p:spPr bwMode="auto">
            <a:xfrm>
              <a:off x="5456981" y="2730095"/>
              <a:ext cx="79374" cy="28575"/>
            </a:xfrm>
            <a:custGeom>
              <a:avLst/>
              <a:gdLst>
                <a:gd name="T0" fmla="*/ 0 w 64"/>
                <a:gd name="T1" fmla="*/ 0 h 22"/>
                <a:gd name="T2" fmla="*/ 0 w 64"/>
                <a:gd name="T3" fmla="*/ 0 h 22"/>
                <a:gd name="T4" fmla="*/ 16920514 w 64"/>
                <a:gd name="T5" fmla="*/ 23618538 h 22"/>
                <a:gd name="T6" fmla="*/ 61526777 w 64"/>
                <a:gd name="T7" fmla="*/ 35427802 h 22"/>
                <a:gd name="T8" fmla="*/ 96905705 w 64"/>
                <a:gd name="T9" fmla="*/ 28680208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25" name="Group 98">
              <a:extLst>
                <a:ext uri="{FF2B5EF4-FFF2-40B4-BE49-F238E27FC236}">
                  <a16:creationId xmlns:a16="http://schemas.microsoft.com/office/drawing/2014/main" id="{00C74404-BA45-4B87-83FB-67F20E15A162}"/>
                </a:ext>
              </a:extLst>
            </p:cNvPr>
            <p:cNvGrpSpPr>
              <a:grpSpLocks/>
            </p:cNvGrpSpPr>
            <p:nvPr/>
          </p:nvGrpSpPr>
          <p:grpSpPr bwMode="auto">
            <a:xfrm>
              <a:off x="3151946" y="2538008"/>
              <a:ext cx="280986" cy="153988"/>
              <a:chOff x="3227" y="1992"/>
              <a:chExt cx="225" cy="118"/>
            </a:xfrm>
            <a:grpFill/>
          </p:grpSpPr>
          <p:sp>
            <p:nvSpPr>
              <p:cNvPr id="501" name="Freeform 223">
                <a:extLst>
                  <a:ext uri="{FF2B5EF4-FFF2-40B4-BE49-F238E27FC236}">
                    <a16:creationId xmlns:a16="http://schemas.microsoft.com/office/drawing/2014/main" id="{318FF8BA-381F-4938-A25A-3B929F93E745}"/>
                  </a:ext>
                </a:extLst>
              </p:cNvPr>
              <p:cNvSpPr>
                <a:spLocks/>
              </p:cNvSpPr>
              <p:nvPr/>
            </p:nvSpPr>
            <p:spPr bwMode="auto">
              <a:xfrm>
                <a:off x="3227" y="2006"/>
                <a:ext cx="146" cy="104"/>
              </a:xfrm>
              <a:custGeom>
                <a:avLst/>
                <a:gdLst>
                  <a:gd name="T0" fmla="*/ 0 w 146"/>
                  <a:gd name="T1" fmla="*/ 13 h 104"/>
                  <a:gd name="T2" fmla="*/ 0 w 146"/>
                  <a:gd name="T3" fmla="*/ 13 h 104"/>
                  <a:gd name="T4" fmla="*/ 1 w 146"/>
                  <a:gd name="T5" fmla="*/ 25 h 104"/>
                  <a:gd name="T6" fmla="*/ 16 w 146"/>
                  <a:gd name="T7" fmla="*/ 25 h 104"/>
                  <a:gd name="T8" fmla="*/ 12 w 146"/>
                  <a:gd name="T9" fmla="*/ 31 h 104"/>
                  <a:gd name="T10" fmla="*/ 22 w 146"/>
                  <a:gd name="T11" fmla="*/ 35 h 104"/>
                  <a:gd name="T12" fmla="*/ 8 w 146"/>
                  <a:gd name="T13" fmla="*/ 34 h 104"/>
                  <a:gd name="T14" fmla="*/ 34 w 146"/>
                  <a:gd name="T15" fmla="*/ 45 h 104"/>
                  <a:gd name="T16" fmla="*/ 23 w 146"/>
                  <a:gd name="T17" fmla="*/ 49 h 104"/>
                  <a:gd name="T18" fmla="*/ 31 w 146"/>
                  <a:gd name="T19" fmla="*/ 57 h 104"/>
                  <a:gd name="T20" fmla="*/ 53 w 146"/>
                  <a:gd name="T21" fmla="*/ 52 h 104"/>
                  <a:gd name="T22" fmla="*/ 53 w 146"/>
                  <a:gd name="T23" fmla="*/ 42 h 104"/>
                  <a:gd name="T24" fmla="*/ 64 w 146"/>
                  <a:gd name="T25" fmla="*/ 38 h 104"/>
                  <a:gd name="T26" fmla="*/ 66 w 146"/>
                  <a:gd name="T27" fmla="*/ 50 h 104"/>
                  <a:gd name="T28" fmla="*/ 80 w 146"/>
                  <a:gd name="T29" fmla="*/ 42 h 104"/>
                  <a:gd name="T30" fmla="*/ 77 w 146"/>
                  <a:gd name="T31" fmla="*/ 50 h 104"/>
                  <a:gd name="T32" fmla="*/ 90 w 146"/>
                  <a:gd name="T33" fmla="*/ 50 h 104"/>
                  <a:gd name="T34" fmla="*/ 40 w 146"/>
                  <a:gd name="T35" fmla="*/ 62 h 104"/>
                  <a:gd name="T36" fmla="*/ 43 w 146"/>
                  <a:gd name="T37" fmla="*/ 71 h 104"/>
                  <a:gd name="T38" fmla="*/ 84 w 146"/>
                  <a:gd name="T39" fmla="*/ 64 h 104"/>
                  <a:gd name="T40" fmla="*/ 55 w 146"/>
                  <a:gd name="T41" fmla="*/ 73 h 104"/>
                  <a:gd name="T42" fmla="*/ 72 w 146"/>
                  <a:gd name="T43" fmla="*/ 78 h 104"/>
                  <a:gd name="T44" fmla="*/ 44 w 146"/>
                  <a:gd name="T45" fmla="*/ 82 h 104"/>
                  <a:gd name="T46" fmla="*/ 86 w 146"/>
                  <a:gd name="T47" fmla="*/ 103 h 104"/>
                  <a:gd name="T48" fmla="*/ 113 w 146"/>
                  <a:gd name="T49" fmla="*/ 50 h 104"/>
                  <a:gd name="T50" fmla="*/ 145 w 146"/>
                  <a:gd name="T51" fmla="*/ 37 h 104"/>
                  <a:gd name="T52" fmla="*/ 109 w 146"/>
                  <a:gd name="T53" fmla="*/ 28 h 104"/>
                  <a:gd name="T54" fmla="*/ 104 w 146"/>
                  <a:gd name="T55" fmla="*/ 15 h 104"/>
                  <a:gd name="T56" fmla="*/ 94 w 146"/>
                  <a:gd name="T57" fmla="*/ 23 h 104"/>
                  <a:gd name="T58" fmla="*/ 99 w 146"/>
                  <a:gd name="T59" fmla="*/ 10 h 104"/>
                  <a:gd name="T60" fmla="*/ 75 w 146"/>
                  <a:gd name="T61" fmla="*/ 0 h 104"/>
                  <a:gd name="T62" fmla="*/ 67 w 146"/>
                  <a:gd name="T63" fmla="*/ 10 h 104"/>
                  <a:gd name="T64" fmla="*/ 78 w 146"/>
                  <a:gd name="T65" fmla="*/ 35 h 104"/>
                  <a:gd name="T66" fmla="*/ 51 w 146"/>
                  <a:gd name="T67" fmla="*/ 10 h 104"/>
                  <a:gd name="T68" fmla="*/ 43 w 146"/>
                  <a:gd name="T69" fmla="*/ 15 h 104"/>
                  <a:gd name="T70" fmla="*/ 48 w 146"/>
                  <a:gd name="T71" fmla="*/ 28 h 104"/>
                  <a:gd name="T72" fmla="*/ 22 w 146"/>
                  <a:gd name="T73" fmla="*/ 16 h 104"/>
                  <a:gd name="T74" fmla="*/ 40 w 146"/>
                  <a:gd name="T75" fmla="*/ 9 h 104"/>
                  <a:gd name="T76" fmla="*/ 0 w 146"/>
                  <a:gd name="T77" fmla="*/ 13 h 104"/>
                  <a:gd name="T78" fmla="*/ 0 w 146"/>
                  <a:gd name="T79" fmla="*/ 13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04"/>
                  <a:gd name="T122" fmla="*/ 146 w 146"/>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04">
                    <a:moveTo>
                      <a:pt x="0" y="13"/>
                    </a:moveTo>
                    <a:lnTo>
                      <a:pt x="0" y="13"/>
                    </a:lnTo>
                    <a:lnTo>
                      <a:pt x="1" y="25"/>
                    </a:lnTo>
                    <a:lnTo>
                      <a:pt x="16" y="25"/>
                    </a:lnTo>
                    <a:lnTo>
                      <a:pt x="12" y="31"/>
                    </a:lnTo>
                    <a:lnTo>
                      <a:pt x="22" y="35"/>
                    </a:lnTo>
                    <a:lnTo>
                      <a:pt x="8" y="34"/>
                    </a:lnTo>
                    <a:lnTo>
                      <a:pt x="34" y="45"/>
                    </a:lnTo>
                    <a:lnTo>
                      <a:pt x="23" y="49"/>
                    </a:lnTo>
                    <a:lnTo>
                      <a:pt x="31" y="57"/>
                    </a:lnTo>
                    <a:lnTo>
                      <a:pt x="53" y="52"/>
                    </a:lnTo>
                    <a:lnTo>
                      <a:pt x="53" y="42"/>
                    </a:lnTo>
                    <a:lnTo>
                      <a:pt x="64" y="38"/>
                    </a:lnTo>
                    <a:lnTo>
                      <a:pt x="66" y="50"/>
                    </a:lnTo>
                    <a:lnTo>
                      <a:pt x="80" y="42"/>
                    </a:lnTo>
                    <a:lnTo>
                      <a:pt x="77" y="50"/>
                    </a:lnTo>
                    <a:lnTo>
                      <a:pt x="90" y="50"/>
                    </a:lnTo>
                    <a:lnTo>
                      <a:pt x="40" y="62"/>
                    </a:lnTo>
                    <a:lnTo>
                      <a:pt x="43" y="71"/>
                    </a:lnTo>
                    <a:lnTo>
                      <a:pt x="84" y="64"/>
                    </a:lnTo>
                    <a:lnTo>
                      <a:pt x="55" y="73"/>
                    </a:lnTo>
                    <a:lnTo>
                      <a:pt x="72" y="78"/>
                    </a:lnTo>
                    <a:lnTo>
                      <a:pt x="44" y="82"/>
                    </a:lnTo>
                    <a:lnTo>
                      <a:pt x="86" y="103"/>
                    </a:lnTo>
                    <a:lnTo>
                      <a:pt x="113" y="50"/>
                    </a:lnTo>
                    <a:lnTo>
                      <a:pt x="145" y="37"/>
                    </a:lnTo>
                    <a:lnTo>
                      <a:pt x="109" y="28"/>
                    </a:lnTo>
                    <a:lnTo>
                      <a:pt x="104" y="15"/>
                    </a:lnTo>
                    <a:lnTo>
                      <a:pt x="94" y="23"/>
                    </a:lnTo>
                    <a:lnTo>
                      <a:pt x="99" y="10"/>
                    </a:lnTo>
                    <a:lnTo>
                      <a:pt x="75" y="0"/>
                    </a:lnTo>
                    <a:lnTo>
                      <a:pt x="67" y="10"/>
                    </a:lnTo>
                    <a:lnTo>
                      <a:pt x="78" y="35"/>
                    </a:lnTo>
                    <a:lnTo>
                      <a:pt x="51" y="10"/>
                    </a:lnTo>
                    <a:lnTo>
                      <a:pt x="43" y="15"/>
                    </a:lnTo>
                    <a:lnTo>
                      <a:pt x="48" y="28"/>
                    </a:lnTo>
                    <a:lnTo>
                      <a:pt x="22" y="16"/>
                    </a:lnTo>
                    <a:lnTo>
                      <a:pt x="40" y="9"/>
                    </a:lnTo>
                    <a:lnTo>
                      <a:pt x="0" y="1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2" name="Freeform 224">
                <a:extLst>
                  <a:ext uri="{FF2B5EF4-FFF2-40B4-BE49-F238E27FC236}">
                    <a16:creationId xmlns:a16="http://schemas.microsoft.com/office/drawing/2014/main" id="{479D2BE5-AF5D-44D3-927D-6158F6126815}"/>
                  </a:ext>
                </a:extLst>
              </p:cNvPr>
              <p:cNvSpPr>
                <a:spLocks/>
              </p:cNvSpPr>
              <p:nvPr/>
            </p:nvSpPr>
            <p:spPr bwMode="auto">
              <a:xfrm>
                <a:off x="3320" y="1992"/>
                <a:ext cx="132" cy="44"/>
              </a:xfrm>
              <a:custGeom>
                <a:avLst/>
                <a:gdLst>
                  <a:gd name="T0" fmla="*/ 0 w 132"/>
                  <a:gd name="T1" fmla="*/ 11 h 44"/>
                  <a:gd name="T2" fmla="*/ 0 w 132"/>
                  <a:gd name="T3" fmla="*/ 11 h 44"/>
                  <a:gd name="T4" fmla="*/ 19 w 132"/>
                  <a:gd name="T5" fmla="*/ 15 h 44"/>
                  <a:gd name="T6" fmla="*/ 7 w 132"/>
                  <a:gd name="T7" fmla="*/ 20 h 44"/>
                  <a:gd name="T8" fmla="*/ 12 w 132"/>
                  <a:gd name="T9" fmla="*/ 24 h 44"/>
                  <a:gd name="T10" fmla="*/ 60 w 132"/>
                  <a:gd name="T11" fmla="*/ 23 h 44"/>
                  <a:gd name="T12" fmla="*/ 30 w 132"/>
                  <a:gd name="T13" fmla="*/ 29 h 44"/>
                  <a:gd name="T14" fmla="*/ 78 w 132"/>
                  <a:gd name="T15" fmla="*/ 43 h 44"/>
                  <a:gd name="T16" fmla="*/ 110 w 132"/>
                  <a:gd name="T17" fmla="*/ 35 h 44"/>
                  <a:gd name="T18" fmla="*/ 131 w 132"/>
                  <a:gd name="T19" fmla="*/ 20 h 44"/>
                  <a:gd name="T20" fmla="*/ 125 w 132"/>
                  <a:gd name="T21" fmla="*/ 12 h 44"/>
                  <a:gd name="T22" fmla="*/ 94 w 132"/>
                  <a:gd name="T23" fmla="*/ 13 h 44"/>
                  <a:gd name="T24" fmla="*/ 99 w 132"/>
                  <a:gd name="T25" fmla="*/ 5 h 44"/>
                  <a:gd name="T26" fmla="*/ 74 w 132"/>
                  <a:gd name="T27" fmla="*/ 13 h 44"/>
                  <a:gd name="T28" fmla="*/ 71 w 132"/>
                  <a:gd name="T29" fmla="*/ 0 h 44"/>
                  <a:gd name="T30" fmla="*/ 65 w 132"/>
                  <a:gd name="T31" fmla="*/ 17 h 44"/>
                  <a:gd name="T32" fmla="*/ 30 w 132"/>
                  <a:gd name="T33" fmla="*/ 0 h 44"/>
                  <a:gd name="T34" fmla="*/ 31 w 132"/>
                  <a:gd name="T35" fmla="*/ 10 h 44"/>
                  <a:gd name="T36" fmla="*/ 20 w 132"/>
                  <a:gd name="T37" fmla="*/ 5 h 44"/>
                  <a:gd name="T38" fmla="*/ 25 w 132"/>
                  <a:gd name="T39" fmla="*/ 15 h 44"/>
                  <a:gd name="T40" fmla="*/ 0 w 132"/>
                  <a:gd name="T41" fmla="*/ 11 h 44"/>
                  <a:gd name="T42" fmla="*/ 0 w 132"/>
                  <a:gd name="T43" fmla="*/ 1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44"/>
                  <a:gd name="T68" fmla="*/ 132 w 1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44">
                    <a:moveTo>
                      <a:pt x="0" y="11"/>
                    </a:moveTo>
                    <a:lnTo>
                      <a:pt x="0" y="11"/>
                    </a:lnTo>
                    <a:lnTo>
                      <a:pt x="19" y="15"/>
                    </a:lnTo>
                    <a:lnTo>
                      <a:pt x="7" y="20"/>
                    </a:lnTo>
                    <a:lnTo>
                      <a:pt x="12" y="24"/>
                    </a:lnTo>
                    <a:lnTo>
                      <a:pt x="60" y="23"/>
                    </a:lnTo>
                    <a:lnTo>
                      <a:pt x="30" y="29"/>
                    </a:lnTo>
                    <a:lnTo>
                      <a:pt x="78" y="43"/>
                    </a:lnTo>
                    <a:lnTo>
                      <a:pt x="110" y="35"/>
                    </a:lnTo>
                    <a:lnTo>
                      <a:pt x="131" y="20"/>
                    </a:lnTo>
                    <a:lnTo>
                      <a:pt x="125" y="12"/>
                    </a:lnTo>
                    <a:lnTo>
                      <a:pt x="94" y="13"/>
                    </a:lnTo>
                    <a:lnTo>
                      <a:pt x="99" y="5"/>
                    </a:lnTo>
                    <a:lnTo>
                      <a:pt x="74" y="13"/>
                    </a:lnTo>
                    <a:lnTo>
                      <a:pt x="71" y="0"/>
                    </a:lnTo>
                    <a:lnTo>
                      <a:pt x="65" y="17"/>
                    </a:lnTo>
                    <a:lnTo>
                      <a:pt x="30" y="0"/>
                    </a:lnTo>
                    <a:lnTo>
                      <a:pt x="31" y="10"/>
                    </a:lnTo>
                    <a:lnTo>
                      <a:pt x="20" y="5"/>
                    </a:lnTo>
                    <a:lnTo>
                      <a:pt x="25" y="15"/>
                    </a:lnTo>
                    <a:lnTo>
                      <a:pt x="0" y="1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3" name="Freeform 225">
                <a:extLst>
                  <a:ext uri="{FF2B5EF4-FFF2-40B4-BE49-F238E27FC236}">
                    <a16:creationId xmlns:a16="http://schemas.microsoft.com/office/drawing/2014/main" id="{28863EEF-ED49-4F16-95A9-ADB92B4451CE}"/>
                  </a:ext>
                </a:extLst>
              </p:cNvPr>
              <p:cNvSpPr>
                <a:spLocks/>
              </p:cNvSpPr>
              <p:nvPr/>
            </p:nvSpPr>
            <p:spPr bwMode="auto">
              <a:xfrm>
                <a:off x="3365" y="2062"/>
                <a:ext cx="57" cy="29"/>
              </a:xfrm>
              <a:custGeom>
                <a:avLst/>
                <a:gdLst>
                  <a:gd name="T0" fmla="*/ 0 w 57"/>
                  <a:gd name="T1" fmla="*/ 22 h 29"/>
                  <a:gd name="T2" fmla="*/ 0 w 57"/>
                  <a:gd name="T3" fmla="*/ 22 h 29"/>
                  <a:gd name="T4" fmla="*/ 5 w 57"/>
                  <a:gd name="T5" fmla="*/ 8 h 29"/>
                  <a:gd name="T6" fmla="*/ 28 w 57"/>
                  <a:gd name="T7" fmla="*/ 0 h 29"/>
                  <a:gd name="T8" fmla="*/ 32 w 57"/>
                  <a:gd name="T9" fmla="*/ 8 h 29"/>
                  <a:gd name="T10" fmla="*/ 56 w 57"/>
                  <a:gd name="T11" fmla="*/ 14 h 29"/>
                  <a:gd name="T12" fmla="*/ 22 w 57"/>
                  <a:gd name="T13" fmla="*/ 28 h 29"/>
                  <a:gd name="T14" fmla="*/ 28 w 57"/>
                  <a:gd name="T15" fmla="*/ 21 h 29"/>
                  <a:gd name="T16" fmla="*/ 0 w 57"/>
                  <a:gd name="T17" fmla="*/ 22 h 29"/>
                  <a:gd name="T18" fmla="*/ 0 w 57"/>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9"/>
                  <a:gd name="T32" fmla="*/ 57 w 5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9">
                    <a:moveTo>
                      <a:pt x="0" y="22"/>
                    </a:moveTo>
                    <a:lnTo>
                      <a:pt x="0" y="22"/>
                    </a:lnTo>
                    <a:lnTo>
                      <a:pt x="5" y="8"/>
                    </a:lnTo>
                    <a:lnTo>
                      <a:pt x="28" y="0"/>
                    </a:lnTo>
                    <a:lnTo>
                      <a:pt x="32" y="8"/>
                    </a:lnTo>
                    <a:lnTo>
                      <a:pt x="56" y="14"/>
                    </a:lnTo>
                    <a:lnTo>
                      <a:pt x="22" y="28"/>
                    </a:lnTo>
                    <a:lnTo>
                      <a:pt x="28" y="21"/>
                    </a:lnTo>
                    <a:lnTo>
                      <a:pt x="0" y="2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26" name="Freeform 48">
              <a:extLst>
                <a:ext uri="{FF2B5EF4-FFF2-40B4-BE49-F238E27FC236}">
                  <a16:creationId xmlns:a16="http://schemas.microsoft.com/office/drawing/2014/main" id="{EC5B2864-3652-4D8E-899A-BAA519764068}"/>
                </a:ext>
              </a:extLst>
            </p:cNvPr>
            <p:cNvSpPr>
              <a:spLocks/>
            </p:cNvSpPr>
            <p:nvPr/>
          </p:nvSpPr>
          <p:spPr bwMode="auto">
            <a:xfrm>
              <a:off x="4632910" y="4046669"/>
              <a:ext cx="136524" cy="274640"/>
            </a:xfrm>
            <a:custGeom>
              <a:avLst/>
              <a:gdLst>
                <a:gd name="T0" fmla="*/ 0 w 109"/>
                <a:gd name="T1" fmla="*/ 56982790 h 209"/>
                <a:gd name="T2" fmla="*/ 0 w 109"/>
                <a:gd name="T3" fmla="*/ 56982790 h 209"/>
                <a:gd name="T4" fmla="*/ 10982123 w 109"/>
                <a:gd name="T5" fmla="*/ 29354730 h 209"/>
                <a:gd name="T6" fmla="*/ 56477515 w 109"/>
                <a:gd name="T7" fmla="*/ 0 h 209"/>
                <a:gd name="T8" fmla="*/ 76872341 w 109"/>
                <a:gd name="T9" fmla="*/ 27628059 h 209"/>
                <a:gd name="T10" fmla="*/ 70597203 w 109"/>
                <a:gd name="T11" fmla="*/ 75977484 h 209"/>
                <a:gd name="T12" fmla="*/ 125505307 w 109"/>
                <a:gd name="T13" fmla="*/ 55256119 h 209"/>
                <a:gd name="T14" fmla="*/ 149037702 w 109"/>
                <a:gd name="T15" fmla="*/ 75977484 h 209"/>
                <a:gd name="T16" fmla="*/ 169431313 w 109"/>
                <a:gd name="T17" fmla="*/ 124325605 h 209"/>
                <a:gd name="T18" fmla="*/ 161587978 w 109"/>
                <a:gd name="T19" fmla="*/ 153680325 h 209"/>
                <a:gd name="T20" fmla="*/ 120798327 w 109"/>
                <a:gd name="T21" fmla="*/ 151953654 h 209"/>
                <a:gd name="T22" fmla="*/ 105110482 w 109"/>
                <a:gd name="T23" fmla="*/ 165768336 h 209"/>
                <a:gd name="T24" fmla="*/ 112955031 w 109"/>
                <a:gd name="T25" fmla="*/ 215843148 h 209"/>
                <a:gd name="T26" fmla="*/ 58045674 w 109"/>
                <a:gd name="T27" fmla="*/ 172675061 h 209"/>
                <a:gd name="T28" fmla="*/ 34514522 w 109"/>
                <a:gd name="T29" fmla="*/ 250377881 h 209"/>
                <a:gd name="T30" fmla="*/ 61183243 w 109"/>
                <a:gd name="T31" fmla="*/ 319448661 h 209"/>
                <a:gd name="T32" fmla="*/ 98835344 w 109"/>
                <a:gd name="T33" fmla="*/ 345348807 h 209"/>
                <a:gd name="T34" fmla="*/ 78440499 w 109"/>
                <a:gd name="T35" fmla="*/ 359163489 h 209"/>
                <a:gd name="T36" fmla="*/ 73734772 w 109"/>
                <a:gd name="T37" fmla="*/ 336715370 h 209"/>
                <a:gd name="T38" fmla="*/ 58045674 w 109"/>
                <a:gd name="T39" fmla="*/ 336715370 h 209"/>
                <a:gd name="T40" fmla="*/ 15687850 w 109"/>
                <a:gd name="T41" fmla="*/ 298727295 h 209"/>
                <a:gd name="T42" fmla="*/ 23532404 w 109"/>
                <a:gd name="T43" fmla="*/ 252104552 h 209"/>
                <a:gd name="T44" fmla="*/ 45495397 w 109"/>
                <a:gd name="T45" fmla="*/ 210663135 h 209"/>
                <a:gd name="T46" fmla="*/ 15687850 w 109"/>
                <a:gd name="T47" fmla="*/ 141593628 h 209"/>
                <a:gd name="T48" fmla="*/ 25100562 w 109"/>
                <a:gd name="T49" fmla="*/ 110512237 h 209"/>
                <a:gd name="T50" fmla="*/ 0 w 109"/>
                <a:gd name="T51" fmla="*/ 56982790 h 209"/>
                <a:gd name="T52" fmla="*/ 0 w 109"/>
                <a:gd name="T53" fmla="*/ 56982790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solidFill>
              <a:srgbClr val="87BEDD"/>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7" name="Freeform 49">
              <a:extLst>
                <a:ext uri="{FF2B5EF4-FFF2-40B4-BE49-F238E27FC236}">
                  <a16:creationId xmlns:a16="http://schemas.microsoft.com/office/drawing/2014/main" id="{15F079C9-73C3-448E-8AF5-A9E37306CEA1}"/>
                </a:ext>
              </a:extLst>
            </p:cNvPr>
            <p:cNvSpPr>
              <a:spLocks/>
            </p:cNvSpPr>
            <p:nvPr/>
          </p:nvSpPr>
          <p:spPr bwMode="auto">
            <a:xfrm>
              <a:off x="3415470" y="3623864"/>
              <a:ext cx="315911" cy="128587"/>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8" name="Freeform 50">
              <a:extLst>
                <a:ext uri="{FF2B5EF4-FFF2-40B4-BE49-F238E27FC236}">
                  <a16:creationId xmlns:a16="http://schemas.microsoft.com/office/drawing/2014/main" id="{F9831788-C8C0-4A52-90DB-1AEA8B8AA427}"/>
                </a:ext>
              </a:extLst>
            </p:cNvPr>
            <p:cNvSpPr>
              <a:spLocks/>
            </p:cNvSpPr>
            <p:nvPr/>
          </p:nvSpPr>
          <p:spPr bwMode="auto">
            <a:xfrm>
              <a:off x="110317" y="2872972"/>
              <a:ext cx="506410" cy="461965"/>
            </a:xfrm>
            <a:custGeom>
              <a:avLst/>
              <a:gdLst>
                <a:gd name="T0" fmla="*/ 0 w 408"/>
                <a:gd name="T1" fmla="*/ 228607924 h 355"/>
                <a:gd name="T2" fmla="*/ 24649159 w 408"/>
                <a:gd name="T3" fmla="*/ 243848794 h 355"/>
                <a:gd name="T4" fmla="*/ 103220134 w 408"/>
                <a:gd name="T5" fmla="*/ 264168652 h 355"/>
                <a:gd name="T6" fmla="*/ 152519673 w 408"/>
                <a:gd name="T7" fmla="*/ 260782660 h 355"/>
                <a:gd name="T8" fmla="*/ 146357076 w 408"/>
                <a:gd name="T9" fmla="*/ 304810972 h 355"/>
                <a:gd name="T10" fmla="*/ 38514693 w 408"/>
                <a:gd name="T11" fmla="*/ 379319803 h 355"/>
                <a:gd name="T12" fmla="*/ 43136961 w 408"/>
                <a:gd name="T13" fmla="*/ 382707097 h 355"/>
                <a:gd name="T14" fmla="*/ 90894939 w 408"/>
                <a:gd name="T15" fmla="*/ 401333959 h 355"/>
                <a:gd name="T16" fmla="*/ 87814261 w 408"/>
                <a:gd name="T17" fmla="*/ 440281982 h 355"/>
                <a:gd name="T18" fmla="*/ 137113800 w 408"/>
                <a:gd name="T19" fmla="*/ 401333959 h 355"/>
                <a:gd name="T20" fmla="*/ 134031881 w 408"/>
                <a:gd name="T21" fmla="*/ 460603141 h 355"/>
                <a:gd name="T22" fmla="*/ 164843666 w 408"/>
                <a:gd name="T23" fmla="*/ 453829855 h 355"/>
                <a:gd name="T24" fmla="*/ 198737332 w 408"/>
                <a:gd name="T25" fmla="*/ 465683431 h 355"/>
                <a:gd name="T26" fmla="*/ 237252015 w 408"/>
                <a:gd name="T27" fmla="*/ 462296138 h 355"/>
                <a:gd name="T28" fmla="*/ 164843666 w 408"/>
                <a:gd name="T29" fmla="*/ 552045758 h 355"/>
                <a:gd name="T30" fmla="*/ 124788605 w 408"/>
                <a:gd name="T31" fmla="*/ 568979624 h 355"/>
                <a:gd name="T32" fmla="*/ 134031881 w 408"/>
                <a:gd name="T33" fmla="*/ 577447208 h 355"/>
                <a:gd name="T34" fmla="*/ 197196993 w 408"/>
                <a:gd name="T35" fmla="*/ 558819044 h 355"/>
                <a:gd name="T36" fmla="*/ 212602866 w 408"/>
                <a:gd name="T37" fmla="*/ 546965468 h 355"/>
                <a:gd name="T38" fmla="*/ 306578444 w 408"/>
                <a:gd name="T39" fmla="*/ 469069424 h 355"/>
                <a:gd name="T40" fmla="*/ 360500319 w 408"/>
                <a:gd name="T41" fmla="*/ 384400093 h 355"/>
                <a:gd name="T42" fmla="*/ 363580997 w 408"/>
                <a:gd name="T43" fmla="*/ 384400093 h 355"/>
                <a:gd name="T44" fmla="*/ 375906192 w 408"/>
                <a:gd name="T45" fmla="*/ 392867677 h 355"/>
                <a:gd name="T46" fmla="*/ 348175124 w 408"/>
                <a:gd name="T47" fmla="*/ 404721253 h 355"/>
                <a:gd name="T48" fmla="*/ 357418400 w 408"/>
                <a:gd name="T49" fmla="*/ 436895989 h 355"/>
                <a:gd name="T50" fmla="*/ 406717939 w 408"/>
                <a:gd name="T51" fmla="*/ 430121402 h 355"/>
                <a:gd name="T52" fmla="*/ 406717939 w 408"/>
                <a:gd name="T53" fmla="*/ 403026956 h 355"/>
                <a:gd name="T54" fmla="*/ 419043134 w 408"/>
                <a:gd name="T55" fmla="*/ 399640963 h 355"/>
                <a:gd name="T56" fmla="*/ 445232622 w 408"/>
                <a:gd name="T57" fmla="*/ 406414249 h 355"/>
                <a:gd name="T58" fmla="*/ 582346383 w 408"/>
                <a:gd name="T59" fmla="*/ 440281982 h 355"/>
                <a:gd name="T60" fmla="*/ 606995532 w 408"/>
                <a:gd name="T61" fmla="*/ 433508695 h 355"/>
                <a:gd name="T62" fmla="*/ 616238808 w 408"/>
                <a:gd name="T63" fmla="*/ 460603141 h 355"/>
                <a:gd name="T64" fmla="*/ 606995532 w 408"/>
                <a:gd name="T65" fmla="*/ 421655119 h 355"/>
                <a:gd name="T66" fmla="*/ 566940510 w 408"/>
                <a:gd name="T67" fmla="*/ 67735485 h 355"/>
                <a:gd name="T68" fmla="*/ 332769251 w 408"/>
                <a:gd name="T69" fmla="*/ 22014166 h 355"/>
                <a:gd name="T70" fmla="*/ 264983083 w 408"/>
                <a:gd name="T71" fmla="*/ 25401460 h 355"/>
                <a:gd name="T72" fmla="*/ 263442744 w 408"/>
                <a:gd name="T73" fmla="*/ 8467586 h 355"/>
                <a:gd name="T74" fmla="*/ 212602866 w 408"/>
                <a:gd name="T75" fmla="*/ 22014166 h 355"/>
                <a:gd name="T76" fmla="*/ 171006263 w 408"/>
                <a:gd name="T77" fmla="*/ 45721329 h 355"/>
                <a:gd name="T78" fmla="*/ 127869283 w 408"/>
                <a:gd name="T79" fmla="*/ 44028332 h 355"/>
                <a:gd name="T80" fmla="*/ 117085668 w 408"/>
                <a:gd name="T81" fmla="*/ 55881908 h 355"/>
                <a:gd name="T82" fmla="*/ 38514693 w 408"/>
                <a:gd name="T83" fmla="*/ 103297535 h 355"/>
                <a:gd name="T84" fmla="*/ 24649159 w 408"/>
                <a:gd name="T85" fmla="*/ 121924397 h 355"/>
                <a:gd name="T86" fmla="*/ 180249539 w 408"/>
                <a:gd name="T87" fmla="*/ 194740192 h 355"/>
                <a:gd name="T88" fmla="*/ 127869283 w 408"/>
                <a:gd name="T89" fmla="*/ 203206474 h 355"/>
                <a:gd name="T90" fmla="*/ 130951202 w 408"/>
                <a:gd name="T91" fmla="*/ 213367054 h 355"/>
                <a:gd name="T92" fmla="*/ 90894939 w 408"/>
                <a:gd name="T93" fmla="*/ 189659902 h 355"/>
                <a:gd name="T94" fmla="*/ 0 w 408"/>
                <a:gd name="T95" fmla="*/ 228607924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355"/>
                <a:gd name="T146" fmla="*/ 408 w 408"/>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355">
                  <a:moveTo>
                    <a:pt x="0" y="135"/>
                  </a:moveTo>
                  <a:lnTo>
                    <a:pt x="0" y="135"/>
                  </a:lnTo>
                  <a:lnTo>
                    <a:pt x="26" y="142"/>
                  </a:lnTo>
                  <a:lnTo>
                    <a:pt x="16" y="144"/>
                  </a:lnTo>
                  <a:lnTo>
                    <a:pt x="27" y="157"/>
                  </a:lnTo>
                  <a:lnTo>
                    <a:pt x="67" y="156"/>
                  </a:lnTo>
                  <a:lnTo>
                    <a:pt x="73" y="165"/>
                  </a:lnTo>
                  <a:lnTo>
                    <a:pt x="99" y="154"/>
                  </a:lnTo>
                  <a:lnTo>
                    <a:pt x="90" y="159"/>
                  </a:lnTo>
                  <a:lnTo>
                    <a:pt x="95" y="180"/>
                  </a:lnTo>
                  <a:lnTo>
                    <a:pt x="40" y="201"/>
                  </a:lnTo>
                  <a:lnTo>
                    <a:pt x="25" y="224"/>
                  </a:lnTo>
                  <a:lnTo>
                    <a:pt x="38" y="220"/>
                  </a:lnTo>
                  <a:lnTo>
                    <a:pt x="28" y="226"/>
                  </a:lnTo>
                  <a:lnTo>
                    <a:pt x="38" y="234"/>
                  </a:lnTo>
                  <a:lnTo>
                    <a:pt x="59" y="237"/>
                  </a:lnTo>
                  <a:lnTo>
                    <a:pt x="47" y="249"/>
                  </a:lnTo>
                  <a:lnTo>
                    <a:pt x="57" y="260"/>
                  </a:lnTo>
                  <a:lnTo>
                    <a:pt x="67" y="261"/>
                  </a:lnTo>
                  <a:lnTo>
                    <a:pt x="89" y="237"/>
                  </a:lnTo>
                  <a:lnTo>
                    <a:pt x="76" y="249"/>
                  </a:lnTo>
                  <a:lnTo>
                    <a:pt x="87" y="272"/>
                  </a:lnTo>
                  <a:lnTo>
                    <a:pt x="81" y="282"/>
                  </a:lnTo>
                  <a:lnTo>
                    <a:pt x="107" y="268"/>
                  </a:lnTo>
                  <a:lnTo>
                    <a:pt x="124" y="285"/>
                  </a:lnTo>
                  <a:lnTo>
                    <a:pt x="129" y="275"/>
                  </a:lnTo>
                  <a:lnTo>
                    <a:pt x="135" y="282"/>
                  </a:lnTo>
                  <a:lnTo>
                    <a:pt x="154" y="273"/>
                  </a:lnTo>
                  <a:lnTo>
                    <a:pt x="127" y="317"/>
                  </a:lnTo>
                  <a:lnTo>
                    <a:pt x="107" y="326"/>
                  </a:lnTo>
                  <a:lnTo>
                    <a:pt x="107" y="335"/>
                  </a:lnTo>
                  <a:lnTo>
                    <a:pt x="81" y="336"/>
                  </a:lnTo>
                  <a:lnTo>
                    <a:pt x="63" y="354"/>
                  </a:lnTo>
                  <a:lnTo>
                    <a:pt x="87" y="341"/>
                  </a:lnTo>
                  <a:lnTo>
                    <a:pt x="113" y="341"/>
                  </a:lnTo>
                  <a:lnTo>
                    <a:pt x="128" y="330"/>
                  </a:lnTo>
                  <a:lnTo>
                    <a:pt x="121" y="321"/>
                  </a:lnTo>
                  <a:lnTo>
                    <a:pt x="138" y="323"/>
                  </a:lnTo>
                  <a:lnTo>
                    <a:pt x="189" y="290"/>
                  </a:lnTo>
                  <a:lnTo>
                    <a:pt x="199" y="277"/>
                  </a:lnTo>
                  <a:lnTo>
                    <a:pt x="190" y="268"/>
                  </a:lnTo>
                  <a:lnTo>
                    <a:pt x="234" y="227"/>
                  </a:lnTo>
                  <a:lnTo>
                    <a:pt x="241" y="207"/>
                  </a:lnTo>
                  <a:lnTo>
                    <a:pt x="236" y="227"/>
                  </a:lnTo>
                  <a:lnTo>
                    <a:pt x="254" y="223"/>
                  </a:lnTo>
                  <a:lnTo>
                    <a:pt x="244" y="232"/>
                  </a:lnTo>
                  <a:lnTo>
                    <a:pt x="259" y="236"/>
                  </a:lnTo>
                  <a:lnTo>
                    <a:pt x="226" y="239"/>
                  </a:lnTo>
                  <a:lnTo>
                    <a:pt x="220" y="258"/>
                  </a:lnTo>
                  <a:lnTo>
                    <a:pt x="232" y="258"/>
                  </a:lnTo>
                  <a:lnTo>
                    <a:pt x="221" y="271"/>
                  </a:lnTo>
                  <a:lnTo>
                    <a:pt x="264" y="254"/>
                  </a:lnTo>
                  <a:lnTo>
                    <a:pt x="270" y="243"/>
                  </a:lnTo>
                  <a:lnTo>
                    <a:pt x="264" y="238"/>
                  </a:lnTo>
                  <a:lnTo>
                    <a:pt x="274" y="228"/>
                  </a:lnTo>
                  <a:lnTo>
                    <a:pt x="272" y="236"/>
                  </a:lnTo>
                  <a:lnTo>
                    <a:pt x="294" y="231"/>
                  </a:lnTo>
                  <a:lnTo>
                    <a:pt x="289" y="240"/>
                  </a:lnTo>
                  <a:lnTo>
                    <a:pt x="325" y="254"/>
                  </a:lnTo>
                  <a:lnTo>
                    <a:pt x="378" y="260"/>
                  </a:lnTo>
                  <a:lnTo>
                    <a:pt x="387" y="252"/>
                  </a:lnTo>
                  <a:lnTo>
                    <a:pt x="394" y="256"/>
                  </a:lnTo>
                  <a:lnTo>
                    <a:pt x="385" y="264"/>
                  </a:lnTo>
                  <a:lnTo>
                    <a:pt x="400" y="272"/>
                  </a:lnTo>
                  <a:lnTo>
                    <a:pt x="407" y="266"/>
                  </a:lnTo>
                  <a:lnTo>
                    <a:pt x="394" y="249"/>
                  </a:lnTo>
                  <a:lnTo>
                    <a:pt x="368" y="249"/>
                  </a:lnTo>
                  <a:lnTo>
                    <a:pt x="368" y="40"/>
                  </a:lnTo>
                  <a:lnTo>
                    <a:pt x="222" y="23"/>
                  </a:lnTo>
                  <a:lnTo>
                    <a:pt x="216" y="13"/>
                  </a:lnTo>
                  <a:lnTo>
                    <a:pt x="176" y="6"/>
                  </a:lnTo>
                  <a:lnTo>
                    <a:pt x="172" y="15"/>
                  </a:lnTo>
                  <a:lnTo>
                    <a:pt x="160" y="12"/>
                  </a:lnTo>
                  <a:lnTo>
                    <a:pt x="171" y="5"/>
                  </a:lnTo>
                  <a:lnTo>
                    <a:pt x="154" y="0"/>
                  </a:lnTo>
                  <a:lnTo>
                    <a:pt x="138" y="13"/>
                  </a:lnTo>
                  <a:lnTo>
                    <a:pt x="112" y="15"/>
                  </a:lnTo>
                  <a:lnTo>
                    <a:pt x="111" y="27"/>
                  </a:lnTo>
                  <a:lnTo>
                    <a:pt x="108" y="20"/>
                  </a:lnTo>
                  <a:lnTo>
                    <a:pt x="83" y="26"/>
                  </a:lnTo>
                  <a:lnTo>
                    <a:pt x="87" y="36"/>
                  </a:lnTo>
                  <a:lnTo>
                    <a:pt x="76" y="33"/>
                  </a:lnTo>
                  <a:lnTo>
                    <a:pt x="61" y="53"/>
                  </a:lnTo>
                  <a:lnTo>
                    <a:pt x="25" y="61"/>
                  </a:lnTo>
                  <a:lnTo>
                    <a:pt x="27" y="70"/>
                  </a:lnTo>
                  <a:lnTo>
                    <a:pt x="16" y="72"/>
                  </a:lnTo>
                  <a:lnTo>
                    <a:pt x="59" y="101"/>
                  </a:lnTo>
                  <a:lnTo>
                    <a:pt x="117" y="115"/>
                  </a:lnTo>
                  <a:lnTo>
                    <a:pt x="81" y="111"/>
                  </a:lnTo>
                  <a:lnTo>
                    <a:pt x="83" y="120"/>
                  </a:lnTo>
                  <a:lnTo>
                    <a:pt x="97" y="120"/>
                  </a:lnTo>
                  <a:lnTo>
                    <a:pt x="85" y="126"/>
                  </a:lnTo>
                  <a:lnTo>
                    <a:pt x="59" y="125"/>
                  </a:lnTo>
                  <a:lnTo>
                    <a:pt x="59" y="112"/>
                  </a:lnTo>
                  <a:lnTo>
                    <a:pt x="46" y="114"/>
                  </a:lnTo>
                  <a:lnTo>
                    <a:pt x="0" y="13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29" name="Freeform 51">
              <a:extLst>
                <a:ext uri="{FF2B5EF4-FFF2-40B4-BE49-F238E27FC236}">
                  <a16:creationId xmlns:a16="http://schemas.microsoft.com/office/drawing/2014/main" id="{C71362A4-F5F4-450D-9BEC-9C5BA7A9FA7D}"/>
                </a:ext>
              </a:extLst>
            </p:cNvPr>
            <p:cNvSpPr>
              <a:spLocks/>
            </p:cNvSpPr>
            <p:nvPr/>
          </p:nvSpPr>
          <p:spPr bwMode="auto">
            <a:xfrm>
              <a:off x="334154" y="3260324"/>
              <a:ext cx="44450" cy="28575"/>
            </a:xfrm>
            <a:custGeom>
              <a:avLst/>
              <a:gdLst>
                <a:gd name="T0" fmla="*/ 0 w 36"/>
                <a:gd name="T1" fmla="*/ 15183716 h 22"/>
                <a:gd name="T2" fmla="*/ 0 w 36"/>
                <a:gd name="T3" fmla="*/ 15183716 h 22"/>
                <a:gd name="T4" fmla="*/ 15245114 w 36"/>
                <a:gd name="T5" fmla="*/ 35427802 h 22"/>
                <a:gd name="T6" fmla="*/ 53358518 w 36"/>
                <a:gd name="T7" fmla="*/ 6747597 h 22"/>
                <a:gd name="T8" fmla="*/ 16769995 w 36"/>
                <a:gd name="T9" fmla="*/ 0 h 22"/>
                <a:gd name="T10" fmla="*/ 21343409 w 36"/>
                <a:gd name="T11" fmla="*/ 13496492 h 22"/>
                <a:gd name="T12" fmla="*/ 0 w 36"/>
                <a:gd name="T13" fmla="*/ 15183716 h 22"/>
                <a:gd name="T14" fmla="*/ 0 w 36"/>
                <a:gd name="T15" fmla="*/ 15183716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0" y="9"/>
                  </a:moveTo>
                  <a:lnTo>
                    <a:pt x="0" y="9"/>
                  </a:lnTo>
                  <a:lnTo>
                    <a:pt x="10" y="21"/>
                  </a:lnTo>
                  <a:lnTo>
                    <a:pt x="35" y="4"/>
                  </a:lnTo>
                  <a:lnTo>
                    <a:pt x="11" y="0"/>
                  </a:lnTo>
                  <a:lnTo>
                    <a:pt x="14" y="8"/>
                  </a:lnTo>
                  <a:lnTo>
                    <a:pt x="0" y="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0" name="Freeform 52">
              <a:extLst>
                <a:ext uri="{FF2B5EF4-FFF2-40B4-BE49-F238E27FC236}">
                  <a16:creationId xmlns:a16="http://schemas.microsoft.com/office/drawing/2014/main" id="{7E18864C-727A-464C-A326-8DC3C8B7A6BA}"/>
                </a:ext>
              </a:extLst>
            </p:cNvPr>
            <p:cNvSpPr>
              <a:spLocks/>
            </p:cNvSpPr>
            <p:nvPr/>
          </p:nvSpPr>
          <p:spPr bwMode="auto">
            <a:xfrm>
              <a:off x="616726" y="3207937"/>
              <a:ext cx="139699" cy="130176"/>
            </a:xfrm>
            <a:custGeom>
              <a:avLst/>
              <a:gdLst>
                <a:gd name="T0" fmla="*/ 0 w 110"/>
                <a:gd name="T1" fmla="*/ 17289607 h 99"/>
                <a:gd name="T2" fmla="*/ 0 w 110"/>
                <a:gd name="T3" fmla="*/ 17289607 h 99"/>
                <a:gd name="T4" fmla="*/ 6451601 w 110"/>
                <a:gd name="T5" fmla="*/ 41495580 h 99"/>
                <a:gd name="T6" fmla="*/ 30645101 w 110"/>
                <a:gd name="T7" fmla="*/ 51868825 h 99"/>
                <a:gd name="T8" fmla="*/ 41935408 w 110"/>
                <a:gd name="T9" fmla="*/ 43223367 h 99"/>
                <a:gd name="T10" fmla="*/ 20967704 w 110"/>
                <a:gd name="T11" fmla="*/ 31121030 h 99"/>
                <a:gd name="T12" fmla="*/ 41935408 w 110"/>
                <a:gd name="T13" fmla="*/ 31121030 h 99"/>
                <a:gd name="T14" fmla="*/ 59677303 w 110"/>
                <a:gd name="T15" fmla="*/ 51868825 h 99"/>
                <a:gd name="T16" fmla="*/ 54838605 w 110"/>
                <a:gd name="T17" fmla="*/ 15560515 h 99"/>
                <a:gd name="T18" fmla="*/ 69354701 w 110"/>
                <a:gd name="T19" fmla="*/ 48410642 h 99"/>
                <a:gd name="T20" fmla="*/ 106451410 w 110"/>
                <a:gd name="T21" fmla="*/ 67429335 h 99"/>
                <a:gd name="T22" fmla="*/ 99999812 w 110"/>
                <a:gd name="T23" fmla="*/ 89906232 h 99"/>
                <a:gd name="T24" fmla="*/ 141935200 w 110"/>
                <a:gd name="T25" fmla="*/ 119298160 h 99"/>
                <a:gd name="T26" fmla="*/ 130644903 w 110"/>
                <a:gd name="T27" fmla="*/ 143504128 h 99"/>
                <a:gd name="T28" fmla="*/ 153225497 w 110"/>
                <a:gd name="T29" fmla="*/ 124485435 h 99"/>
                <a:gd name="T30" fmla="*/ 156451296 w 110"/>
                <a:gd name="T31" fmla="*/ 169437873 h 99"/>
                <a:gd name="T32" fmla="*/ 174193231 w 110"/>
                <a:gd name="T33" fmla="*/ 160793729 h 99"/>
                <a:gd name="T34" fmla="*/ 175806131 w 110"/>
                <a:gd name="T35" fmla="*/ 127943618 h 99"/>
                <a:gd name="T36" fmla="*/ 133870703 w 110"/>
                <a:gd name="T37" fmla="*/ 108924925 h 99"/>
                <a:gd name="T38" fmla="*/ 56451504 w 110"/>
                <a:gd name="T39" fmla="*/ 0 h 99"/>
                <a:gd name="T40" fmla="*/ 11290302 w 110"/>
                <a:gd name="T41" fmla="*/ 31121030 h 99"/>
                <a:gd name="T42" fmla="*/ 0 w 110"/>
                <a:gd name="T43" fmla="*/ 17289607 h 99"/>
                <a:gd name="T44" fmla="*/ 0 w 110"/>
                <a:gd name="T45" fmla="*/ 1728960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9"/>
                <a:gd name="T71" fmla="*/ 110 w 110"/>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9">
                  <a:moveTo>
                    <a:pt x="0" y="10"/>
                  </a:moveTo>
                  <a:lnTo>
                    <a:pt x="0" y="10"/>
                  </a:lnTo>
                  <a:lnTo>
                    <a:pt x="4" y="24"/>
                  </a:lnTo>
                  <a:lnTo>
                    <a:pt x="19" y="30"/>
                  </a:lnTo>
                  <a:lnTo>
                    <a:pt x="26" y="25"/>
                  </a:lnTo>
                  <a:lnTo>
                    <a:pt x="13" y="18"/>
                  </a:lnTo>
                  <a:lnTo>
                    <a:pt x="26" y="18"/>
                  </a:lnTo>
                  <a:lnTo>
                    <a:pt x="37" y="30"/>
                  </a:lnTo>
                  <a:lnTo>
                    <a:pt x="34" y="9"/>
                  </a:lnTo>
                  <a:lnTo>
                    <a:pt x="43" y="28"/>
                  </a:lnTo>
                  <a:lnTo>
                    <a:pt x="66" y="39"/>
                  </a:lnTo>
                  <a:lnTo>
                    <a:pt x="62" y="52"/>
                  </a:lnTo>
                  <a:lnTo>
                    <a:pt x="88" y="69"/>
                  </a:lnTo>
                  <a:lnTo>
                    <a:pt x="81" y="83"/>
                  </a:lnTo>
                  <a:lnTo>
                    <a:pt x="95" y="72"/>
                  </a:lnTo>
                  <a:lnTo>
                    <a:pt x="97" y="98"/>
                  </a:lnTo>
                  <a:lnTo>
                    <a:pt x="108" y="93"/>
                  </a:lnTo>
                  <a:lnTo>
                    <a:pt x="109" y="74"/>
                  </a:lnTo>
                  <a:lnTo>
                    <a:pt x="83" y="63"/>
                  </a:lnTo>
                  <a:lnTo>
                    <a:pt x="35" y="0"/>
                  </a:lnTo>
                  <a:lnTo>
                    <a:pt x="7" y="18"/>
                  </a:lnTo>
                  <a:lnTo>
                    <a:pt x="0" y="1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1" name="Freeform 53">
              <a:extLst>
                <a:ext uri="{FF2B5EF4-FFF2-40B4-BE49-F238E27FC236}">
                  <a16:creationId xmlns:a16="http://schemas.microsoft.com/office/drawing/2014/main" id="{380FD0B8-88D9-49F5-A1D9-3DE96F9B3B5F}"/>
                </a:ext>
              </a:extLst>
            </p:cNvPr>
            <p:cNvSpPr>
              <a:spLocks/>
            </p:cNvSpPr>
            <p:nvPr/>
          </p:nvSpPr>
          <p:spPr bwMode="auto">
            <a:xfrm>
              <a:off x="648476" y="3250799"/>
              <a:ext cx="25400" cy="22225"/>
            </a:xfrm>
            <a:custGeom>
              <a:avLst/>
              <a:gdLst>
                <a:gd name="T0" fmla="*/ 0 w 20"/>
                <a:gd name="T1" fmla="*/ 0 h 16"/>
                <a:gd name="T2" fmla="*/ 0 w 20"/>
                <a:gd name="T3" fmla="*/ 0 h 16"/>
                <a:gd name="T4" fmla="*/ 9677399 w 20"/>
                <a:gd name="T5" fmla="*/ 28942503 h 16"/>
                <a:gd name="T6" fmla="*/ 11290301 w 20"/>
                <a:gd name="T7" fmla="*/ 13505854 h 16"/>
                <a:gd name="T8" fmla="*/ 30645098 w 20"/>
                <a:gd name="T9" fmla="*/ 27013096 h 16"/>
                <a:gd name="T10" fmla="*/ 12903200 w 20"/>
                <a:gd name="T11" fmla="*/ 13505854 h 16"/>
                <a:gd name="T12" fmla="*/ 29032199 w 20"/>
                <a:gd name="T13" fmla="*/ 3858815 h 16"/>
                <a:gd name="T14" fmla="*/ 0 w 20"/>
                <a:gd name="T15" fmla="*/ 0 h 16"/>
                <a:gd name="T16" fmla="*/ 0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0" y="0"/>
                  </a:moveTo>
                  <a:lnTo>
                    <a:pt x="0" y="0"/>
                  </a:lnTo>
                  <a:lnTo>
                    <a:pt x="6" y="15"/>
                  </a:lnTo>
                  <a:lnTo>
                    <a:pt x="7" y="7"/>
                  </a:lnTo>
                  <a:lnTo>
                    <a:pt x="19" y="14"/>
                  </a:lnTo>
                  <a:lnTo>
                    <a:pt x="8" y="7"/>
                  </a:lnTo>
                  <a:lnTo>
                    <a:pt x="18" y="2"/>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2" name="Freeform 54">
              <a:extLst>
                <a:ext uri="{FF2B5EF4-FFF2-40B4-BE49-F238E27FC236}">
                  <a16:creationId xmlns:a16="http://schemas.microsoft.com/office/drawing/2014/main" id="{09E246B7-7FC2-4F0F-B433-2B843F0F61D1}"/>
                </a:ext>
              </a:extLst>
            </p:cNvPr>
            <p:cNvSpPr>
              <a:spLocks/>
            </p:cNvSpPr>
            <p:nvPr/>
          </p:nvSpPr>
          <p:spPr bwMode="auto">
            <a:xfrm>
              <a:off x="658001" y="3268262"/>
              <a:ext cx="15875" cy="33337"/>
            </a:xfrm>
            <a:custGeom>
              <a:avLst/>
              <a:gdLst>
                <a:gd name="T0" fmla="*/ 0 w 12"/>
                <a:gd name="T1" fmla="*/ 0 h 25"/>
                <a:gd name="T2" fmla="*/ 0 w 12"/>
                <a:gd name="T3" fmla="*/ 0 h 25"/>
                <a:gd name="T4" fmla="*/ 17500864 w 12"/>
                <a:gd name="T5" fmla="*/ 7112783 h 25"/>
                <a:gd name="T6" fmla="*/ 19251082 w 12"/>
                <a:gd name="T7" fmla="*/ 42676691 h 25"/>
                <a:gd name="T8" fmla="*/ 0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10" y="4"/>
                  </a:lnTo>
                  <a:lnTo>
                    <a:pt x="11" y="24"/>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3" name="Freeform 55">
              <a:extLst>
                <a:ext uri="{FF2B5EF4-FFF2-40B4-BE49-F238E27FC236}">
                  <a16:creationId xmlns:a16="http://schemas.microsoft.com/office/drawing/2014/main" id="{86818661-BE19-4881-9A62-5155AA4E1FA6}"/>
                </a:ext>
              </a:extLst>
            </p:cNvPr>
            <p:cNvSpPr>
              <a:spLocks/>
            </p:cNvSpPr>
            <p:nvPr/>
          </p:nvSpPr>
          <p:spPr bwMode="auto">
            <a:xfrm>
              <a:off x="673876" y="3252387"/>
              <a:ext cx="20637" cy="22225"/>
            </a:xfrm>
            <a:custGeom>
              <a:avLst/>
              <a:gdLst>
                <a:gd name="T0" fmla="*/ 0 w 15"/>
                <a:gd name="T1" fmla="*/ 0 h 16"/>
                <a:gd name="T2" fmla="*/ 0 w 15"/>
                <a:gd name="T3" fmla="*/ 0 h 16"/>
                <a:gd name="T4" fmla="*/ 5677928 w 15"/>
                <a:gd name="T5" fmla="*/ 28942503 h 16"/>
                <a:gd name="T6" fmla="*/ 20821357 w 15"/>
                <a:gd name="T7" fmla="*/ 28942503 h 16"/>
                <a:gd name="T8" fmla="*/ 13250332 w 15"/>
                <a:gd name="T9" fmla="*/ 3858815 h 16"/>
                <a:gd name="T10" fmla="*/ 26499288 w 15"/>
                <a:gd name="T11" fmla="*/ 21224870 h 16"/>
                <a:gd name="T12" fmla="*/ 15142056 w 15"/>
                <a:gd name="T13" fmla="*/ 0 h 16"/>
                <a:gd name="T14" fmla="*/ 0 w 15"/>
                <a:gd name="T15" fmla="*/ 0 h 16"/>
                <a:gd name="T16" fmla="*/ 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0"/>
                  </a:moveTo>
                  <a:lnTo>
                    <a:pt x="0" y="0"/>
                  </a:lnTo>
                  <a:lnTo>
                    <a:pt x="3" y="15"/>
                  </a:lnTo>
                  <a:lnTo>
                    <a:pt x="11" y="15"/>
                  </a:lnTo>
                  <a:lnTo>
                    <a:pt x="7" y="2"/>
                  </a:lnTo>
                  <a:lnTo>
                    <a:pt x="14" y="11"/>
                  </a:lnTo>
                  <a:lnTo>
                    <a:pt x="8" y="0"/>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4" name="Freeform 56">
              <a:extLst>
                <a:ext uri="{FF2B5EF4-FFF2-40B4-BE49-F238E27FC236}">
                  <a16:creationId xmlns:a16="http://schemas.microsoft.com/office/drawing/2014/main" id="{3FEA1BAD-CB9B-4BE8-BFA8-EFC337A4718D}"/>
                </a:ext>
              </a:extLst>
            </p:cNvPr>
            <p:cNvSpPr>
              <a:spLocks/>
            </p:cNvSpPr>
            <p:nvPr/>
          </p:nvSpPr>
          <p:spPr bwMode="auto">
            <a:xfrm>
              <a:off x="689752" y="3280962"/>
              <a:ext cx="14287" cy="14287"/>
            </a:xfrm>
            <a:custGeom>
              <a:avLst/>
              <a:gdLst>
                <a:gd name="T0" fmla="*/ 0 w 13"/>
                <a:gd name="T1" fmla="*/ 0 h 11"/>
                <a:gd name="T2" fmla="*/ 0 w 13"/>
                <a:gd name="T3" fmla="*/ 0 h 11"/>
                <a:gd name="T4" fmla="*/ 14493612 w 13"/>
                <a:gd name="T5" fmla="*/ 16869050 h 11"/>
                <a:gd name="T6" fmla="*/ 14493612 w 13"/>
                <a:gd name="T7" fmla="*/ 1687165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10"/>
                  </a:lnTo>
                  <a:lnTo>
                    <a:pt x="12" y="1"/>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5" name="Freeform 57">
              <a:extLst>
                <a:ext uri="{FF2B5EF4-FFF2-40B4-BE49-F238E27FC236}">
                  <a16:creationId xmlns:a16="http://schemas.microsoft.com/office/drawing/2014/main" id="{7051F76E-A93D-4ADB-B563-85629D4A54A0}"/>
                </a:ext>
              </a:extLst>
            </p:cNvPr>
            <p:cNvSpPr>
              <a:spLocks/>
            </p:cNvSpPr>
            <p:nvPr/>
          </p:nvSpPr>
          <p:spPr bwMode="auto">
            <a:xfrm>
              <a:off x="694513" y="3298425"/>
              <a:ext cx="22225" cy="34925"/>
            </a:xfrm>
            <a:custGeom>
              <a:avLst/>
              <a:gdLst>
                <a:gd name="T0" fmla="*/ 0 w 19"/>
                <a:gd name="T1" fmla="*/ 0 h 26"/>
                <a:gd name="T2" fmla="*/ 0 w 19"/>
                <a:gd name="T3" fmla="*/ 0 h 26"/>
                <a:gd name="T4" fmla="*/ 19155607 w 19"/>
                <a:gd name="T5" fmla="*/ 14434772 h 26"/>
                <a:gd name="T6" fmla="*/ 24628808 w 19"/>
                <a:gd name="T7" fmla="*/ 4510967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0"/>
                  </a:moveTo>
                  <a:lnTo>
                    <a:pt x="0" y="0"/>
                  </a:lnTo>
                  <a:lnTo>
                    <a:pt x="14" y="8"/>
                  </a:lnTo>
                  <a:lnTo>
                    <a:pt x="18" y="25"/>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6" name="Freeform 58">
              <a:extLst>
                <a:ext uri="{FF2B5EF4-FFF2-40B4-BE49-F238E27FC236}">
                  <a16:creationId xmlns:a16="http://schemas.microsoft.com/office/drawing/2014/main" id="{6247BC15-6A7A-432B-81BB-5CB819B5EC49}"/>
                </a:ext>
              </a:extLst>
            </p:cNvPr>
            <p:cNvSpPr>
              <a:spLocks/>
            </p:cNvSpPr>
            <p:nvPr/>
          </p:nvSpPr>
          <p:spPr bwMode="auto">
            <a:xfrm>
              <a:off x="727851" y="3309538"/>
              <a:ext cx="14287" cy="17462"/>
            </a:xfrm>
            <a:custGeom>
              <a:avLst/>
              <a:gdLst>
                <a:gd name="T0" fmla="*/ 0 w 10"/>
                <a:gd name="T1" fmla="*/ 10841576 h 15"/>
                <a:gd name="T2" fmla="*/ 0 w 10"/>
                <a:gd name="T3" fmla="*/ 10841576 h 15"/>
                <a:gd name="T4" fmla="*/ 8165020 w 10"/>
                <a:gd name="T5" fmla="*/ 0 h 15"/>
                <a:gd name="T6" fmla="*/ 18370223 w 10"/>
                <a:gd name="T7" fmla="*/ 18973045 h 15"/>
                <a:gd name="T8" fmla="*/ 0 w 10"/>
                <a:gd name="T9" fmla="*/ 10841576 h 15"/>
                <a:gd name="T10" fmla="*/ 0 w 10"/>
                <a:gd name="T11" fmla="*/ 10841576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8"/>
                  </a:moveTo>
                  <a:lnTo>
                    <a:pt x="0" y="8"/>
                  </a:lnTo>
                  <a:lnTo>
                    <a:pt x="4" y="0"/>
                  </a:lnTo>
                  <a:lnTo>
                    <a:pt x="9" y="14"/>
                  </a:lnTo>
                  <a:lnTo>
                    <a:pt x="0" y="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7" name="Freeform 59">
              <a:extLst>
                <a:ext uri="{FF2B5EF4-FFF2-40B4-BE49-F238E27FC236}">
                  <a16:creationId xmlns:a16="http://schemas.microsoft.com/office/drawing/2014/main" id="{D4BE72A5-7F5B-4971-9F6C-F475838DBB40}"/>
                </a:ext>
              </a:extLst>
            </p:cNvPr>
            <p:cNvSpPr>
              <a:spLocks/>
            </p:cNvSpPr>
            <p:nvPr/>
          </p:nvSpPr>
          <p:spPr bwMode="auto">
            <a:xfrm>
              <a:off x="846912" y="3463525"/>
              <a:ext cx="982657" cy="500066"/>
            </a:xfrm>
            <a:custGeom>
              <a:avLst/>
              <a:gdLst>
                <a:gd name="T0" fmla="*/ 0 w 787"/>
                <a:gd name="T1" fmla="*/ 35986208 h 382"/>
                <a:gd name="T2" fmla="*/ 31180509 w 787"/>
                <a:gd name="T3" fmla="*/ 94251414 h 382"/>
                <a:gd name="T4" fmla="*/ 6235603 w 787"/>
                <a:gd name="T5" fmla="*/ 260475223 h 382"/>
                <a:gd name="T6" fmla="*/ 57684942 w 787"/>
                <a:gd name="T7" fmla="*/ 322166221 h 382"/>
                <a:gd name="T8" fmla="*/ 88865460 w 787"/>
                <a:gd name="T9" fmla="*/ 414704110 h 382"/>
                <a:gd name="T10" fmla="*/ 162140632 w 787"/>
                <a:gd name="T11" fmla="*/ 469540844 h 382"/>
                <a:gd name="T12" fmla="*/ 291542490 w 787"/>
                <a:gd name="T13" fmla="*/ 500386343 h 382"/>
                <a:gd name="T14" fmla="*/ 445888036 w 787"/>
                <a:gd name="T15" fmla="*/ 555223077 h 382"/>
                <a:gd name="T16" fmla="*/ 544108107 w 787"/>
                <a:gd name="T17" fmla="*/ 622056083 h 382"/>
                <a:gd name="T18" fmla="*/ 581525455 w 787"/>
                <a:gd name="T19" fmla="*/ 589497017 h 382"/>
                <a:gd name="T20" fmla="*/ 629855728 w 787"/>
                <a:gd name="T21" fmla="*/ 538087416 h 382"/>
                <a:gd name="T22" fmla="*/ 748343529 w 787"/>
                <a:gd name="T23" fmla="*/ 555223077 h 382"/>
                <a:gd name="T24" fmla="*/ 728075955 w 787"/>
                <a:gd name="T25" fmla="*/ 524377578 h 382"/>
                <a:gd name="T26" fmla="*/ 776406228 w 787"/>
                <a:gd name="T27" fmla="*/ 508954173 h 382"/>
                <a:gd name="T28" fmla="*/ 866831174 w 787"/>
                <a:gd name="T29" fmla="*/ 531231842 h 382"/>
                <a:gd name="T30" fmla="*/ 893335597 w 787"/>
                <a:gd name="T31" fmla="*/ 596351282 h 382"/>
                <a:gd name="T32" fmla="*/ 938548070 w 787"/>
                <a:gd name="T33" fmla="*/ 651188016 h 382"/>
                <a:gd name="T34" fmla="*/ 916720971 w 787"/>
                <a:gd name="T35" fmla="*/ 508954173 h 382"/>
                <a:gd name="T36" fmla="*/ 1041444217 w 787"/>
                <a:gd name="T37" fmla="*/ 387285743 h 382"/>
                <a:gd name="T38" fmla="*/ 1039885941 w 787"/>
                <a:gd name="T39" fmla="*/ 375289471 h 382"/>
                <a:gd name="T40" fmla="*/ 1028971767 w 787"/>
                <a:gd name="T41" fmla="*/ 325593353 h 382"/>
                <a:gd name="T42" fmla="*/ 1028971767 w 787"/>
                <a:gd name="T43" fmla="*/ 320452655 h 382"/>
                <a:gd name="T44" fmla="*/ 1036768141 w 787"/>
                <a:gd name="T45" fmla="*/ 282752891 h 382"/>
                <a:gd name="T46" fmla="*/ 1055476190 w 787"/>
                <a:gd name="T47" fmla="*/ 308457692 h 382"/>
                <a:gd name="T48" fmla="*/ 1057035715 w 787"/>
                <a:gd name="T49" fmla="*/ 296461420 h 382"/>
                <a:gd name="T50" fmla="*/ 1164609186 w 787"/>
                <a:gd name="T51" fmla="*/ 222775459 h 382"/>
                <a:gd name="T52" fmla="*/ 1158373586 w 787"/>
                <a:gd name="T53" fmla="*/ 167937375 h 382"/>
                <a:gd name="T54" fmla="*/ 1225411908 w 787"/>
                <a:gd name="T55" fmla="*/ 123383347 h 382"/>
                <a:gd name="T56" fmla="*/ 1209821659 w 787"/>
                <a:gd name="T57" fmla="*/ 71973725 h 382"/>
                <a:gd name="T58" fmla="*/ 1147459412 w 787"/>
                <a:gd name="T59" fmla="*/ 121669781 h 382"/>
                <a:gd name="T60" fmla="*/ 1032090816 w 787"/>
                <a:gd name="T61" fmla="*/ 171365816 h 382"/>
                <a:gd name="T62" fmla="*/ 974405894 w 787"/>
                <a:gd name="T63" fmla="*/ 190215085 h 382"/>
                <a:gd name="T64" fmla="*/ 885540472 w 787"/>
                <a:gd name="T65" fmla="*/ 226202591 h 382"/>
                <a:gd name="T66" fmla="*/ 888658272 w 787"/>
                <a:gd name="T67" fmla="*/ 203924923 h 382"/>
                <a:gd name="T68" fmla="*/ 898012922 w 787"/>
                <a:gd name="T69" fmla="*/ 185074386 h 382"/>
                <a:gd name="T70" fmla="*/ 866831174 w 787"/>
                <a:gd name="T71" fmla="*/ 167937375 h 382"/>
                <a:gd name="T72" fmla="*/ 841886275 w 787"/>
                <a:gd name="T73" fmla="*/ 109673509 h 382"/>
                <a:gd name="T74" fmla="*/ 807587976 w 787"/>
                <a:gd name="T75" fmla="*/ 217633452 h 382"/>
                <a:gd name="T76" fmla="*/ 781083553 w 787"/>
                <a:gd name="T77" fmla="*/ 183360820 h 382"/>
                <a:gd name="T78" fmla="*/ 782643077 w 787"/>
                <a:gd name="T79" fmla="*/ 133664744 h 382"/>
                <a:gd name="T80" fmla="*/ 865272898 w 787"/>
                <a:gd name="T81" fmla="*/ 101105678 h 382"/>
                <a:gd name="T82" fmla="*/ 851240924 w 787"/>
                <a:gd name="T83" fmla="*/ 85682254 h 382"/>
                <a:gd name="T84" fmla="*/ 782643077 w 787"/>
                <a:gd name="T85" fmla="*/ 58263887 h 382"/>
                <a:gd name="T86" fmla="*/ 692218131 w 787"/>
                <a:gd name="T87" fmla="*/ 83968688 h 382"/>
                <a:gd name="T88" fmla="*/ 639210377 w 787"/>
                <a:gd name="T89" fmla="*/ 20564108 h 382"/>
                <a:gd name="T90" fmla="*/ 625178404 w 787"/>
                <a:gd name="T91" fmla="*/ 13709843 h 382"/>
                <a:gd name="T92" fmla="*/ 51448093 w 787"/>
                <a:gd name="T93" fmla="*/ 39414649 h 382"/>
                <a:gd name="T94" fmla="*/ 42094692 w 787"/>
                <a:gd name="T95" fmla="*/ 37699774 h 382"/>
                <a:gd name="T96" fmla="*/ 0 w 787"/>
                <a:gd name="T97" fmla="*/ 35986208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382"/>
                <a:gd name="T149" fmla="*/ 787 w 787"/>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382">
                  <a:moveTo>
                    <a:pt x="0" y="21"/>
                  </a:moveTo>
                  <a:lnTo>
                    <a:pt x="0" y="21"/>
                  </a:lnTo>
                  <a:lnTo>
                    <a:pt x="9" y="52"/>
                  </a:lnTo>
                  <a:lnTo>
                    <a:pt x="20" y="55"/>
                  </a:lnTo>
                  <a:lnTo>
                    <a:pt x="11" y="57"/>
                  </a:lnTo>
                  <a:lnTo>
                    <a:pt x="4" y="152"/>
                  </a:lnTo>
                  <a:lnTo>
                    <a:pt x="24" y="188"/>
                  </a:lnTo>
                  <a:lnTo>
                    <a:pt x="37" y="188"/>
                  </a:lnTo>
                  <a:lnTo>
                    <a:pt x="32" y="202"/>
                  </a:lnTo>
                  <a:lnTo>
                    <a:pt x="57" y="242"/>
                  </a:lnTo>
                  <a:lnTo>
                    <a:pt x="83" y="251"/>
                  </a:lnTo>
                  <a:lnTo>
                    <a:pt x="104" y="274"/>
                  </a:lnTo>
                  <a:lnTo>
                    <a:pt x="135" y="271"/>
                  </a:lnTo>
                  <a:lnTo>
                    <a:pt x="187" y="292"/>
                  </a:lnTo>
                  <a:lnTo>
                    <a:pt x="249" y="284"/>
                  </a:lnTo>
                  <a:lnTo>
                    <a:pt x="286" y="324"/>
                  </a:lnTo>
                  <a:lnTo>
                    <a:pt x="315" y="314"/>
                  </a:lnTo>
                  <a:lnTo>
                    <a:pt x="349" y="363"/>
                  </a:lnTo>
                  <a:lnTo>
                    <a:pt x="376" y="372"/>
                  </a:lnTo>
                  <a:lnTo>
                    <a:pt x="373" y="344"/>
                  </a:lnTo>
                  <a:lnTo>
                    <a:pt x="401" y="327"/>
                  </a:lnTo>
                  <a:lnTo>
                    <a:pt x="404" y="314"/>
                  </a:lnTo>
                  <a:lnTo>
                    <a:pt x="445" y="314"/>
                  </a:lnTo>
                  <a:lnTo>
                    <a:pt x="480" y="324"/>
                  </a:lnTo>
                  <a:lnTo>
                    <a:pt x="481" y="308"/>
                  </a:lnTo>
                  <a:lnTo>
                    <a:pt x="467" y="306"/>
                  </a:lnTo>
                  <a:lnTo>
                    <a:pt x="497" y="305"/>
                  </a:lnTo>
                  <a:lnTo>
                    <a:pt x="498" y="297"/>
                  </a:lnTo>
                  <a:lnTo>
                    <a:pt x="501" y="307"/>
                  </a:lnTo>
                  <a:lnTo>
                    <a:pt x="556" y="310"/>
                  </a:lnTo>
                  <a:lnTo>
                    <a:pt x="571" y="324"/>
                  </a:lnTo>
                  <a:lnTo>
                    <a:pt x="573" y="348"/>
                  </a:lnTo>
                  <a:lnTo>
                    <a:pt x="591" y="381"/>
                  </a:lnTo>
                  <a:lnTo>
                    <a:pt x="602" y="380"/>
                  </a:lnTo>
                  <a:lnTo>
                    <a:pt x="606" y="355"/>
                  </a:lnTo>
                  <a:lnTo>
                    <a:pt x="588" y="297"/>
                  </a:lnTo>
                  <a:lnTo>
                    <a:pt x="599" y="273"/>
                  </a:lnTo>
                  <a:lnTo>
                    <a:pt x="668" y="226"/>
                  </a:lnTo>
                  <a:lnTo>
                    <a:pt x="655" y="221"/>
                  </a:lnTo>
                  <a:lnTo>
                    <a:pt x="667" y="219"/>
                  </a:lnTo>
                  <a:lnTo>
                    <a:pt x="657" y="204"/>
                  </a:lnTo>
                  <a:lnTo>
                    <a:pt x="660" y="190"/>
                  </a:lnTo>
                  <a:lnTo>
                    <a:pt x="646" y="180"/>
                  </a:lnTo>
                  <a:lnTo>
                    <a:pt x="660" y="187"/>
                  </a:lnTo>
                  <a:lnTo>
                    <a:pt x="655" y="170"/>
                  </a:lnTo>
                  <a:lnTo>
                    <a:pt x="665" y="165"/>
                  </a:lnTo>
                  <a:lnTo>
                    <a:pt x="667" y="202"/>
                  </a:lnTo>
                  <a:lnTo>
                    <a:pt x="677" y="180"/>
                  </a:lnTo>
                  <a:lnTo>
                    <a:pt x="671" y="163"/>
                  </a:lnTo>
                  <a:lnTo>
                    <a:pt x="678" y="173"/>
                  </a:lnTo>
                  <a:lnTo>
                    <a:pt x="692" y="143"/>
                  </a:lnTo>
                  <a:lnTo>
                    <a:pt x="747" y="130"/>
                  </a:lnTo>
                  <a:lnTo>
                    <a:pt x="733" y="121"/>
                  </a:lnTo>
                  <a:lnTo>
                    <a:pt x="743" y="98"/>
                  </a:lnTo>
                  <a:lnTo>
                    <a:pt x="785" y="81"/>
                  </a:lnTo>
                  <a:lnTo>
                    <a:pt x="786" y="72"/>
                  </a:lnTo>
                  <a:lnTo>
                    <a:pt x="776" y="64"/>
                  </a:lnTo>
                  <a:lnTo>
                    <a:pt x="776" y="42"/>
                  </a:lnTo>
                  <a:lnTo>
                    <a:pt x="753" y="35"/>
                  </a:lnTo>
                  <a:lnTo>
                    <a:pt x="736" y="71"/>
                  </a:lnTo>
                  <a:lnTo>
                    <a:pt x="667" y="84"/>
                  </a:lnTo>
                  <a:lnTo>
                    <a:pt x="662" y="100"/>
                  </a:lnTo>
                  <a:lnTo>
                    <a:pt x="622" y="106"/>
                  </a:lnTo>
                  <a:lnTo>
                    <a:pt x="625" y="111"/>
                  </a:lnTo>
                  <a:lnTo>
                    <a:pt x="585" y="133"/>
                  </a:lnTo>
                  <a:lnTo>
                    <a:pt x="568" y="132"/>
                  </a:lnTo>
                  <a:lnTo>
                    <a:pt x="567" y="126"/>
                  </a:lnTo>
                  <a:lnTo>
                    <a:pt x="570" y="119"/>
                  </a:lnTo>
                  <a:lnTo>
                    <a:pt x="574" y="114"/>
                  </a:lnTo>
                  <a:lnTo>
                    <a:pt x="576" y="108"/>
                  </a:lnTo>
                  <a:lnTo>
                    <a:pt x="570" y="91"/>
                  </a:lnTo>
                  <a:lnTo>
                    <a:pt x="556" y="98"/>
                  </a:lnTo>
                  <a:lnTo>
                    <a:pt x="561" y="71"/>
                  </a:lnTo>
                  <a:lnTo>
                    <a:pt x="540" y="64"/>
                  </a:lnTo>
                  <a:lnTo>
                    <a:pt x="524" y="81"/>
                  </a:lnTo>
                  <a:lnTo>
                    <a:pt x="518" y="127"/>
                  </a:lnTo>
                  <a:lnTo>
                    <a:pt x="505" y="128"/>
                  </a:lnTo>
                  <a:lnTo>
                    <a:pt x="501" y="107"/>
                  </a:lnTo>
                  <a:lnTo>
                    <a:pt x="511" y="72"/>
                  </a:lnTo>
                  <a:lnTo>
                    <a:pt x="502" y="78"/>
                  </a:lnTo>
                  <a:lnTo>
                    <a:pt x="519" y="60"/>
                  </a:lnTo>
                  <a:lnTo>
                    <a:pt x="555" y="59"/>
                  </a:lnTo>
                  <a:lnTo>
                    <a:pt x="549" y="50"/>
                  </a:lnTo>
                  <a:lnTo>
                    <a:pt x="546" y="50"/>
                  </a:lnTo>
                  <a:lnTo>
                    <a:pt x="493" y="45"/>
                  </a:lnTo>
                  <a:lnTo>
                    <a:pt x="502" y="34"/>
                  </a:lnTo>
                  <a:lnTo>
                    <a:pt x="469" y="49"/>
                  </a:lnTo>
                  <a:lnTo>
                    <a:pt x="444" y="49"/>
                  </a:lnTo>
                  <a:lnTo>
                    <a:pt x="475" y="25"/>
                  </a:lnTo>
                  <a:lnTo>
                    <a:pt x="410" y="12"/>
                  </a:lnTo>
                  <a:lnTo>
                    <a:pt x="402" y="0"/>
                  </a:lnTo>
                  <a:lnTo>
                    <a:pt x="401" y="8"/>
                  </a:lnTo>
                  <a:lnTo>
                    <a:pt x="25" y="8"/>
                  </a:lnTo>
                  <a:lnTo>
                    <a:pt x="33" y="23"/>
                  </a:lnTo>
                  <a:lnTo>
                    <a:pt x="24" y="35"/>
                  </a:lnTo>
                  <a:lnTo>
                    <a:pt x="27" y="22"/>
                  </a:lnTo>
                  <a:lnTo>
                    <a:pt x="0" y="2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38" name="Freeform 60">
              <a:extLst>
                <a:ext uri="{FF2B5EF4-FFF2-40B4-BE49-F238E27FC236}">
                  <a16:creationId xmlns:a16="http://schemas.microsoft.com/office/drawing/2014/main" id="{78CE2AD8-849F-4ABD-9092-1851997B5C38}"/>
                </a:ext>
              </a:extLst>
            </p:cNvPr>
            <p:cNvSpPr>
              <a:spLocks/>
            </p:cNvSpPr>
            <p:nvPr/>
          </p:nvSpPr>
          <p:spPr bwMode="auto">
            <a:xfrm>
              <a:off x="6165001" y="3104748"/>
              <a:ext cx="55563" cy="19050"/>
            </a:xfrm>
            <a:custGeom>
              <a:avLst/>
              <a:gdLst>
                <a:gd name="T0" fmla="*/ 0 w 43"/>
                <a:gd name="T1" fmla="*/ 7406368 h 14"/>
                <a:gd name="T2" fmla="*/ 0 w 43"/>
                <a:gd name="T3" fmla="*/ 7406368 h 14"/>
                <a:gd name="T4" fmla="*/ 41742022 w 43"/>
                <a:gd name="T5" fmla="*/ 0 h 14"/>
                <a:gd name="T6" fmla="*/ 70126962 w 43"/>
                <a:gd name="T7" fmla="*/ 11108871 h 14"/>
                <a:gd name="T8" fmla="*/ 55099114 w 43"/>
                <a:gd name="T9" fmla="*/ 24069679 h 14"/>
                <a:gd name="T10" fmla="*/ 0 w 43"/>
                <a:gd name="T11" fmla="*/ 7406368 h 14"/>
                <a:gd name="T12" fmla="*/ 0 w 43"/>
                <a:gd name="T13" fmla="*/ 7406368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39" name="Group 115">
              <a:extLst>
                <a:ext uri="{FF2B5EF4-FFF2-40B4-BE49-F238E27FC236}">
                  <a16:creationId xmlns:a16="http://schemas.microsoft.com/office/drawing/2014/main" id="{C94A16CF-1D06-44B6-ADC0-1460E242C273}"/>
                </a:ext>
              </a:extLst>
            </p:cNvPr>
            <p:cNvGrpSpPr>
              <a:grpSpLocks/>
            </p:cNvGrpSpPr>
            <p:nvPr/>
          </p:nvGrpSpPr>
          <p:grpSpPr bwMode="auto">
            <a:xfrm>
              <a:off x="1396169" y="3999900"/>
              <a:ext cx="981064" cy="1519169"/>
              <a:chOff x="1821" y="3111"/>
              <a:chExt cx="785" cy="1163"/>
            </a:xfrm>
            <a:grpFill/>
          </p:grpSpPr>
          <p:sp>
            <p:nvSpPr>
              <p:cNvPr id="465" name="Freeform 187">
                <a:extLst>
                  <a:ext uri="{FF2B5EF4-FFF2-40B4-BE49-F238E27FC236}">
                    <a16:creationId xmlns:a16="http://schemas.microsoft.com/office/drawing/2014/main" id="{C03EC75B-197D-4789-AD97-42D824B0BB12}"/>
                  </a:ext>
                </a:extLst>
              </p:cNvPr>
              <p:cNvSpPr>
                <a:spLocks/>
              </p:cNvSpPr>
              <p:nvPr/>
            </p:nvSpPr>
            <p:spPr bwMode="auto">
              <a:xfrm>
                <a:off x="2163" y="3176"/>
                <a:ext cx="21" cy="8"/>
              </a:xfrm>
              <a:custGeom>
                <a:avLst/>
                <a:gdLst>
                  <a:gd name="T0" fmla="*/ 0 w 21"/>
                  <a:gd name="T1" fmla="*/ 0 h 8"/>
                  <a:gd name="T2" fmla="*/ 0 w 21"/>
                  <a:gd name="T3" fmla="*/ 0 h 8"/>
                  <a:gd name="T4" fmla="*/ 2 w 21"/>
                  <a:gd name="T5" fmla="*/ 7 h 8"/>
                  <a:gd name="T6" fmla="*/ 20 w 21"/>
                  <a:gd name="T7" fmla="*/ 4 h 8"/>
                  <a:gd name="T8" fmla="*/ 0 w 21"/>
                  <a:gd name="T9" fmla="*/ 0 h 8"/>
                  <a:gd name="T10" fmla="*/ 0 w 21"/>
                  <a:gd name="T11" fmla="*/ 0 h 8"/>
                  <a:gd name="T12" fmla="*/ 0 60000 65536"/>
                  <a:gd name="T13" fmla="*/ 0 60000 65536"/>
                  <a:gd name="T14" fmla="*/ 0 60000 65536"/>
                  <a:gd name="T15" fmla="*/ 0 60000 65536"/>
                  <a:gd name="T16" fmla="*/ 0 60000 65536"/>
                  <a:gd name="T17" fmla="*/ 0 60000 65536"/>
                  <a:gd name="T18" fmla="*/ 0 w 21"/>
                  <a:gd name="T19" fmla="*/ 0 h 8"/>
                  <a:gd name="T20" fmla="*/ 21 w 21"/>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 h="8">
                    <a:moveTo>
                      <a:pt x="0" y="0"/>
                    </a:moveTo>
                    <a:lnTo>
                      <a:pt x="0" y="0"/>
                    </a:lnTo>
                    <a:lnTo>
                      <a:pt x="2" y="7"/>
                    </a:lnTo>
                    <a:lnTo>
                      <a:pt x="20" y="4"/>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6" name="Freeform 188">
                <a:extLst>
                  <a:ext uri="{FF2B5EF4-FFF2-40B4-BE49-F238E27FC236}">
                    <a16:creationId xmlns:a16="http://schemas.microsoft.com/office/drawing/2014/main" id="{2E10A64F-CA8C-428E-9C8A-1FDD87FFED2A}"/>
                  </a:ext>
                </a:extLst>
              </p:cNvPr>
              <p:cNvSpPr>
                <a:spLocks/>
              </p:cNvSpPr>
              <p:nvPr/>
            </p:nvSpPr>
            <p:spPr bwMode="auto">
              <a:xfrm>
                <a:off x="2079" y="3729"/>
                <a:ext cx="270" cy="481"/>
              </a:xfrm>
              <a:custGeom>
                <a:avLst/>
                <a:gdLst>
                  <a:gd name="T0" fmla="*/ 0 w 270"/>
                  <a:gd name="T1" fmla="*/ 444 h 481"/>
                  <a:gd name="T2" fmla="*/ 0 w 270"/>
                  <a:gd name="T3" fmla="*/ 444 h 481"/>
                  <a:gd name="T4" fmla="*/ 3 w 270"/>
                  <a:gd name="T5" fmla="*/ 455 h 481"/>
                  <a:gd name="T6" fmla="*/ 14 w 270"/>
                  <a:gd name="T7" fmla="*/ 451 h 481"/>
                  <a:gd name="T8" fmla="*/ 18 w 270"/>
                  <a:gd name="T9" fmla="*/ 475 h 481"/>
                  <a:gd name="T10" fmla="*/ 68 w 270"/>
                  <a:gd name="T11" fmla="*/ 480 h 481"/>
                  <a:gd name="T12" fmla="*/ 54 w 270"/>
                  <a:gd name="T13" fmla="*/ 468 h 481"/>
                  <a:gd name="T14" fmla="*/ 64 w 270"/>
                  <a:gd name="T15" fmla="*/ 435 h 481"/>
                  <a:gd name="T16" fmla="*/ 74 w 270"/>
                  <a:gd name="T17" fmla="*/ 442 h 481"/>
                  <a:gd name="T18" fmla="*/ 105 w 270"/>
                  <a:gd name="T19" fmla="*/ 396 h 481"/>
                  <a:gd name="T20" fmla="*/ 81 w 270"/>
                  <a:gd name="T21" fmla="*/ 370 h 481"/>
                  <a:gd name="T22" fmla="*/ 108 w 270"/>
                  <a:gd name="T23" fmla="*/ 354 h 481"/>
                  <a:gd name="T24" fmla="*/ 112 w 270"/>
                  <a:gd name="T25" fmla="*/ 331 h 481"/>
                  <a:gd name="T26" fmla="*/ 124 w 270"/>
                  <a:gd name="T27" fmla="*/ 320 h 481"/>
                  <a:gd name="T28" fmla="*/ 113 w 270"/>
                  <a:gd name="T29" fmla="*/ 316 h 481"/>
                  <a:gd name="T30" fmla="*/ 134 w 270"/>
                  <a:gd name="T31" fmla="*/ 316 h 481"/>
                  <a:gd name="T32" fmla="*/ 131 w 270"/>
                  <a:gd name="T33" fmla="*/ 305 h 481"/>
                  <a:gd name="T34" fmla="*/ 122 w 270"/>
                  <a:gd name="T35" fmla="*/ 312 h 481"/>
                  <a:gd name="T36" fmla="*/ 113 w 270"/>
                  <a:gd name="T37" fmla="*/ 304 h 481"/>
                  <a:gd name="T38" fmla="*/ 112 w 270"/>
                  <a:gd name="T39" fmla="*/ 287 h 481"/>
                  <a:gd name="T40" fmla="*/ 149 w 270"/>
                  <a:gd name="T41" fmla="*/ 288 h 481"/>
                  <a:gd name="T42" fmla="*/ 152 w 270"/>
                  <a:gd name="T43" fmla="*/ 253 h 481"/>
                  <a:gd name="T44" fmla="*/ 210 w 270"/>
                  <a:gd name="T45" fmla="*/ 247 h 481"/>
                  <a:gd name="T46" fmla="*/ 227 w 270"/>
                  <a:gd name="T47" fmla="*/ 223 h 481"/>
                  <a:gd name="T48" fmla="*/ 204 w 270"/>
                  <a:gd name="T49" fmla="*/ 178 h 481"/>
                  <a:gd name="T50" fmla="*/ 216 w 270"/>
                  <a:gd name="T51" fmla="*/ 122 h 481"/>
                  <a:gd name="T52" fmla="*/ 269 w 270"/>
                  <a:gd name="T53" fmla="*/ 76 h 481"/>
                  <a:gd name="T54" fmla="*/ 267 w 270"/>
                  <a:gd name="T55" fmla="*/ 55 h 481"/>
                  <a:gd name="T56" fmla="*/ 256 w 270"/>
                  <a:gd name="T57" fmla="*/ 55 h 481"/>
                  <a:gd name="T58" fmla="*/ 242 w 270"/>
                  <a:gd name="T59" fmla="*/ 79 h 481"/>
                  <a:gd name="T60" fmla="*/ 205 w 270"/>
                  <a:gd name="T61" fmla="*/ 78 h 481"/>
                  <a:gd name="T62" fmla="*/ 213 w 270"/>
                  <a:gd name="T63" fmla="*/ 50 h 481"/>
                  <a:gd name="T64" fmla="*/ 147 w 270"/>
                  <a:gd name="T65" fmla="*/ 7 h 481"/>
                  <a:gd name="T66" fmla="*/ 125 w 270"/>
                  <a:gd name="T67" fmla="*/ 3 h 481"/>
                  <a:gd name="T68" fmla="*/ 123 w 270"/>
                  <a:gd name="T69" fmla="*/ 12 h 481"/>
                  <a:gd name="T70" fmla="*/ 98 w 270"/>
                  <a:gd name="T71" fmla="*/ 0 h 481"/>
                  <a:gd name="T72" fmla="*/ 84 w 270"/>
                  <a:gd name="T73" fmla="*/ 15 h 481"/>
                  <a:gd name="T74" fmla="*/ 82 w 270"/>
                  <a:gd name="T75" fmla="*/ 32 h 481"/>
                  <a:gd name="T76" fmla="*/ 67 w 270"/>
                  <a:gd name="T77" fmla="*/ 39 h 481"/>
                  <a:gd name="T78" fmla="*/ 68 w 270"/>
                  <a:gd name="T79" fmla="*/ 73 h 481"/>
                  <a:gd name="T80" fmla="*/ 51 w 270"/>
                  <a:gd name="T81" fmla="*/ 91 h 481"/>
                  <a:gd name="T82" fmla="*/ 39 w 270"/>
                  <a:gd name="T83" fmla="*/ 138 h 481"/>
                  <a:gd name="T84" fmla="*/ 48 w 270"/>
                  <a:gd name="T85" fmla="*/ 182 h 481"/>
                  <a:gd name="T86" fmla="*/ 31 w 270"/>
                  <a:gd name="T87" fmla="*/ 220 h 481"/>
                  <a:gd name="T88" fmla="*/ 18 w 270"/>
                  <a:gd name="T89" fmla="*/ 313 h 481"/>
                  <a:gd name="T90" fmla="*/ 28 w 270"/>
                  <a:gd name="T91" fmla="*/ 348 h 481"/>
                  <a:gd name="T92" fmla="*/ 19 w 270"/>
                  <a:gd name="T93" fmla="*/ 351 h 481"/>
                  <a:gd name="T94" fmla="*/ 23 w 270"/>
                  <a:gd name="T95" fmla="*/ 381 h 481"/>
                  <a:gd name="T96" fmla="*/ 0 w 270"/>
                  <a:gd name="T97" fmla="*/ 444 h 481"/>
                  <a:gd name="T98" fmla="*/ 0 w 270"/>
                  <a:gd name="T99" fmla="*/ 444 h 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481"/>
                  <a:gd name="T152" fmla="*/ 270 w 270"/>
                  <a:gd name="T153" fmla="*/ 481 h 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481">
                    <a:moveTo>
                      <a:pt x="0" y="444"/>
                    </a:moveTo>
                    <a:lnTo>
                      <a:pt x="0" y="444"/>
                    </a:lnTo>
                    <a:lnTo>
                      <a:pt x="3" y="455"/>
                    </a:lnTo>
                    <a:lnTo>
                      <a:pt x="14" y="451"/>
                    </a:lnTo>
                    <a:lnTo>
                      <a:pt x="18" y="475"/>
                    </a:lnTo>
                    <a:lnTo>
                      <a:pt x="68" y="480"/>
                    </a:lnTo>
                    <a:lnTo>
                      <a:pt x="54" y="468"/>
                    </a:lnTo>
                    <a:lnTo>
                      <a:pt x="64" y="435"/>
                    </a:lnTo>
                    <a:lnTo>
                      <a:pt x="74" y="442"/>
                    </a:lnTo>
                    <a:lnTo>
                      <a:pt x="105" y="396"/>
                    </a:lnTo>
                    <a:lnTo>
                      <a:pt x="81" y="370"/>
                    </a:lnTo>
                    <a:lnTo>
                      <a:pt x="108" y="354"/>
                    </a:lnTo>
                    <a:lnTo>
                      <a:pt x="112" y="331"/>
                    </a:lnTo>
                    <a:lnTo>
                      <a:pt x="124" y="320"/>
                    </a:lnTo>
                    <a:lnTo>
                      <a:pt x="113" y="316"/>
                    </a:lnTo>
                    <a:lnTo>
                      <a:pt x="134" y="316"/>
                    </a:lnTo>
                    <a:lnTo>
                      <a:pt x="131" y="305"/>
                    </a:lnTo>
                    <a:lnTo>
                      <a:pt x="122" y="312"/>
                    </a:lnTo>
                    <a:lnTo>
                      <a:pt x="113" y="304"/>
                    </a:lnTo>
                    <a:lnTo>
                      <a:pt x="112" y="287"/>
                    </a:lnTo>
                    <a:lnTo>
                      <a:pt x="149" y="288"/>
                    </a:lnTo>
                    <a:lnTo>
                      <a:pt x="152" y="253"/>
                    </a:lnTo>
                    <a:lnTo>
                      <a:pt x="210" y="247"/>
                    </a:lnTo>
                    <a:lnTo>
                      <a:pt x="227" y="223"/>
                    </a:lnTo>
                    <a:lnTo>
                      <a:pt x="204" y="178"/>
                    </a:lnTo>
                    <a:lnTo>
                      <a:pt x="216" y="122"/>
                    </a:lnTo>
                    <a:lnTo>
                      <a:pt x="269" y="76"/>
                    </a:lnTo>
                    <a:lnTo>
                      <a:pt x="267" y="55"/>
                    </a:lnTo>
                    <a:lnTo>
                      <a:pt x="256" y="55"/>
                    </a:lnTo>
                    <a:lnTo>
                      <a:pt x="242" y="79"/>
                    </a:lnTo>
                    <a:lnTo>
                      <a:pt x="205" y="78"/>
                    </a:lnTo>
                    <a:lnTo>
                      <a:pt x="213" y="50"/>
                    </a:lnTo>
                    <a:lnTo>
                      <a:pt x="147" y="7"/>
                    </a:lnTo>
                    <a:lnTo>
                      <a:pt x="125" y="3"/>
                    </a:lnTo>
                    <a:lnTo>
                      <a:pt x="123" y="12"/>
                    </a:lnTo>
                    <a:lnTo>
                      <a:pt x="98" y="0"/>
                    </a:lnTo>
                    <a:lnTo>
                      <a:pt x="84" y="15"/>
                    </a:lnTo>
                    <a:lnTo>
                      <a:pt x="82" y="32"/>
                    </a:lnTo>
                    <a:lnTo>
                      <a:pt x="67" y="39"/>
                    </a:lnTo>
                    <a:lnTo>
                      <a:pt x="68" y="73"/>
                    </a:lnTo>
                    <a:lnTo>
                      <a:pt x="51" y="91"/>
                    </a:lnTo>
                    <a:lnTo>
                      <a:pt x="39" y="138"/>
                    </a:lnTo>
                    <a:lnTo>
                      <a:pt x="48" y="182"/>
                    </a:lnTo>
                    <a:lnTo>
                      <a:pt x="31" y="220"/>
                    </a:lnTo>
                    <a:lnTo>
                      <a:pt x="18" y="313"/>
                    </a:lnTo>
                    <a:lnTo>
                      <a:pt x="28" y="348"/>
                    </a:lnTo>
                    <a:lnTo>
                      <a:pt x="19" y="351"/>
                    </a:lnTo>
                    <a:lnTo>
                      <a:pt x="23" y="381"/>
                    </a:lnTo>
                    <a:lnTo>
                      <a:pt x="0" y="444"/>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7" name="Freeform 189">
                <a:extLst>
                  <a:ext uri="{FF2B5EF4-FFF2-40B4-BE49-F238E27FC236}">
                    <a16:creationId xmlns:a16="http://schemas.microsoft.com/office/drawing/2014/main" id="{7B3CB774-6DC7-427E-AF85-826E3303F546}"/>
                  </a:ext>
                </a:extLst>
              </p:cNvPr>
              <p:cNvSpPr>
                <a:spLocks/>
              </p:cNvSpPr>
              <p:nvPr/>
            </p:nvSpPr>
            <p:spPr bwMode="auto">
              <a:xfrm>
                <a:off x="2143" y="4217"/>
                <a:ext cx="49" cy="42"/>
              </a:xfrm>
              <a:custGeom>
                <a:avLst/>
                <a:gdLst>
                  <a:gd name="T0" fmla="*/ 0 w 49"/>
                  <a:gd name="T1" fmla="*/ 0 h 42"/>
                  <a:gd name="T2" fmla="*/ 0 w 49"/>
                  <a:gd name="T3" fmla="*/ 0 h 42"/>
                  <a:gd name="T4" fmla="*/ 2 w 49"/>
                  <a:gd name="T5" fmla="*/ 41 h 42"/>
                  <a:gd name="T6" fmla="*/ 48 w 49"/>
                  <a:gd name="T7" fmla="*/ 37 h 42"/>
                  <a:gd name="T8" fmla="*/ 11 w 49"/>
                  <a:gd name="T9" fmla="*/ 20 h 42"/>
                  <a:gd name="T10" fmla="*/ 0 w 49"/>
                  <a:gd name="T11" fmla="*/ 0 h 42"/>
                  <a:gd name="T12" fmla="*/ 0 w 49"/>
                  <a:gd name="T13" fmla="*/ 0 h 42"/>
                  <a:gd name="T14" fmla="*/ 0 60000 65536"/>
                  <a:gd name="T15" fmla="*/ 0 60000 65536"/>
                  <a:gd name="T16" fmla="*/ 0 60000 65536"/>
                  <a:gd name="T17" fmla="*/ 0 60000 65536"/>
                  <a:gd name="T18" fmla="*/ 0 60000 65536"/>
                  <a:gd name="T19" fmla="*/ 0 60000 65536"/>
                  <a:gd name="T20" fmla="*/ 0 60000 65536"/>
                  <a:gd name="T21" fmla="*/ 0 w 49"/>
                  <a:gd name="T22" fmla="*/ 0 h 42"/>
                  <a:gd name="T23" fmla="*/ 49 w 4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2">
                    <a:moveTo>
                      <a:pt x="0" y="0"/>
                    </a:moveTo>
                    <a:lnTo>
                      <a:pt x="0" y="0"/>
                    </a:lnTo>
                    <a:lnTo>
                      <a:pt x="2" y="41"/>
                    </a:lnTo>
                    <a:lnTo>
                      <a:pt x="48" y="37"/>
                    </a:lnTo>
                    <a:lnTo>
                      <a:pt x="11" y="20"/>
                    </a:lnTo>
                    <a:lnTo>
                      <a:pt x="0" y="0"/>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8" name="Freeform 190">
                <a:extLst>
                  <a:ext uri="{FF2B5EF4-FFF2-40B4-BE49-F238E27FC236}">
                    <a16:creationId xmlns:a16="http://schemas.microsoft.com/office/drawing/2014/main" id="{8E4216C4-C837-4035-80F3-7A4FE1B25F6F}"/>
                  </a:ext>
                </a:extLst>
              </p:cNvPr>
              <p:cNvSpPr>
                <a:spLocks/>
              </p:cNvSpPr>
              <p:nvPr/>
            </p:nvSpPr>
            <p:spPr bwMode="auto">
              <a:xfrm>
                <a:off x="2129" y="3560"/>
                <a:ext cx="165" cy="185"/>
              </a:xfrm>
              <a:custGeom>
                <a:avLst/>
                <a:gdLst>
                  <a:gd name="T0" fmla="*/ 0 w 165"/>
                  <a:gd name="T1" fmla="*/ 18 h 185"/>
                  <a:gd name="T2" fmla="*/ 0 w 165"/>
                  <a:gd name="T3" fmla="*/ 18 h 185"/>
                  <a:gd name="T4" fmla="*/ 13 w 165"/>
                  <a:gd name="T5" fmla="*/ 38 h 185"/>
                  <a:gd name="T6" fmla="*/ 4 w 165"/>
                  <a:gd name="T7" fmla="*/ 80 h 185"/>
                  <a:gd name="T8" fmla="*/ 13 w 165"/>
                  <a:gd name="T9" fmla="*/ 84 h 185"/>
                  <a:gd name="T10" fmla="*/ 9 w 165"/>
                  <a:gd name="T11" fmla="*/ 91 h 185"/>
                  <a:gd name="T12" fmla="*/ 1 w 165"/>
                  <a:gd name="T13" fmla="*/ 108 h 185"/>
                  <a:gd name="T14" fmla="*/ 16 w 165"/>
                  <a:gd name="T15" fmla="*/ 133 h 185"/>
                  <a:gd name="T16" fmla="*/ 24 w 165"/>
                  <a:gd name="T17" fmla="*/ 183 h 185"/>
                  <a:gd name="T18" fmla="*/ 34 w 165"/>
                  <a:gd name="T19" fmla="*/ 184 h 185"/>
                  <a:gd name="T20" fmla="*/ 48 w 165"/>
                  <a:gd name="T21" fmla="*/ 169 h 185"/>
                  <a:gd name="T22" fmla="*/ 73 w 165"/>
                  <a:gd name="T23" fmla="*/ 181 h 185"/>
                  <a:gd name="T24" fmla="*/ 75 w 165"/>
                  <a:gd name="T25" fmla="*/ 172 h 185"/>
                  <a:gd name="T26" fmla="*/ 97 w 165"/>
                  <a:gd name="T27" fmla="*/ 176 h 185"/>
                  <a:gd name="T28" fmla="*/ 106 w 165"/>
                  <a:gd name="T29" fmla="*/ 139 h 185"/>
                  <a:gd name="T30" fmla="*/ 145 w 165"/>
                  <a:gd name="T31" fmla="*/ 133 h 185"/>
                  <a:gd name="T32" fmla="*/ 159 w 165"/>
                  <a:gd name="T33" fmla="*/ 145 h 185"/>
                  <a:gd name="T34" fmla="*/ 164 w 165"/>
                  <a:gd name="T35" fmla="*/ 117 h 185"/>
                  <a:gd name="T36" fmla="*/ 155 w 165"/>
                  <a:gd name="T37" fmla="*/ 93 h 185"/>
                  <a:gd name="T38" fmla="*/ 132 w 165"/>
                  <a:gd name="T39" fmla="*/ 91 h 185"/>
                  <a:gd name="T40" fmla="*/ 122 w 165"/>
                  <a:gd name="T41" fmla="*/ 55 h 185"/>
                  <a:gd name="T42" fmla="*/ 62 w 165"/>
                  <a:gd name="T43" fmla="*/ 31 h 185"/>
                  <a:gd name="T44" fmla="*/ 58 w 165"/>
                  <a:gd name="T45" fmla="*/ 0 h 185"/>
                  <a:gd name="T46" fmla="*/ 17 w 165"/>
                  <a:gd name="T47" fmla="*/ 19 h 185"/>
                  <a:gd name="T48" fmla="*/ 0 w 165"/>
                  <a:gd name="T49" fmla="*/ 18 h 185"/>
                  <a:gd name="T50" fmla="*/ 0 w 165"/>
                  <a:gd name="T51" fmla="*/ 18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185"/>
                  <a:gd name="T80" fmla="*/ 165 w 165"/>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185">
                    <a:moveTo>
                      <a:pt x="0" y="18"/>
                    </a:moveTo>
                    <a:lnTo>
                      <a:pt x="0" y="18"/>
                    </a:lnTo>
                    <a:lnTo>
                      <a:pt x="13" y="38"/>
                    </a:lnTo>
                    <a:lnTo>
                      <a:pt x="4" y="80"/>
                    </a:lnTo>
                    <a:lnTo>
                      <a:pt x="13" y="84"/>
                    </a:lnTo>
                    <a:lnTo>
                      <a:pt x="9" y="91"/>
                    </a:lnTo>
                    <a:lnTo>
                      <a:pt x="1" y="108"/>
                    </a:lnTo>
                    <a:lnTo>
                      <a:pt x="16" y="133"/>
                    </a:lnTo>
                    <a:lnTo>
                      <a:pt x="24" y="183"/>
                    </a:lnTo>
                    <a:lnTo>
                      <a:pt x="34" y="184"/>
                    </a:lnTo>
                    <a:lnTo>
                      <a:pt x="48" y="169"/>
                    </a:lnTo>
                    <a:lnTo>
                      <a:pt x="73" y="181"/>
                    </a:lnTo>
                    <a:lnTo>
                      <a:pt x="75" y="172"/>
                    </a:lnTo>
                    <a:lnTo>
                      <a:pt x="97" y="176"/>
                    </a:lnTo>
                    <a:lnTo>
                      <a:pt x="106" y="139"/>
                    </a:lnTo>
                    <a:lnTo>
                      <a:pt x="145" y="133"/>
                    </a:lnTo>
                    <a:lnTo>
                      <a:pt x="159" y="145"/>
                    </a:lnTo>
                    <a:lnTo>
                      <a:pt x="164" y="117"/>
                    </a:lnTo>
                    <a:lnTo>
                      <a:pt x="155" y="93"/>
                    </a:lnTo>
                    <a:lnTo>
                      <a:pt x="132" y="91"/>
                    </a:lnTo>
                    <a:lnTo>
                      <a:pt x="122" y="55"/>
                    </a:lnTo>
                    <a:lnTo>
                      <a:pt x="62" y="31"/>
                    </a:lnTo>
                    <a:lnTo>
                      <a:pt x="58" y="0"/>
                    </a:lnTo>
                    <a:lnTo>
                      <a:pt x="17" y="19"/>
                    </a:lnTo>
                    <a:lnTo>
                      <a:pt x="0" y="18"/>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9" name="Freeform 191">
                <a:extLst>
                  <a:ext uri="{FF2B5EF4-FFF2-40B4-BE49-F238E27FC236}">
                    <a16:creationId xmlns:a16="http://schemas.microsoft.com/office/drawing/2014/main" id="{75010C37-C5B2-44F5-9CAB-6DFBFB9E4251}"/>
                  </a:ext>
                </a:extLst>
              </p:cNvPr>
              <p:cNvSpPr>
                <a:spLocks/>
              </p:cNvSpPr>
              <p:nvPr/>
            </p:nvSpPr>
            <p:spPr bwMode="auto">
              <a:xfrm>
                <a:off x="2073" y="3360"/>
                <a:ext cx="533" cy="544"/>
              </a:xfrm>
              <a:custGeom>
                <a:avLst/>
                <a:gdLst>
                  <a:gd name="T0" fmla="*/ 0 w 533"/>
                  <a:gd name="T1" fmla="*/ 172 h 544"/>
                  <a:gd name="T2" fmla="*/ 30 w 533"/>
                  <a:gd name="T3" fmla="*/ 205 h 544"/>
                  <a:gd name="T4" fmla="*/ 45 w 533"/>
                  <a:gd name="T5" fmla="*/ 218 h 544"/>
                  <a:gd name="T6" fmla="*/ 73 w 533"/>
                  <a:gd name="T7" fmla="*/ 219 h 544"/>
                  <a:gd name="T8" fmla="*/ 118 w 533"/>
                  <a:gd name="T9" fmla="*/ 231 h 544"/>
                  <a:gd name="T10" fmla="*/ 188 w 533"/>
                  <a:gd name="T11" fmla="*/ 291 h 544"/>
                  <a:gd name="T12" fmla="*/ 220 w 533"/>
                  <a:gd name="T13" fmla="*/ 317 h 544"/>
                  <a:gd name="T14" fmla="*/ 218 w 533"/>
                  <a:gd name="T15" fmla="*/ 372 h 544"/>
                  <a:gd name="T16" fmla="*/ 250 w 533"/>
                  <a:gd name="T17" fmla="*/ 396 h 544"/>
                  <a:gd name="T18" fmla="*/ 262 w 533"/>
                  <a:gd name="T19" fmla="*/ 424 h 544"/>
                  <a:gd name="T20" fmla="*/ 275 w 533"/>
                  <a:gd name="T21" fmla="*/ 445 h 544"/>
                  <a:gd name="T22" fmla="*/ 232 w 533"/>
                  <a:gd name="T23" fmla="*/ 488 h 544"/>
                  <a:gd name="T24" fmla="*/ 281 w 533"/>
                  <a:gd name="T25" fmla="*/ 529 h 544"/>
                  <a:gd name="T26" fmla="*/ 343 w 533"/>
                  <a:gd name="T27" fmla="*/ 462 h 544"/>
                  <a:gd name="T28" fmla="*/ 399 w 533"/>
                  <a:gd name="T29" fmla="*/ 384 h 544"/>
                  <a:gd name="T30" fmla="*/ 445 w 533"/>
                  <a:gd name="T31" fmla="*/ 371 h 544"/>
                  <a:gd name="T32" fmla="*/ 475 w 533"/>
                  <a:gd name="T33" fmla="*/ 249 h 544"/>
                  <a:gd name="T34" fmla="*/ 532 w 533"/>
                  <a:gd name="T35" fmla="*/ 166 h 544"/>
                  <a:gd name="T36" fmla="*/ 502 w 533"/>
                  <a:gd name="T37" fmla="*/ 137 h 544"/>
                  <a:gd name="T38" fmla="*/ 401 w 533"/>
                  <a:gd name="T39" fmla="*/ 106 h 544"/>
                  <a:gd name="T40" fmla="*/ 365 w 533"/>
                  <a:gd name="T41" fmla="*/ 78 h 544"/>
                  <a:gd name="T42" fmla="*/ 334 w 533"/>
                  <a:gd name="T43" fmla="*/ 102 h 544"/>
                  <a:gd name="T44" fmla="*/ 305 w 533"/>
                  <a:gd name="T45" fmla="*/ 98 h 544"/>
                  <a:gd name="T46" fmla="*/ 306 w 533"/>
                  <a:gd name="T47" fmla="*/ 75 h 544"/>
                  <a:gd name="T48" fmla="*/ 305 w 533"/>
                  <a:gd name="T49" fmla="*/ 15 h 544"/>
                  <a:gd name="T50" fmla="*/ 265 w 533"/>
                  <a:gd name="T51" fmla="*/ 39 h 544"/>
                  <a:gd name="T52" fmla="*/ 198 w 533"/>
                  <a:gd name="T53" fmla="*/ 49 h 544"/>
                  <a:gd name="T54" fmla="*/ 194 w 533"/>
                  <a:gd name="T55" fmla="*/ 9 h 544"/>
                  <a:gd name="T56" fmla="*/ 147 w 533"/>
                  <a:gd name="T57" fmla="*/ 16 h 544"/>
                  <a:gd name="T58" fmla="*/ 131 w 533"/>
                  <a:gd name="T59" fmla="*/ 37 h 544"/>
                  <a:gd name="T60" fmla="*/ 111 w 533"/>
                  <a:gd name="T61" fmla="*/ 59 h 544"/>
                  <a:gd name="T62" fmla="*/ 87 w 533"/>
                  <a:gd name="T63" fmla="*/ 42 h 544"/>
                  <a:gd name="T64" fmla="*/ 65 w 533"/>
                  <a:gd name="T65" fmla="*/ 61 h 544"/>
                  <a:gd name="T66" fmla="*/ 59 w 533"/>
                  <a:gd name="T67" fmla="*/ 87 h 544"/>
                  <a:gd name="T68" fmla="*/ 19 w 533"/>
                  <a:gd name="T69" fmla="*/ 140 h 544"/>
                  <a:gd name="T70" fmla="*/ 0 w 533"/>
                  <a:gd name="T71" fmla="*/ 172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3"/>
                  <a:gd name="T109" fmla="*/ 0 h 544"/>
                  <a:gd name="T110" fmla="*/ 533 w 533"/>
                  <a:gd name="T111" fmla="*/ 544 h 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3" h="544">
                    <a:moveTo>
                      <a:pt x="0" y="172"/>
                    </a:moveTo>
                    <a:lnTo>
                      <a:pt x="0" y="172"/>
                    </a:lnTo>
                    <a:lnTo>
                      <a:pt x="11" y="197"/>
                    </a:lnTo>
                    <a:lnTo>
                      <a:pt x="30" y="205"/>
                    </a:lnTo>
                    <a:lnTo>
                      <a:pt x="45" y="196"/>
                    </a:lnTo>
                    <a:lnTo>
                      <a:pt x="45" y="218"/>
                    </a:lnTo>
                    <a:lnTo>
                      <a:pt x="56" y="218"/>
                    </a:lnTo>
                    <a:lnTo>
                      <a:pt x="73" y="219"/>
                    </a:lnTo>
                    <a:lnTo>
                      <a:pt x="114" y="200"/>
                    </a:lnTo>
                    <a:lnTo>
                      <a:pt x="118" y="231"/>
                    </a:lnTo>
                    <a:lnTo>
                      <a:pt x="178" y="255"/>
                    </a:lnTo>
                    <a:lnTo>
                      <a:pt x="188" y="291"/>
                    </a:lnTo>
                    <a:lnTo>
                      <a:pt x="211" y="293"/>
                    </a:lnTo>
                    <a:lnTo>
                      <a:pt x="220" y="317"/>
                    </a:lnTo>
                    <a:lnTo>
                      <a:pt x="215" y="345"/>
                    </a:lnTo>
                    <a:lnTo>
                      <a:pt x="218" y="372"/>
                    </a:lnTo>
                    <a:lnTo>
                      <a:pt x="246" y="377"/>
                    </a:lnTo>
                    <a:lnTo>
                      <a:pt x="250" y="396"/>
                    </a:lnTo>
                    <a:lnTo>
                      <a:pt x="264" y="399"/>
                    </a:lnTo>
                    <a:lnTo>
                      <a:pt x="262" y="424"/>
                    </a:lnTo>
                    <a:lnTo>
                      <a:pt x="273" y="424"/>
                    </a:lnTo>
                    <a:lnTo>
                      <a:pt x="275" y="445"/>
                    </a:lnTo>
                    <a:lnTo>
                      <a:pt x="222" y="491"/>
                    </a:lnTo>
                    <a:lnTo>
                      <a:pt x="232" y="488"/>
                    </a:lnTo>
                    <a:lnTo>
                      <a:pt x="273" y="517"/>
                    </a:lnTo>
                    <a:lnTo>
                      <a:pt x="281" y="529"/>
                    </a:lnTo>
                    <a:lnTo>
                      <a:pt x="278" y="543"/>
                    </a:lnTo>
                    <a:lnTo>
                      <a:pt x="343" y="462"/>
                    </a:lnTo>
                    <a:lnTo>
                      <a:pt x="347" y="421"/>
                    </a:lnTo>
                    <a:lnTo>
                      <a:pt x="399" y="384"/>
                    </a:lnTo>
                    <a:lnTo>
                      <a:pt x="432" y="384"/>
                    </a:lnTo>
                    <a:lnTo>
                      <a:pt x="445" y="371"/>
                    </a:lnTo>
                    <a:lnTo>
                      <a:pt x="472" y="310"/>
                    </a:lnTo>
                    <a:lnTo>
                      <a:pt x="475" y="249"/>
                    </a:lnTo>
                    <a:lnTo>
                      <a:pt x="527" y="191"/>
                    </a:lnTo>
                    <a:lnTo>
                      <a:pt x="532" y="166"/>
                    </a:lnTo>
                    <a:lnTo>
                      <a:pt x="524" y="141"/>
                    </a:lnTo>
                    <a:lnTo>
                      <a:pt x="502" y="137"/>
                    </a:lnTo>
                    <a:lnTo>
                      <a:pt x="468" y="111"/>
                    </a:lnTo>
                    <a:lnTo>
                      <a:pt x="401" y="106"/>
                    </a:lnTo>
                    <a:lnTo>
                      <a:pt x="395" y="90"/>
                    </a:lnTo>
                    <a:lnTo>
                      <a:pt x="365" y="78"/>
                    </a:lnTo>
                    <a:lnTo>
                      <a:pt x="352" y="79"/>
                    </a:lnTo>
                    <a:lnTo>
                      <a:pt x="334" y="102"/>
                    </a:lnTo>
                    <a:lnTo>
                      <a:pt x="334" y="94"/>
                    </a:lnTo>
                    <a:lnTo>
                      <a:pt x="305" y="98"/>
                    </a:lnTo>
                    <a:lnTo>
                      <a:pt x="317" y="93"/>
                    </a:lnTo>
                    <a:lnTo>
                      <a:pt x="306" y="75"/>
                    </a:lnTo>
                    <a:lnTo>
                      <a:pt x="327" y="48"/>
                    </a:lnTo>
                    <a:lnTo>
                      <a:pt x="305" y="15"/>
                    </a:lnTo>
                    <a:lnTo>
                      <a:pt x="285" y="41"/>
                    </a:lnTo>
                    <a:lnTo>
                      <a:pt x="265" y="39"/>
                    </a:lnTo>
                    <a:lnTo>
                      <a:pt x="237" y="43"/>
                    </a:lnTo>
                    <a:lnTo>
                      <a:pt x="198" y="49"/>
                    </a:lnTo>
                    <a:lnTo>
                      <a:pt x="191" y="35"/>
                    </a:lnTo>
                    <a:lnTo>
                      <a:pt x="194" y="9"/>
                    </a:lnTo>
                    <a:lnTo>
                      <a:pt x="181" y="0"/>
                    </a:lnTo>
                    <a:lnTo>
                      <a:pt x="147" y="16"/>
                    </a:lnTo>
                    <a:lnTo>
                      <a:pt x="124" y="11"/>
                    </a:lnTo>
                    <a:lnTo>
                      <a:pt x="131" y="37"/>
                    </a:lnTo>
                    <a:lnTo>
                      <a:pt x="144" y="40"/>
                    </a:lnTo>
                    <a:lnTo>
                      <a:pt x="111" y="59"/>
                    </a:lnTo>
                    <a:lnTo>
                      <a:pt x="95" y="52"/>
                    </a:lnTo>
                    <a:lnTo>
                      <a:pt x="87" y="42"/>
                    </a:lnTo>
                    <a:lnTo>
                      <a:pt x="55" y="47"/>
                    </a:lnTo>
                    <a:lnTo>
                      <a:pt x="65" y="61"/>
                    </a:lnTo>
                    <a:lnTo>
                      <a:pt x="52" y="63"/>
                    </a:lnTo>
                    <a:lnTo>
                      <a:pt x="59" y="87"/>
                    </a:lnTo>
                    <a:lnTo>
                      <a:pt x="53" y="126"/>
                    </a:lnTo>
                    <a:lnTo>
                      <a:pt x="19" y="140"/>
                    </a:lnTo>
                    <a:lnTo>
                      <a:pt x="0" y="172"/>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0" name="Freeform 192">
                <a:extLst>
                  <a:ext uri="{FF2B5EF4-FFF2-40B4-BE49-F238E27FC236}">
                    <a16:creationId xmlns:a16="http://schemas.microsoft.com/office/drawing/2014/main" id="{2459D745-2E28-4DA4-A8C9-3B55605A6810}"/>
                  </a:ext>
                </a:extLst>
              </p:cNvPr>
              <p:cNvSpPr>
                <a:spLocks/>
              </p:cNvSpPr>
              <p:nvPr/>
            </p:nvSpPr>
            <p:spPr bwMode="auto">
              <a:xfrm>
                <a:off x="1863" y="3176"/>
                <a:ext cx="13" cy="37"/>
              </a:xfrm>
              <a:custGeom>
                <a:avLst/>
                <a:gdLst>
                  <a:gd name="T0" fmla="*/ 0 w 13"/>
                  <a:gd name="T1" fmla="*/ 8 h 37"/>
                  <a:gd name="T2" fmla="*/ 0 w 13"/>
                  <a:gd name="T3" fmla="*/ 8 h 37"/>
                  <a:gd name="T4" fmla="*/ 5 w 13"/>
                  <a:gd name="T5" fmla="*/ 36 h 37"/>
                  <a:gd name="T6" fmla="*/ 12 w 13"/>
                  <a:gd name="T7" fmla="*/ 0 h 37"/>
                  <a:gd name="T8" fmla="*/ 0 w 13"/>
                  <a:gd name="T9" fmla="*/ 8 h 37"/>
                  <a:gd name="T10" fmla="*/ 0 w 13"/>
                  <a:gd name="T11" fmla="*/ 8 h 37"/>
                  <a:gd name="T12" fmla="*/ 0 60000 65536"/>
                  <a:gd name="T13" fmla="*/ 0 60000 65536"/>
                  <a:gd name="T14" fmla="*/ 0 60000 65536"/>
                  <a:gd name="T15" fmla="*/ 0 60000 65536"/>
                  <a:gd name="T16" fmla="*/ 0 60000 65536"/>
                  <a:gd name="T17" fmla="*/ 0 60000 65536"/>
                  <a:gd name="T18" fmla="*/ 0 w 13"/>
                  <a:gd name="T19" fmla="*/ 0 h 37"/>
                  <a:gd name="T20" fmla="*/ 13 w 1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 h="37">
                    <a:moveTo>
                      <a:pt x="0" y="8"/>
                    </a:moveTo>
                    <a:lnTo>
                      <a:pt x="0" y="8"/>
                    </a:lnTo>
                    <a:lnTo>
                      <a:pt x="5" y="36"/>
                    </a:lnTo>
                    <a:lnTo>
                      <a:pt x="12" y="0"/>
                    </a:lnTo>
                    <a:lnTo>
                      <a:pt x="0" y="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1" name="Freeform 193">
                <a:extLst>
                  <a:ext uri="{FF2B5EF4-FFF2-40B4-BE49-F238E27FC236}">
                    <a16:creationId xmlns:a16="http://schemas.microsoft.com/office/drawing/2014/main" id="{428C8DFE-BCAD-45E6-B1C7-FF8BEB09AACA}"/>
                  </a:ext>
                </a:extLst>
              </p:cNvPr>
              <p:cNvSpPr>
                <a:spLocks/>
              </p:cNvSpPr>
              <p:nvPr/>
            </p:nvSpPr>
            <p:spPr bwMode="auto">
              <a:xfrm>
                <a:off x="2049" y="3668"/>
                <a:ext cx="115" cy="571"/>
              </a:xfrm>
              <a:custGeom>
                <a:avLst/>
                <a:gdLst>
                  <a:gd name="T0" fmla="*/ 0 w 115"/>
                  <a:gd name="T1" fmla="*/ 445 h 571"/>
                  <a:gd name="T2" fmla="*/ 0 w 115"/>
                  <a:gd name="T3" fmla="*/ 445 h 571"/>
                  <a:gd name="T4" fmla="*/ 9 w 115"/>
                  <a:gd name="T5" fmla="*/ 430 h 571"/>
                  <a:gd name="T6" fmla="*/ 24 w 115"/>
                  <a:gd name="T7" fmla="*/ 441 h 571"/>
                  <a:gd name="T8" fmla="*/ 39 w 115"/>
                  <a:gd name="T9" fmla="*/ 412 h 571"/>
                  <a:gd name="T10" fmla="*/ 33 w 115"/>
                  <a:gd name="T11" fmla="*/ 400 h 571"/>
                  <a:gd name="T12" fmla="*/ 45 w 115"/>
                  <a:gd name="T13" fmla="*/ 360 h 571"/>
                  <a:gd name="T14" fmla="*/ 24 w 115"/>
                  <a:gd name="T15" fmla="*/ 357 h 571"/>
                  <a:gd name="T16" fmla="*/ 27 w 115"/>
                  <a:gd name="T17" fmla="*/ 292 h 571"/>
                  <a:gd name="T18" fmla="*/ 55 w 115"/>
                  <a:gd name="T19" fmla="*/ 224 h 571"/>
                  <a:gd name="T20" fmla="*/ 54 w 115"/>
                  <a:gd name="T21" fmla="*/ 166 h 571"/>
                  <a:gd name="T22" fmla="*/ 74 w 115"/>
                  <a:gd name="T23" fmla="*/ 58 h 571"/>
                  <a:gd name="T24" fmla="*/ 68 w 115"/>
                  <a:gd name="T25" fmla="*/ 9 h 571"/>
                  <a:gd name="T26" fmla="*/ 81 w 115"/>
                  <a:gd name="T27" fmla="*/ 0 h 571"/>
                  <a:gd name="T28" fmla="*/ 96 w 115"/>
                  <a:gd name="T29" fmla="*/ 25 h 571"/>
                  <a:gd name="T30" fmla="*/ 104 w 115"/>
                  <a:gd name="T31" fmla="*/ 75 h 571"/>
                  <a:gd name="T32" fmla="*/ 114 w 115"/>
                  <a:gd name="T33" fmla="*/ 76 h 571"/>
                  <a:gd name="T34" fmla="*/ 112 w 115"/>
                  <a:gd name="T35" fmla="*/ 93 h 571"/>
                  <a:gd name="T36" fmla="*/ 97 w 115"/>
                  <a:gd name="T37" fmla="*/ 100 h 571"/>
                  <a:gd name="T38" fmla="*/ 98 w 115"/>
                  <a:gd name="T39" fmla="*/ 134 h 571"/>
                  <a:gd name="T40" fmla="*/ 81 w 115"/>
                  <a:gd name="T41" fmla="*/ 152 h 571"/>
                  <a:gd name="T42" fmla="*/ 69 w 115"/>
                  <a:gd name="T43" fmla="*/ 199 h 571"/>
                  <a:gd name="T44" fmla="*/ 78 w 115"/>
                  <a:gd name="T45" fmla="*/ 243 h 571"/>
                  <a:gd name="T46" fmla="*/ 61 w 115"/>
                  <a:gd name="T47" fmla="*/ 281 h 571"/>
                  <a:gd name="T48" fmla="*/ 48 w 115"/>
                  <a:gd name="T49" fmla="*/ 374 h 571"/>
                  <a:gd name="T50" fmla="*/ 58 w 115"/>
                  <a:gd name="T51" fmla="*/ 409 h 571"/>
                  <a:gd name="T52" fmla="*/ 49 w 115"/>
                  <a:gd name="T53" fmla="*/ 412 h 571"/>
                  <a:gd name="T54" fmla="*/ 53 w 115"/>
                  <a:gd name="T55" fmla="*/ 442 h 571"/>
                  <a:gd name="T56" fmla="*/ 30 w 115"/>
                  <a:gd name="T57" fmla="*/ 505 h 571"/>
                  <a:gd name="T58" fmla="*/ 33 w 115"/>
                  <a:gd name="T59" fmla="*/ 516 h 571"/>
                  <a:gd name="T60" fmla="*/ 44 w 115"/>
                  <a:gd name="T61" fmla="*/ 512 h 571"/>
                  <a:gd name="T62" fmla="*/ 48 w 115"/>
                  <a:gd name="T63" fmla="*/ 536 h 571"/>
                  <a:gd name="T64" fmla="*/ 98 w 115"/>
                  <a:gd name="T65" fmla="*/ 541 h 571"/>
                  <a:gd name="T66" fmla="*/ 65 w 115"/>
                  <a:gd name="T67" fmla="*/ 551 h 571"/>
                  <a:gd name="T68" fmla="*/ 61 w 115"/>
                  <a:gd name="T69" fmla="*/ 570 h 571"/>
                  <a:gd name="T70" fmla="*/ 46 w 115"/>
                  <a:gd name="T71" fmla="*/ 565 h 571"/>
                  <a:gd name="T72" fmla="*/ 62 w 115"/>
                  <a:gd name="T73" fmla="*/ 553 h 571"/>
                  <a:gd name="T74" fmla="*/ 38 w 115"/>
                  <a:gd name="T75" fmla="*/ 548 h 571"/>
                  <a:gd name="T76" fmla="*/ 35 w 115"/>
                  <a:gd name="T77" fmla="*/ 527 h 571"/>
                  <a:gd name="T78" fmla="*/ 29 w 115"/>
                  <a:gd name="T79" fmla="*/ 537 h 571"/>
                  <a:gd name="T80" fmla="*/ 20 w 115"/>
                  <a:gd name="T81" fmla="*/ 518 h 571"/>
                  <a:gd name="T82" fmla="*/ 25 w 115"/>
                  <a:gd name="T83" fmla="*/ 513 h 571"/>
                  <a:gd name="T84" fmla="*/ 14 w 115"/>
                  <a:gd name="T85" fmla="*/ 504 h 571"/>
                  <a:gd name="T86" fmla="*/ 24 w 115"/>
                  <a:gd name="T87" fmla="*/ 494 h 571"/>
                  <a:gd name="T88" fmla="*/ 15 w 115"/>
                  <a:gd name="T89" fmla="*/ 466 h 571"/>
                  <a:gd name="T90" fmla="*/ 32 w 115"/>
                  <a:gd name="T91" fmla="*/ 469 h 571"/>
                  <a:gd name="T92" fmla="*/ 15 w 115"/>
                  <a:gd name="T93" fmla="*/ 455 h 571"/>
                  <a:gd name="T94" fmla="*/ 19 w 115"/>
                  <a:gd name="T95" fmla="*/ 444 h 571"/>
                  <a:gd name="T96" fmla="*/ 0 w 115"/>
                  <a:gd name="T97" fmla="*/ 445 h 571"/>
                  <a:gd name="T98" fmla="*/ 0 w 115"/>
                  <a:gd name="T99" fmla="*/ 445 h 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71"/>
                  <a:gd name="T152" fmla="*/ 115 w 115"/>
                  <a:gd name="T153" fmla="*/ 571 h 5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71">
                    <a:moveTo>
                      <a:pt x="0" y="445"/>
                    </a:moveTo>
                    <a:lnTo>
                      <a:pt x="0" y="445"/>
                    </a:lnTo>
                    <a:lnTo>
                      <a:pt x="9" y="430"/>
                    </a:lnTo>
                    <a:lnTo>
                      <a:pt x="24" y="441"/>
                    </a:lnTo>
                    <a:lnTo>
                      <a:pt x="39" y="412"/>
                    </a:lnTo>
                    <a:lnTo>
                      <a:pt x="33" y="400"/>
                    </a:lnTo>
                    <a:lnTo>
                      <a:pt x="45" y="360"/>
                    </a:lnTo>
                    <a:lnTo>
                      <a:pt x="24" y="357"/>
                    </a:lnTo>
                    <a:lnTo>
                      <a:pt x="27" y="292"/>
                    </a:lnTo>
                    <a:lnTo>
                      <a:pt x="55" y="224"/>
                    </a:lnTo>
                    <a:lnTo>
                      <a:pt x="54" y="166"/>
                    </a:lnTo>
                    <a:lnTo>
                      <a:pt x="74" y="58"/>
                    </a:lnTo>
                    <a:lnTo>
                      <a:pt x="68" y="9"/>
                    </a:lnTo>
                    <a:lnTo>
                      <a:pt x="81" y="0"/>
                    </a:lnTo>
                    <a:lnTo>
                      <a:pt x="96" y="25"/>
                    </a:lnTo>
                    <a:lnTo>
                      <a:pt x="104" y="75"/>
                    </a:lnTo>
                    <a:lnTo>
                      <a:pt x="114" y="76"/>
                    </a:lnTo>
                    <a:lnTo>
                      <a:pt x="112" y="93"/>
                    </a:lnTo>
                    <a:lnTo>
                      <a:pt x="97" y="100"/>
                    </a:lnTo>
                    <a:lnTo>
                      <a:pt x="98" y="134"/>
                    </a:lnTo>
                    <a:lnTo>
                      <a:pt x="81" y="152"/>
                    </a:lnTo>
                    <a:lnTo>
                      <a:pt x="69" y="199"/>
                    </a:lnTo>
                    <a:lnTo>
                      <a:pt x="78" y="243"/>
                    </a:lnTo>
                    <a:lnTo>
                      <a:pt x="61" y="281"/>
                    </a:lnTo>
                    <a:lnTo>
                      <a:pt x="48" y="374"/>
                    </a:lnTo>
                    <a:lnTo>
                      <a:pt x="58" y="409"/>
                    </a:lnTo>
                    <a:lnTo>
                      <a:pt x="49" y="412"/>
                    </a:lnTo>
                    <a:lnTo>
                      <a:pt x="53" y="442"/>
                    </a:lnTo>
                    <a:lnTo>
                      <a:pt x="30" y="505"/>
                    </a:lnTo>
                    <a:lnTo>
                      <a:pt x="33" y="516"/>
                    </a:lnTo>
                    <a:lnTo>
                      <a:pt x="44" y="512"/>
                    </a:lnTo>
                    <a:lnTo>
                      <a:pt x="48" y="536"/>
                    </a:lnTo>
                    <a:lnTo>
                      <a:pt x="98" y="541"/>
                    </a:lnTo>
                    <a:lnTo>
                      <a:pt x="65" y="551"/>
                    </a:lnTo>
                    <a:lnTo>
                      <a:pt x="61" y="570"/>
                    </a:lnTo>
                    <a:lnTo>
                      <a:pt x="46" y="565"/>
                    </a:lnTo>
                    <a:lnTo>
                      <a:pt x="62" y="553"/>
                    </a:lnTo>
                    <a:lnTo>
                      <a:pt x="38" y="548"/>
                    </a:lnTo>
                    <a:lnTo>
                      <a:pt x="35" y="527"/>
                    </a:lnTo>
                    <a:lnTo>
                      <a:pt x="29" y="537"/>
                    </a:lnTo>
                    <a:lnTo>
                      <a:pt x="20" y="518"/>
                    </a:lnTo>
                    <a:lnTo>
                      <a:pt x="25" y="513"/>
                    </a:lnTo>
                    <a:lnTo>
                      <a:pt x="14" y="504"/>
                    </a:lnTo>
                    <a:lnTo>
                      <a:pt x="24" y="494"/>
                    </a:lnTo>
                    <a:lnTo>
                      <a:pt x="15" y="466"/>
                    </a:lnTo>
                    <a:lnTo>
                      <a:pt x="32" y="469"/>
                    </a:lnTo>
                    <a:lnTo>
                      <a:pt x="15" y="455"/>
                    </a:lnTo>
                    <a:lnTo>
                      <a:pt x="19" y="444"/>
                    </a:lnTo>
                    <a:lnTo>
                      <a:pt x="0" y="445"/>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2" name="Freeform 194">
                <a:extLst>
                  <a:ext uri="{FF2B5EF4-FFF2-40B4-BE49-F238E27FC236}">
                    <a16:creationId xmlns:a16="http://schemas.microsoft.com/office/drawing/2014/main" id="{10E0B07D-3624-4B71-89F2-6C07D1264494}"/>
                  </a:ext>
                </a:extLst>
              </p:cNvPr>
              <p:cNvSpPr>
                <a:spLocks/>
              </p:cNvSpPr>
              <p:nvPr/>
            </p:nvSpPr>
            <p:spPr bwMode="auto">
              <a:xfrm>
                <a:off x="2055" y="4146"/>
                <a:ext cx="10" cy="22"/>
              </a:xfrm>
              <a:custGeom>
                <a:avLst/>
                <a:gdLst>
                  <a:gd name="T0" fmla="*/ 0 w 10"/>
                  <a:gd name="T1" fmla="*/ 9 h 22"/>
                  <a:gd name="T2" fmla="*/ 0 w 10"/>
                  <a:gd name="T3" fmla="*/ 9 h 22"/>
                  <a:gd name="T4" fmla="*/ 4 w 10"/>
                  <a:gd name="T5" fmla="*/ 0 h 22"/>
                  <a:gd name="T6" fmla="*/ 9 w 10"/>
                  <a:gd name="T7" fmla="*/ 21 h 22"/>
                  <a:gd name="T8" fmla="*/ 0 w 10"/>
                  <a:gd name="T9" fmla="*/ 9 h 22"/>
                  <a:gd name="T10" fmla="*/ 0 w 10"/>
                  <a:gd name="T11" fmla="*/ 9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9"/>
                    </a:moveTo>
                    <a:lnTo>
                      <a:pt x="0" y="9"/>
                    </a:lnTo>
                    <a:lnTo>
                      <a:pt x="4" y="0"/>
                    </a:lnTo>
                    <a:lnTo>
                      <a:pt x="9" y="21"/>
                    </a:lnTo>
                    <a:lnTo>
                      <a:pt x="0" y="9"/>
                    </a:lnTo>
                  </a:path>
                </a:pathLst>
              </a:custGeom>
              <a:solidFill>
                <a:srgbClr val="234657">
                  <a:lumMod val="40000"/>
                  <a:lumOff val="6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3" name="Freeform 195">
                <a:extLst>
                  <a:ext uri="{FF2B5EF4-FFF2-40B4-BE49-F238E27FC236}">
                    <a16:creationId xmlns:a16="http://schemas.microsoft.com/office/drawing/2014/main" id="{9E0FD396-EC95-403C-8201-E65C2F2FD392}"/>
                  </a:ext>
                </a:extLst>
              </p:cNvPr>
              <p:cNvSpPr>
                <a:spLocks/>
              </p:cNvSpPr>
              <p:nvPr/>
            </p:nvSpPr>
            <p:spPr bwMode="auto">
              <a:xfrm>
                <a:off x="2065" y="4030"/>
                <a:ext cx="9" cy="28"/>
              </a:xfrm>
              <a:custGeom>
                <a:avLst/>
                <a:gdLst>
                  <a:gd name="T0" fmla="*/ 0 w 9"/>
                  <a:gd name="T1" fmla="*/ 23 h 28"/>
                  <a:gd name="T2" fmla="*/ 0 w 9"/>
                  <a:gd name="T3" fmla="*/ 23 h 28"/>
                  <a:gd name="T4" fmla="*/ 8 w 9"/>
                  <a:gd name="T5" fmla="*/ 0 h 28"/>
                  <a:gd name="T6" fmla="*/ 8 w 9"/>
                  <a:gd name="T7" fmla="*/ 27 h 28"/>
                  <a:gd name="T8" fmla="*/ 0 w 9"/>
                  <a:gd name="T9" fmla="*/ 23 h 28"/>
                  <a:gd name="T10" fmla="*/ 0 w 9"/>
                  <a:gd name="T11" fmla="*/ 23 h 28"/>
                  <a:gd name="T12" fmla="*/ 0 60000 65536"/>
                  <a:gd name="T13" fmla="*/ 0 60000 65536"/>
                  <a:gd name="T14" fmla="*/ 0 60000 65536"/>
                  <a:gd name="T15" fmla="*/ 0 60000 65536"/>
                  <a:gd name="T16" fmla="*/ 0 60000 65536"/>
                  <a:gd name="T17" fmla="*/ 0 60000 65536"/>
                  <a:gd name="T18" fmla="*/ 0 w 9"/>
                  <a:gd name="T19" fmla="*/ 0 h 28"/>
                  <a:gd name="T20" fmla="*/ 9 w 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 h="28">
                    <a:moveTo>
                      <a:pt x="0" y="23"/>
                    </a:moveTo>
                    <a:lnTo>
                      <a:pt x="0" y="23"/>
                    </a:lnTo>
                    <a:lnTo>
                      <a:pt x="8" y="0"/>
                    </a:lnTo>
                    <a:lnTo>
                      <a:pt x="8" y="27"/>
                    </a:lnTo>
                    <a:lnTo>
                      <a:pt x="0" y="23"/>
                    </a:lnTo>
                  </a:path>
                </a:pathLst>
              </a:custGeom>
              <a:solidFill>
                <a:srgbClr val="234657">
                  <a:lumMod val="40000"/>
                  <a:lumOff val="6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4" name="Freeform 196">
                <a:extLst>
                  <a:ext uri="{FF2B5EF4-FFF2-40B4-BE49-F238E27FC236}">
                    <a16:creationId xmlns:a16="http://schemas.microsoft.com/office/drawing/2014/main" id="{8D38AB49-8A3A-448D-AA1D-E18BAB2C0759}"/>
                  </a:ext>
                </a:extLst>
              </p:cNvPr>
              <p:cNvSpPr>
                <a:spLocks/>
              </p:cNvSpPr>
              <p:nvPr/>
            </p:nvSpPr>
            <p:spPr bwMode="auto">
              <a:xfrm>
                <a:off x="2074" y="4231"/>
                <a:ext cx="19" cy="13"/>
              </a:xfrm>
              <a:custGeom>
                <a:avLst/>
                <a:gdLst>
                  <a:gd name="T0" fmla="*/ 0 w 19"/>
                  <a:gd name="T1" fmla="*/ 0 h 13"/>
                  <a:gd name="T2" fmla="*/ 0 w 19"/>
                  <a:gd name="T3" fmla="*/ 0 h 13"/>
                  <a:gd name="T4" fmla="*/ 18 w 19"/>
                  <a:gd name="T5" fmla="*/ 3 h 13"/>
                  <a:gd name="T6" fmla="*/ 18 w 19"/>
                  <a:gd name="T7" fmla="*/ 12 h 13"/>
                  <a:gd name="T8" fmla="*/ 0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0" y="0"/>
                    </a:lnTo>
                    <a:lnTo>
                      <a:pt x="18" y="3"/>
                    </a:lnTo>
                    <a:lnTo>
                      <a:pt x="18" y="12"/>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5" name="Freeform 197">
                <a:extLst>
                  <a:ext uri="{FF2B5EF4-FFF2-40B4-BE49-F238E27FC236}">
                    <a16:creationId xmlns:a16="http://schemas.microsoft.com/office/drawing/2014/main" id="{B324DA89-FB1B-4387-A17B-FF1BB840CAE5}"/>
                  </a:ext>
                </a:extLst>
              </p:cNvPr>
              <p:cNvSpPr>
                <a:spLocks/>
              </p:cNvSpPr>
              <p:nvPr/>
            </p:nvSpPr>
            <p:spPr bwMode="auto">
              <a:xfrm>
                <a:off x="2078" y="4204"/>
                <a:ext cx="28" cy="28"/>
              </a:xfrm>
              <a:custGeom>
                <a:avLst/>
                <a:gdLst>
                  <a:gd name="T0" fmla="*/ 0 w 28"/>
                  <a:gd name="T1" fmla="*/ 5 h 28"/>
                  <a:gd name="T2" fmla="*/ 0 w 28"/>
                  <a:gd name="T3" fmla="*/ 5 h 28"/>
                  <a:gd name="T4" fmla="*/ 7 w 28"/>
                  <a:gd name="T5" fmla="*/ 0 h 28"/>
                  <a:gd name="T6" fmla="*/ 6 w 28"/>
                  <a:gd name="T7" fmla="*/ 13 h 28"/>
                  <a:gd name="T8" fmla="*/ 27 w 28"/>
                  <a:gd name="T9" fmla="*/ 17 h 28"/>
                  <a:gd name="T10" fmla="*/ 14 w 28"/>
                  <a:gd name="T11" fmla="*/ 27 h 28"/>
                  <a:gd name="T12" fmla="*/ 0 w 28"/>
                  <a:gd name="T13" fmla="*/ 5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5"/>
                    </a:moveTo>
                    <a:lnTo>
                      <a:pt x="0" y="5"/>
                    </a:lnTo>
                    <a:lnTo>
                      <a:pt x="7" y="0"/>
                    </a:lnTo>
                    <a:lnTo>
                      <a:pt x="6" y="13"/>
                    </a:lnTo>
                    <a:lnTo>
                      <a:pt x="27" y="17"/>
                    </a:lnTo>
                    <a:lnTo>
                      <a:pt x="14" y="27"/>
                    </a:lnTo>
                    <a:lnTo>
                      <a:pt x="0" y="5"/>
                    </a:lnTo>
                  </a:path>
                </a:pathLst>
              </a:custGeom>
              <a:solidFill>
                <a:srgbClr val="234657">
                  <a:lumMod val="40000"/>
                  <a:lumOff val="6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6" name="Freeform 198">
                <a:extLst>
                  <a:ext uri="{FF2B5EF4-FFF2-40B4-BE49-F238E27FC236}">
                    <a16:creationId xmlns:a16="http://schemas.microsoft.com/office/drawing/2014/main" id="{83310D1B-4C99-4E9A-84F8-1232321F8943}"/>
                  </a:ext>
                </a:extLst>
              </p:cNvPr>
              <p:cNvSpPr>
                <a:spLocks/>
              </p:cNvSpPr>
              <p:nvPr/>
            </p:nvSpPr>
            <p:spPr bwMode="auto">
              <a:xfrm>
                <a:off x="2097" y="4240"/>
                <a:ext cx="16" cy="8"/>
              </a:xfrm>
              <a:custGeom>
                <a:avLst/>
                <a:gdLst>
                  <a:gd name="T0" fmla="*/ 0 w 16"/>
                  <a:gd name="T1" fmla="*/ 5 h 8"/>
                  <a:gd name="T2" fmla="*/ 0 w 16"/>
                  <a:gd name="T3" fmla="*/ 5 h 8"/>
                  <a:gd name="T4" fmla="*/ 4 w 16"/>
                  <a:gd name="T5" fmla="*/ 0 h 8"/>
                  <a:gd name="T6" fmla="*/ 15 w 16"/>
                  <a:gd name="T7" fmla="*/ 7 h 8"/>
                  <a:gd name="T8" fmla="*/ 0 w 16"/>
                  <a:gd name="T9" fmla="*/ 5 h 8"/>
                  <a:gd name="T10" fmla="*/ 0 w 16"/>
                  <a:gd name="T11" fmla="*/ 5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5"/>
                    </a:moveTo>
                    <a:lnTo>
                      <a:pt x="0" y="5"/>
                    </a:lnTo>
                    <a:lnTo>
                      <a:pt x="4" y="0"/>
                    </a:lnTo>
                    <a:lnTo>
                      <a:pt x="15" y="7"/>
                    </a:lnTo>
                    <a:lnTo>
                      <a:pt x="0" y="5"/>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7" name="Freeform 199">
                <a:extLst>
                  <a:ext uri="{FF2B5EF4-FFF2-40B4-BE49-F238E27FC236}">
                    <a16:creationId xmlns:a16="http://schemas.microsoft.com/office/drawing/2014/main" id="{61D4C6ED-B935-4D48-9E9E-76C2A52E5A9D}"/>
                  </a:ext>
                </a:extLst>
              </p:cNvPr>
              <p:cNvSpPr>
                <a:spLocks/>
              </p:cNvSpPr>
              <p:nvPr/>
            </p:nvSpPr>
            <p:spPr bwMode="auto">
              <a:xfrm>
                <a:off x="2107" y="4217"/>
                <a:ext cx="39" cy="42"/>
              </a:xfrm>
              <a:custGeom>
                <a:avLst/>
                <a:gdLst>
                  <a:gd name="T0" fmla="*/ 0 w 39"/>
                  <a:gd name="T1" fmla="*/ 34 h 42"/>
                  <a:gd name="T2" fmla="*/ 0 w 39"/>
                  <a:gd name="T3" fmla="*/ 34 h 42"/>
                  <a:gd name="T4" fmla="*/ 6 w 39"/>
                  <a:gd name="T5" fmla="*/ 27 h 42"/>
                  <a:gd name="T6" fmla="*/ 26 w 39"/>
                  <a:gd name="T7" fmla="*/ 31 h 42"/>
                  <a:gd name="T8" fmla="*/ 17 w 39"/>
                  <a:gd name="T9" fmla="*/ 21 h 42"/>
                  <a:gd name="T10" fmla="*/ 27 w 39"/>
                  <a:gd name="T11" fmla="*/ 14 h 42"/>
                  <a:gd name="T12" fmla="*/ 12 w 39"/>
                  <a:gd name="T13" fmla="*/ 12 h 42"/>
                  <a:gd name="T14" fmla="*/ 12 w 39"/>
                  <a:gd name="T15" fmla="*/ 2 h 42"/>
                  <a:gd name="T16" fmla="*/ 36 w 39"/>
                  <a:gd name="T17" fmla="*/ 0 h 42"/>
                  <a:gd name="T18" fmla="*/ 38 w 39"/>
                  <a:gd name="T19" fmla="*/ 41 h 42"/>
                  <a:gd name="T20" fmla="*/ 0 w 39"/>
                  <a:gd name="T21" fmla="*/ 34 h 42"/>
                  <a:gd name="T22" fmla="*/ 0 w 3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2"/>
                  <a:gd name="T38" fmla="*/ 39 w 3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2">
                    <a:moveTo>
                      <a:pt x="0" y="34"/>
                    </a:moveTo>
                    <a:lnTo>
                      <a:pt x="0" y="34"/>
                    </a:lnTo>
                    <a:lnTo>
                      <a:pt x="6" y="27"/>
                    </a:lnTo>
                    <a:lnTo>
                      <a:pt x="26" y="31"/>
                    </a:lnTo>
                    <a:lnTo>
                      <a:pt x="17" y="21"/>
                    </a:lnTo>
                    <a:lnTo>
                      <a:pt x="27" y="14"/>
                    </a:lnTo>
                    <a:lnTo>
                      <a:pt x="12" y="12"/>
                    </a:lnTo>
                    <a:lnTo>
                      <a:pt x="12" y="2"/>
                    </a:lnTo>
                    <a:lnTo>
                      <a:pt x="36" y="0"/>
                    </a:lnTo>
                    <a:lnTo>
                      <a:pt x="38" y="41"/>
                    </a:lnTo>
                    <a:lnTo>
                      <a:pt x="0" y="34"/>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8" name="Freeform 200">
                <a:extLst>
                  <a:ext uri="{FF2B5EF4-FFF2-40B4-BE49-F238E27FC236}">
                    <a16:creationId xmlns:a16="http://schemas.microsoft.com/office/drawing/2014/main" id="{D167F3CD-E8B2-4320-9946-8D3720625AB1}"/>
                  </a:ext>
                </a:extLst>
              </p:cNvPr>
              <p:cNvSpPr>
                <a:spLocks/>
              </p:cNvSpPr>
              <p:nvPr/>
            </p:nvSpPr>
            <p:spPr bwMode="auto">
              <a:xfrm>
                <a:off x="2126" y="4265"/>
                <a:ext cx="29" cy="9"/>
              </a:xfrm>
              <a:custGeom>
                <a:avLst/>
                <a:gdLst>
                  <a:gd name="T0" fmla="*/ 0 w 29"/>
                  <a:gd name="T1" fmla="*/ 0 h 9"/>
                  <a:gd name="T2" fmla="*/ 0 w 29"/>
                  <a:gd name="T3" fmla="*/ 0 h 9"/>
                  <a:gd name="T4" fmla="*/ 25 w 29"/>
                  <a:gd name="T5" fmla="*/ 2 h 9"/>
                  <a:gd name="T6" fmla="*/ 28 w 29"/>
                  <a:gd name="T7" fmla="*/ 8 h 9"/>
                  <a:gd name="T8" fmla="*/ 0 w 29"/>
                  <a:gd name="T9" fmla="*/ 0 h 9"/>
                  <a:gd name="T10" fmla="*/ 0 w 29"/>
                  <a:gd name="T11" fmla="*/ 0 h 9"/>
                  <a:gd name="T12" fmla="*/ 0 60000 65536"/>
                  <a:gd name="T13" fmla="*/ 0 60000 65536"/>
                  <a:gd name="T14" fmla="*/ 0 60000 65536"/>
                  <a:gd name="T15" fmla="*/ 0 60000 65536"/>
                  <a:gd name="T16" fmla="*/ 0 60000 65536"/>
                  <a:gd name="T17" fmla="*/ 0 60000 65536"/>
                  <a:gd name="T18" fmla="*/ 0 w 29"/>
                  <a:gd name="T19" fmla="*/ 0 h 9"/>
                  <a:gd name="T20" fmla="*/ 29 w 29"/>
                  <a:gd name="T21" fmla="*/ 9 h 9"/>
                </a:gdLst>
                <a:ahLst/>
                <a:cxnLst>
                  <a:cxn ang="T12">
                    <a:pos x="T0" y="T1"/>
                  </a:cxn>
                  <a:cxn ang="T13">
                    <a:pos x="T2" y="T3"/>
                  </a:cxn>
                  <a:cxn ang="T14">
                    <a:pos x="T4" y="T5"/>
                  </a:cxn>
                  <a:cxn ang="T15">
                    <a:pos x="T6" y="T7"/>
                  </a:cxn>
                  <a:cxn ang="T16">
                    <a:pos x="T8" y="T9"/>
                  </a:cxn>
                  <a:cxn ang="T17">
                    <a:pos x="T10" y="T11"/>
                  </a:cxn>
                </a:cxnLst>
                <a:rect l="T18" t="T19" r="T20" b="T21"/>
                <a:pathLst>
                  <a:path w="29" h="9">
                    <a:moveTo>
                      <a:pt x="0" y="0"/>
                    </a:moveTo>
                    <a:lnTo>
                      <a:pt x="0" y="0"/>
                    </a:lnTo>
                    <a:lnTo>
                      <a:pt x="25" y="2"/>
                    </a:lnTo>
                    <a:lnTo>
                      <a:pt x="28" y="8"/>
                    </a:lnTo>
                    <a:lnTo>
                      <a:pt x="0" y="0"/>
                    </a:lnTo>
                  </a:path>
                </a:pathLst>
              </a:custGeom>
              <a:solidFill>
                <a:srgbClr val="234657">
                  <a:lumMod val="40000"/>
                  <a:lumOff val="6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79" name="Freeform 201">
                <a:extLst>
                  <a:ext uri="{FF2B5EF4-FFF2-40B4-BE49-F238E27FC236}">
                    <a16:creationId xmlns:a16="http://schemas.microsoft.com/office/drawing/2014/main" id="{EB60A5E0-8CC3-4A20-AC23-85B22FF20A00}"/>
                  </a:ext>
                </a:extLst>
              </p:cNvPr>
              <p:cNvSpPr>
                <a:spLocks/>
              </p:cNvSpPr>
              <p:nvPr/>
            </p:nvSpPr>
            <p:spPr bwMode="auto">
              <a:xfrm>
                <a:off x="2153" y="4259"/>
                <a:ext cx="14" cy="7"/>
              </a:xfrm>
              <a:custGeom>
                <a:avLst/>
                <a:gdLst>
                  <a:gd name="T0" fmla="*/ 0 w 14"/>
                  <a:gd name="T1" fmla="*/ 6 h 7"/>
                  <a:gd name="T2" fmla="*/ 0 w 14"/>
                  <a:gd name="T3" fmla="*/ 6 h 7"/>
                  <a:gd name="T4" fmla="*/ 3 w 14"/>
                  <a:gd name="T5" fmla="*/ 0 h 7"/>
                  <a:gd name="T6" fmla="*/ 13 w 14"/>
                  <a:gd name="T7" fmla="*/ 6 h 7"/>
                  <a:gd name="T8" fmla="*/ 0 w 14"/>
                  <a:gd name="T9" fmla="*/ 6 h 7"/>
                  <a:gd name="T10" fmla="*/ 0 w 14"/>
                  <a:gd name="T11" fmla="*/ 6 h 7"/>
                  <a:gd name="T12" fmla="*/ 0 60000 65536"/>
                  <a:gd name="T13" fmla="*/ 0 60000 65536"/>
                  <a:gd name="T14" fmla="*/ 0 60000 65536"/>
                  <a:gd name="T15" fmla="*/ 0 60000 65536"/>
                  <a:gd name="T16" fmla="*/ 0 60000 65536"/>
                  <a:gd name="T17" fmla="*/ 0 60000 65536"/>
                  <a:gd name="T18" fmla="*/ 0 w 14"/>
                  <a:gd name="T19" fmla="*/ 0 h 7"/>
                  <a:gd name="T20" fmla="*/ 14 w 14"/>
                  <a:gd name="T21" fmla="*/ 7 h 7"/>
                </a:gdLst>
                <a:ahLst/>
                <a:cxnLst>
                  <a:cxn ang="T12">
                    <a:pos x="T0" y="T1"/>
                  </a:cxn>
                  <a:cxn ang="T13">
                    <a:pos x="T2" y="T3"/>
                  </a:cxn>
                  <a:cxn ang="T14">
                    <a:pos x="T4" y="T5"/>
                  </a:cxn>
                  <a:cxn ang="T15">
                    <a:pos x="T6" y="T7"/>
                  </a:cxn>
                  <a:cxn ang="T16">
                    <a:pos x="T8" y="T9"/>
                  </a:cxn>
                  <a:cxn ang="T17">
                    <a:pos x="T10" y="T11"/>
                  </a:cxn>
                </a:cxnLst>
                <a:rect l="T18" t="T19" r="T20" b="T21"/>
                <a:pathLst>
                  <a:path w="14" h="7">
                    <a:moveTo>
                      <a:pt x="0" y="6"/>
                    </a:moveTo>
                    <a:lnTo>
                      <a:pt x="0" y="6"/>
                    </a:lnTo>
                    <a:lnTo>
                      <a:pt x="3" y="0"/>
                    </a:lnTo>
                    <a:lnTo>
                      <a:pt x="13" y="6"/>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0" name="Freeform 202">
                <a:extLst>
                  <a:ext uri="{FF2B5EF4-FFF2-40B4-BE49-F238E27FC236}">
                    <a16:creationId xmlns:a16="http://schemas.microsoft.com/office/drawing/2014/main" id="{7B28BAF5-05D1-40D1-B22F-5821393EECD1}"/>
                  </a:ext>
                </a:extLst>
              </p:cNvPr>
              <p:cNvSpPr>
                <a:spLocks/>
              </p:cNvSpPr>
              <p:nvPr/>
            </p:nvSpPr>
            <p:spPr bwMode="auto">
              <a:xfrm>
                <a:off x="2005" y="3261"/>
                <a:ext cx="164" cy="226"/>
              </a:xfrm>
              <a:custGeom>
                <a:avLst/>
                <a:gdLst>
                  <a:gd name="T0" fmla="*/ 0 w 164"/>
                  <a:gd name="T1" fmla="*/ 150 h 226"/>
                  <a:gd name="T2" fmla="*/ 0 w 164"/>
                  <a:gd name="T3" fmla="*/ 150 h 226"/>
                  <a:gd name="T4" fmla="*/ 20 w 164"/>
                  <a:gd name="T5" fmla="*/ 166 h 226"/>
                  <a:gd name="T6" fmla="*/ 49 w 164"/>
                  <a:gd name="T7" fmla="*/ 170 h 226"/>
                  <a:gd name="T8" fmla="*/ 78 w 164"/>
                  <a:gd name="T9" fmla="*/ 200 h 226"/>
                  <a:gd name="T10" fmla="*/ 117 w 164"/>
                  <a:gd name="T11" fmla="*/ 203 h 226"/>
                  <a:gd name="T12" fmla="*/ 111 w 164"/>
                  <a:gd name="T13" fmla="*/ 219 h 226"/>
                  <a:gd name="T14" fmla="*/ 121 w 164"/>
                  <a:gd name="T15" fmla="*/ 225 h 226"/>
                  <a:gd name="T16" fmla="*/ 127 w 164"/>
                  <a:gd name="T17" fmla="*/ 186 h 226"/>
                  <a:gd name="T18" fmla="*/ 120 w 164"/>
                  <a:gd name="T19" fmla="*/ 162 h 226"/>
                  <a:gd name="T20" fmla="*/ 133 w 164"/>
                  <a:gd name="T21" fmla="*/ 160 h 226"/>
                  <a:gd name="T22" fmla="*/ 123 w 164"/>
                  <a:gd name="T23" fmla="*/ 146 h 226"/>
                  <a:gd name="T24" fmla="*/ 155 w 164"/>
                  <a:gd name="T25" fmla="*/ 141 h 226"/>
                  <a:gd name="T26" fmla="*/ 163 w 164"/>
                  <a:gd name="T27" fmla="*/ 151 h 226"/>
                  <a:gd name="T28" fmla="*/ 151 w 164"/>
                  <a:gd name="T29" fmla="*/ 131 h 226"/>
                  <a:gd name="T30" fmla="*/ 155 w 164"/>
                  <a:gd name="T31" fmla="*/ 84 h 226"/>
                  <a:gd name="T32" fmla="*/ 128 w 164"/>
                  <a:gd name="T33" fmla="*/ 86 h 226"/>
                  <a:gd name="T34" fmla="*/ 120 w 164"/>
                  <a:gd name="T35" fmla="*/ 74 h 226"/>
                  <a:gd name="T36" fmla="*/ 93 w 164"/>
                  <a:gd name="T37" fmla="*/ 71 h 226"/>
                  <a:gd name="T38" fmla="*/ 76 w 164"/>
                  <a:gd name="T39" fmla="*/ 44 h 226"/>
                  <a:gd name="T40" fmla="*/ 102 w 164"/>
                  <a:gd name="T41" fmla="*/ 8 h 226"/>
                  <a:gd name="T42" fmla="*/ 98 w 164"/>
                  <a:gd name="T43" fmla="*/ 0 h 226"/>
                  <a:gd name="T44" fmla="*/ 52 w 164"/>
                  <a:gd name="T45" fmla="*/ 20 h 226"/>
                  <a:gd name="T46" fmla="*/ 27 w 164"/>
                  <a:gd name="T47" fmla="*/ 60 h 226"/>
                  <a:gd name="T48" fmla="*/ 19 w 164"/>
                  <a:gd name="T49" fmla="*/ 50 h 226"/>
                  <a:gd name="T50" fmla="*/ 13 w 164"/>
                  <a:gd name="T51" fmla="*/ 70 h 226"/>
                  <a:gd name="T52" fmla="*/ 19 w 164"/>
                  <a:gd name="T53" fmla="*/ 115 h 226"/>
                  <a:gd name="T54" fmla="*/ 25 w 164"/>
                  <a:gd name="T55" fmla="*/ 115 h 226"/>
                  <a:gd name="T56" fmla="*/ 0 w 164"/>
                  <a:gd name="T57" fmla="*/ 150 h 226"/>
                  <a:gd name="T58" fmla="*/ 0 w 164"/>
                  <a:gd name="T59" fmla="*/ 150 h 2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226"/>
                  <a:gd name="T92" fmla="*/ 164 w 164"/>
                  <a:gd name="T93" fmla="*/ 226 h 2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226">
                    <a:moveTo>
                      <a:pt x="0" y="150"/>
                    </a:moveTo>
                    <a:lnTo>
                      <a:pt x="0" y="150"/>
                    </a:lnTo>
                    <a:lnTo>
                      <a:pt x="20" y="166"/>
                    </a:lnTo>
                    <a:lnTo>
                      <a:pt x="49" y="170"/>
                    </a:lnTo>
                    <a:lnTo>
                      <a:pt x="78" y="200"/>
                    </a:lnTo>
                    <a:lnTo>
                      <a:pt x="117" y="203"/>
                    </a:lnTo>
                    <a:lnTo>
                      <a:pt x="111" y="219"/>
                    </a:lnTo>
                    <a:lnTo>
                      <a:pt x="121" y="225"/>
                    </a:lnTo>
                    <a:lnTo>
                      <a:pt x="127" y="186"/>
                    </a:lnTo>
                    <a:lnTo>
                      <a:pt x="120" y="162"/>
                    </a:lnTo>
                    <a:lnTo>
                      <a:pt x="133" y="160"/>
                    </a:lnTo>
                    <a:lnTo>
                      <a:pt x="123" y="146"/>
                    </a:lnTo>
                    <a:lnTo>
                      <a:pt x="155" y="141"/>
                    </a:lnTo>
                    <a:lnTo>
                      <a:pt x="163" y="151"/>
                    </a:lnTo>
                    <a:lnTo>
                      <a:pt x="151" y="131"/>
                    </a:lnTo>
                    <a:lnTo>
                      <a:pt x="155" y="84"/>
                    </a:lnTo>
                    <a:lnTo>
                      <a:pt x="128" y="86"/>
                    </a:lnTo>
                    <a:lnTo>
                      <a:pt x="120" y="74"/>
                    </a:lnTo>
                    <a:lnTo>
                      <a:pt x="93" y="71"/>
                    </a:lnTo>
                    <a:lnTo>
                      <a:pt x="76" y="44"/>
                    </a:lnTo>
                    <a:lnTo>
                      <a:pt x="102" y="8"/>
                    </a:lnTo>
                    <a:lnTo>
                      <a:pt x="98" y="0"/>
                    </a:lnTo>
                    <a:lnTo>
                      <a:pt x="52" y="20"/>
                    </a:lnTo>
                    <a:lnTo>
                      <a:pt x="27" y="60"/>
                    </a:lnTo>
                    <a:lnTo>
                      <a:pt x="19" y="50"/>
                    </a:lnTo>
                    <a:lnTo>
                      <a:pt x="13" y="70"/>
                    </a:lnTo>
                    <a:lnTo>
                      <a:pt x="19" y="115"/>
                    </a:lnTo>
                    <a:lnTo>
                      <a:pt x="25" y="115"/>
                    </a:lnTo>
                    <a:lnTo>
                      <a:pt x="0" y="150"/>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1" name="Freeform 203">
                <a:extLst>
                  <a:ext uri="{FF2B5EF4-FFF2-40B4-BE49-F238E27FC236}">
                    <a16:creationId xmlns:a16="http://schemas.microsoft.com/office/drawing/2014/main" id="{FA26BBCC-F961-4BD6-9791-7C63CA035894}"/>
                  </a:ext>
                </a:extLst>
              </p:cNvPr>
              <p:cNvSpPr>
                <a:spLocks/>
              </p:cNvSpPr>
              <p:nvPr/>
            </p:nvSpPr>
            <p:spPr bwMode="auto">
              <a:xfrm>
                <a:off x="1911" y="3280"/>
                <a:ext cx="44" cy="37"/>
              </a:xfrm>
              <a:custGeom>
                <a:avLst/>
                <a:gdLst>
                  <a:gd name="T0" fmla="*/ 0 w 44"/>
                  <a:gd name="T1" fmla="*/ 0 h 37"/>
                  <a:gd name="T2" fmla="*/ 0 w 44"/>
                  <a:gd name="T3" fmla="*/ 0 h 37"/>
                  <a:gd name="T4" fmla="*/ 1 w 44"/>
                  <a:gd name="T5" fmla="*/ 14 h 37"/>
                  <a:gd name="T6" fmla="*/ 10 w 44"/>
                  <a:gd name="T7" fmla="*/ 12 h 37"/>
                  <a:gd name="T8" fmla="*/ 37 w 44"/>
                  <a:gd name="T9" fmla="*/ 36 h 37"/>
                  <a:gd name="T10" fmla="*/ 43 w 44"/>
                  <a:gd name="T11" fmla="*/ 18 h 37"/>
                  <a:gd name="T12" fmla="*/ 28 w 44"/>
                  <a:gd name="T13" fmla="*/ 1 h 37"/>
                  <a:gd name="T14" fmla="*/ 0 w 44"/>
                  <a:gd name="T15" fmla="*/ 0 h 37"/>
                  <a:gd name="T16" fmla="*/ 0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0" y="0"/>
                    </a:moveTo>
                    <a:lnTo>
                      <a:pt x="0" y="0"/>
                    </a:lnTo>
                    <a:lnTo>
                      <a:pt x="1" y="14"/>
                    </a:lnTo>
                    <a:lnTo>
                      <a:pt x="10" y="12"/>
                    </a:lnTo>
                    <a:lnTo>
                      <a:pt x="37" y="36"/>
                    </a:lnTo>
                    <a:lnTo>
                      <a:pt x="43" y="18"/>
                    </a:lnTo>
                    <a:lnTo>
                      <a:pt x="28" y="1"/>
                    </a:lnTo>
                    <a:lnTo>
                      <a:pt x="0" y="0"/>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2" name="Freeform 204">
                <a:extLst>
                  <a:ext uri="{FF2B5EF4-FFF2-40B4-BE49-F238E27FC236}">
                    <a16:creationId xmlns:a16="http://schemas.microsoft.com/office/drawing/2014/main" id="{D807BE04-C27B-4EFC-9328-93C36F04CEE3}"/>
                  </a:ext>
                </a:extLst>
              </p:cNvPr>
              <p:cNvSpPr>
                <a:spLocks/>
              </p:cNvSpPr>
              <p:nvPr/>
            </p:nvSpPr>
            <p:spPr bwMode="auto">
              <a:xfrm>
                <a:off x="1921" y="3111"/>
                <a:ext cx="148" cy="47"/>
              </a:xfrm>
              <a:custGeom>
                <a:avLst/>
                <a:gdLst>
                  <a:gd name="T0" fmla="*/ 0 w 148"/>
                  <a:gd name="T1" fmla="*/ 18 h 47"/>
                  <a:gd name="T2" fmla="*/ 0 w 148"/>
                  <a:gd name="T3" fmla="*/ 18 h 47"/>
                  <a:gd name="T4" fmla="*/ 20 w 148"/>
                  <a:gd name="T5" fmla="*/ 2 h 47"/>
                  <a:gd name="T6" fmla="*/ 58 w 148"/>
                  <a:gd name="T7" fmla="*/ 0 h 47"/>
                  <a:gd name="T8" fmla="*/ 147 w 148"/>
                  <a:gd name="T9" fmla="*/ 39 h 47"/>
                  <a:gd name="T10" fmla="*/ 99 w 148"/>
                  <a:gd name="T11" fmla="*/ 46 h 47"/>
                  <a:gd name="T12" fmla="*/ 107 w 148"/>
                  <a:gd name="T13" fmla="*/ 37 h 47"/>
                  <a:gd name="T14" fmla="*/ 84 w 148"/>
                  <a:gd name="T15" fmla="*/ 22 h 47"/>
                  <a:gd name="T16" fmla="*/ 40 w 148"/>
                  <a:gd name="T17" fmla="*/ 14 h 47"/>
                  <a:gd name="T18" fmla="*/ 42 w 148"/>
                  <a:gd name="T19" fmla="*/ 7 h 47"/>
                  <a:gd name="T20" fmla="*/ 0 w 148"/>
                  <a:gd name="T21" fmla="*/ 18 h 47"/>
                  <a:gd name="T22" fmla="*/ 0 w 148"/>
                  <a:gd name="T23" fmla="*/ 18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47"/>
                  <a:gd name="T38" fmla="*/ 148 w 14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47">
                    <a:moveTo>
                      <a:pt x="0" y="18"/>
                    </a:moveTo>
                    <a:lnTo>
                      <a:pt x="0" y="18"/>
                    </a:lnTo>
                    <a:lnTo>
                      <a:pt x="20" y="2"/>
                    </a:lnTo>
                    <a:lnTo>
                      <a:pt x="58" y="0"/>
                    </a:lnTo>
                    <a:lnTo>
                      <a:pt x="147" y="39"/>
                    </a:lnTo>
                    <a:lnTo>
                      <a:pt x="99" y="46"/>
                    </a:lnTo>
                    <a:lnTo>
                      <a:pt x="107" y="37"/>
                    </a:lnTo>
                    <a:lnTo>
                      <a:pt x="84" y="22"/>
                    </a:lnTo>
                    <a:lnTo>
                      <a:pt x="40" y="14"/>
                    </a:lnTo>
                    <a:lnTo>
                      <a:pt x="42" y="7"/>
                    </a:lnTo>
                    <a:lnTo>
                      <a:pt x="0" y="1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3" name="Freeform 205">
                <a:extLst>
                  <a:ext uri="{FF2B5EF4-FFF2-40B4-BE49-F238E27FC236}">
                    <a16:creationId xmlns:a16="http://schemas.microsoft.com/office/drawing/2014/main" id="{F16F374A-8D23-4C16-8079-CA04F27BE13C}"/>
                  </a:ext>
                </a:extLst>
              </p:cNvPr>
              <p:cNvSpPr>
                <a:spLocks/>
              </p:cNvSpPr>
              <p:nvPr/>
            </p:nvSpPr>
            <p:spPr bwMode="auto">
              <a:xfrm>
                <a:off x="2100" y="3157"/>
                <a:ext cx="47" cy="27"/>
              </a:xfrm>
              <a:custGeom>
                <a:avLst/>
                <a:gdLst>
                  <a:gd name="T0" fmla="*/ 0 w 47"/>
                  <a:gd name="T1" fmla="*/ 0 h 27"/>
                  <a:gd name="T2" fmla="*/ 0 w 47"/>
                  <a:gd name="T3" fmla="*/ 0 h 27"/>
                  <a:gd name="T4" fmla="*/ 0 w 47"/>
                  <a:gd name="T5" fmla="*/ 26 h 27"/>
                  <a:gd name="T6" fmla="*/ 46 w 47"/>
                  <a:gd name="T7" fmla="*/ 17 h 27"/>
                  <a:gd name="T8" fmla="*/ 26 w 47"/>
                  <a:gd name="T9" fmla="*/ 3 h 27"/>
                  <a:gd name="T10" fmla="*/ 0 w 47"/>
                  <a:gd name="T11" fmla="*/ 0 h 27"/>
                  <a:gd name="T12" fmla="*/ 0 w 47"/>
                  <a:gd name="T13" fmla="*/ 0 h 27"/>
                  <a:gd name="T14" fmla="*/ 0 60000 65536"/>
                  <a:gd name="T15" fmla="*/ 0 60000 65536"/>
                  <a:gd name="T16" fmla="*/ 0 60000 65536"/>
                  <a:gd name="T17" fmla="*/ 0 60000 65536"/>
                  <a:gd name="T18" fmla="*/ 0 60000 65536"/>
                  <a:gd name="T19" fmla="*/ 0 60000 65536"/>
                  <a:gd name="T20" fmla="*/ 0 60000 65536"/>
                  <a:gd name="T21" fmla="*/ 0 w 47"/>
                  <a:gd name="T22" fmla="*/ 0 h 27"/>
                  <a:gd name="T23" fmla="*/ 47 w 4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7">
                    <a:moveTo>
                      <a:pt x="0" y="0"/>
                    </a:moveTo>
                    <a:lnTo>
                      <a:pt x="0" y="0"/>
                    </a:lnTo>
                    <a:lnTo>
                      <a:pt x="0" y="26"/>
                    </a:lnTo>
                    <a:lnTo>
                      <a:pt x="46" y="17"/>
                    </a:lnTo>
                    <a:lnTo>
                      <a:pt x="26" y="3"/>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4" name="Freeform 206">
                <a:extLst>
                  <a:ext uri="{FF2B5EF4-FFF2-40B4-BE49-F238E27FC236}">
                    <a16:creationId xmlns:a16="http://schemas.microsoft.com/office/drawing/2014/main" id="{686FD27A-2F7C-40E7-A287-1F3334794523}"/>
                  </a:ext>
                </a:extLst>
              </p:cNvPr>
              <p:cNvSpPr>
                <a:spLocks/>
              </p:cNvSpPr>
              <p:nvPr/>
            </p:nvSpPr>
            <p:spPr bwMode="auto">
              <a:xfrm>
                <a:off x="1978" y="3411"/>
                <a:ext cx="77" cy="86"/>
              </a:xfrm>
              <a:custGeom>
                <a:avLst/>
                <a:gdLst>
                  <a:gd name="T0" fmla="*/ 0 w 77"/>
                  <a:gd name="T1" fmla="*/ 32 h 86"/>
                  <a:gd name="T2" fmla="*/ 0 w 77"/>
                  <a:gd name="T3" fmla="*/ 32 h 86"/>
                  <a:gd name="T4" fmla="*/ 1 w 77"/>
                  <a:gd name="T5" fmla="*/ 49 h 86"/>
                  <a:gd name="T6" fmla="*/ 14 w 77"/>
                  <a:gd name="T7" fmla="*/ 53 h 86"/>
                  <a:gd name="T8" fmla="*/ 7 w 77"/>
                  <a:gd name="T9" fmla="*/ 67 h 86"/>
                  <a:gd name="T10" fmla="*/ 4 w 77"/>
                  <a:gd name="T11" fmla="*/ 81 h 86"/>
                  <a:gd name="T12" fmla="*/ 22 w 77"/>
                  <a:gd name="T13" fmla="*/ 85 h 86"/>
                  <a:gd name="T14" fmla="*/ 38 w 77"/>
                  <a:gd name="T15" fmla="*/ 61 h 86"/>
                  <a:gd name="T16" fmla="*/ 69 w 77"/>
                  <a:gd name="T17" fmla="*/ 42 h 86"/>
                  <a:gd name="T18" fmla="*/ 76 w 77"/>
                  <a:gd name="T19" fmla="*/ 20 h 86"/>
                  <a:gd name="T20" fmla="*/ 47 w 77"/>
                  <a:gd name="T21" fmla="*/ 16 h 86"/>
                  <a:gd name="T22" fmla="*/ 27 w 77"/>
                  <a:gd name="T23" fmla="*/ 0 h 86"/>
                  <a:gd name="T24" fmla="*/ 9 w 77"/>
                  <a:gd name="T25" fmla="*/ 8 h 86"/>
                  <a:gd name="T26" fmla="*/ 0 w 77"/>
                  <a:gd name="T27" fmla="*/ 32 h 86"/>
                  <a:gd name="T28" fmla="*/ 0 w 77"/>
                  <a:gd name="T29" fmla="*/ 32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6"/>
                  <a:gd name="T47" fmla="*/ 77 w 77"/>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6">
                    <a:moveTo>
                      <a:pt x="0" y="32"/>
                    </a:moveTo>
                    <a:lnTo>
                      <a:pt x="0" y="32"/>
                    </a:lnTo>
                    <a:lnTo>
                      <a:pt x="1" y="49"/>
                    </a:lnTo>
                    <a:lnTo>
                      <a:pt x="14" y="53"/>
                    </a:lnTo>
                    <a:lnTo>
                      <a:pt x="7" y="67"/>
                    </a:lnTo>
                    <a:lnTo>
                      <a:pt x="4" y="81"/>
                    </a:lnTo>
                    <a:lnTo>
                      <a:pt x="22" y="85"/>
                    </a:lnTo>
                    <a:lnTo>
                      <a:pt x="38" y="61"/>
                    </a:lnTo>
                    <a:lnTo>
                      <a:pt x="69" y="42"/>
                    </a:lnTo>
                    <a:lnTo>
                      <a:pt x="76" y="20"/>
                    </a:lnTo>
                    <a:lnTo>
                      <a:pt x="47" y="16"/>
                    </a:lnTo>
                    <a:lnTo>
                      <a:pt x="27" y="0"/>
                    </a:lnTo>
                    <a:lnTo>
                      <a:pt x="9" y="8"/>
                    </a:lnTo>
                    <a:lnTo>
                      <a:pt x="0" y="32"/>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5" name="Freeform 207">
                <a:extLst>
                  <a:ext uri="{FF2B5EF4-FFF2-40B4-BE49-F238E27FC236}">
                    <a16:creationId xmlns:a16="http://schemas.microsoft.com/office/drawing/2014/main" id="{BCC1EFB6-9CD4-451F-925E-8D4D1C75C58D}"/>
                  </a:ext>
                </a:extLst>
              </p:cNvPr>
              <p:cNvSpPr>
                <a:spLocks/>
              </p:cNvSpPr>
              <p:nvPr/>
            </p:nvSpPr>
            <p:spPr bwMode="auto">
              <a:xfrm>
                <a:off x="1851" y="3232"/>
                <a:ext cx="33" cy="15"/>
              </a:xfrm>
              <a:custGeom>
                <a:avLst/>
                <a:gdLst>
                  <a:gd name="T0" fmla="*/ 0 w 33"/>
                  <a:gd name="T1" fmla="*/ 11 h 15"/>
                  <a:gd name="T2" fmla="*/ 0 w 33"/>
                  <a:gd name="T3" fmla="*/ 11 h 15"/>
                  <a:gd name="T4" fmla="*/ 9 w 33"/>
                  <a:gd name="T5" fmla="*/ 0 h 15"/>
                  <a:gd name="T6" fmla="*/ 32 w 33"/>
                  <a:gd name="T7" fmla="*/ 14 h 15"/>
                  <a:gd name="T8" fmla="*/ 0 w 33"/>
                  <a:gd name="T9" fmla="*/ 11 h 15"/>
                  <a:gd name="T10" fmla="*/ 0 w 33"/>
                  <a:gd name="T11" fmla="*/ 11 h 15"/>
                  <a:gd name="T12" fmla="*/ 0 60000 65536"/>
                  <a:gd name="T13" fmla="*/ 0 60000 65536"/>
                  <a:gd name="T14" fmla="*/ 0 60000 65536"/>
                  <a:gd name="T15" fmla="*/ 0 60000 65536"/>
                  <a:gd name="T16" fmla="*/ 0 60000 65536"/>
                  <a:gd name="T17" fmla="*/ 0 60000 65536"/>
                  <a:gd name="T18" fmla="*/ 0 w 33"/>
                  <a:gd name="T19" fmla="*/ 0 h 15"/>
                  <a:gd name="T20" fmla="*/ 33 w 3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3" h="15">
                    <a:moveTo>
                      <a:pt x="0" y="11"/>
                    </a:moveTo>
                    <a:lnTo>
                      <a:pt x="0" y="11"/>
                    </a:lnTo>
                    <a:lnTo>
                      <a:pt x="9" y="0"/>
                    </a:lnTo>
                    <a:lnTo>
                      <a:pt x="32" y="14"/>
                    </a:lnTo>
                    <a:lnTo>
                      <a:pt x="0" y="1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6" name="Freeform 208">
                <a:extLst>
                  <a:ext uri="{FF2B5EF4-FFF2-40B4-BE49-F238E27FC236}">
                    <a16:creationId xmlns:a16="http://schemas.microsoft.com/office/drawing/2014/main" id="{254536E9-8B7D-4609-83B7-8E2CBC5C3268}"/>
                  </a:ext>
                </a:extLst>
              </p:cNvPr>
              <p:cNvSpPr>
                <a:spLocks/>
              </p:cNvSpPr>
              <p:nvPr/>
            </p:nvSpPr>
            <p:spPr bwMode="auto">
              <a:xfrm>
                <a:off x="2250" y="4194"/>
                <a:ext cx="22" cy="13"/>
              </a:xfrm>
              <a:custGeom>
                <a:avLst/>
                <a:gdLst>
                  <a:gd name="T0" fmla="*/ 0 w 22"/>
                  <a:gd name="T1" fmla="*/ 12 h 13"/>
                  <a:gd name="T2" fmla="*/ 0 w 22"/>
                  <a:gd name="T3" fmla="*/ 12 h 13"/>
                  <a:gd name="T4" fmla="*/ 12 w 22"/>
                  <a:gd name="T5" fmla="*/ 5 h 13"/>
                  <a:gd name="T6" fmla="*/ 6 w 22"/>
                  <a:gd name="T7" fmla="*/ 0 h 13"/>
                  <a:gd name="T8" fmla="*/ 21 w 22"/>
                  <a:gd name="T9" fmla="*/ 1 h 13"/>
                  <a:gd name="T10" fmla="*/ 0 w 22"/>
                  <a:gd name="T11" fmla="*/ 12 h 13"/>
                  <a:gd name="T12" fmla="*/ 0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12"/>
                    </a:lnTo>
                    <a:lnTo>
                      <a:pt x="12" y="5"/>
                    </a:lnTo>
                    <a:lnTo>
                      <a:pt x="6" y="0"/>
                    </a:lnTo>
                    <a:lnTo>
                      <a:pt x="21" y="1"/>
                    </a:lnTo>
                    <a:lnTo>
                      <a:pt x="0" y="12"/>
                    </a:lnTo>
                  </a:path>
                </a:pathLst>
              </a:custGeom>
              <a:solidFill>
                <a:srgbClr val="234657">
                  <a:lumMod val="40000"/>
                  <a:lumOff val="6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7" name="Freeform 209">
                <a:extLst>
                  <a:ext uri="{FF2B5EF4-FFF2-40B4-BE49-F238E27FC236}">
                    <a16:creationId xmlns:a16="http://schemas.microsoft.com/office/drawing/2014/main" id="{EC8D0689-C139-4CE4-BF14-906BE1BA75E5}"/>
                  </a:ext>
                </a:extLst>
              </p:cNvPr>
              <p:cNvSpPr>
                <a:spLocks/>
              </p:cNvSpPr>
              <p:nvPr/>
            </p:nvSpPr>
            <p:spPr bwMode="auto">
              <a:xfrm>
                <a:off x="2267" y="4192"/>
                <a:ext cx="25" cy="16"/>
              </a:xfrm>
              <a:custGeom>
                <a:avLst/>
                <a:gdLst>
                  <a:gd name="T0" fmla="*/ 0 w 25"/>
                  <a:gd name="T1" fmla="*/ 15 h 16"/>
                  <a:gd name="T2" fmla="*/ 0 w 25"/>
                  <a:gd name="T3" fmla="*/ 15 h 16"/>
                  <a:gd name="T4" fmla="*/ 11 w 25"/>
                  <a:gd name="T5" fmla="*/ 0 h 16"/>
                  <a:gd name="T6" fmla="*/ 24 w 25"/>
                  <a:gd name="T7" fmla="*/ 5 h 16"/>
                  <a:gd name="T8" fmla="*/ 0 w 25"/>
                  <a:gd name="T9" fmla="*/ 15 h 16"/>
                  <a:gd name="T10" fmla="*/ 0 w 25"/>
                  <a:gd name="T11" fmla="*/ 15 h 16"/>
                  <a:gd name="T12" fmla="*/ 0 60000 65536"/>
                  <a:gd name="T13" fmla="*/ 0 60000 65536"/>
                  <a:gd name="T14" fmla="*/ 0 60000 65536"/>
                  <a:gd name="T15" fmla="*/ 0 60000 65536"/>
                  <a:gd name="T16" fmla="*/ 0 60000 65536"/>
                  <a:gd name="T17" fmla="*/ 0 60000 65536"/>
                  <a:gd name="T18" fmla="*/ 0 w 25"/>
                  <a:gd name="T19" fmla="*/ 0 h 16"/>
                  <a:gd name="T20" fmla="*/ 25 w 2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5" h="16">
                    <a:moveTo>
                      <a:pt x="0" y="15"/>
                    </a:moveTo>
                    <a:lnTo>
                      <a:pt x="0" y="15"/>
                    </a:lnTo>
                    <a:lnTo>
                      <a:pt x="11" y="0"/>
                    </a:lnTo>
                    <a:lnTo>
                      <a:pt x="24" y="5"/>
                    </a:lnTo>
                    <a:lnTo>
                      <a:pt x="0" y="15"/>
                    </a:lnTo>
                  </a:path>
                </a:pathLst>
              </a:custGeom>
              <a:solidFill>
                <a:srgbClr val="234657">
                  <a:lumMod val="40000"/>
                  <a:lumOff val="6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8" name="Freeform 210">
                <a:extLst>
                  <a:ext uri="{FF2B5EF4-FFF2-40B4-BE49-F238E27FC236}">
                    <a16:creationId xmlns:a16="http://schemas.microsoft.com/office/drawing/2014/main" id="{5D42BABC-39DE-4989-A66D-E38FBE6391B9}"/>
                  </a:ext>
                </a:extLst>
              </p:cNvPr>
              <p:cNvSpPr>
                <a:spLocks/>
              </p:cNvSpPr>
              <p:nvPr/>
            </p:nvSpPr>
            <p:spPr bwMode="auto">
              <a:xfrm>
                <a:off x="2338" y="3354"/>
                <a:ext cx="41" cy="48"/>
              </a:xfrm>
              <a:custGeom>
                <a:avLst/>
                <a:gdLst>
                  <a:gd name="T0" fmla="*/ 0 w 41"/>
                  <a:gd name="T1" fmla="*/ 45 h 48"/>
                  <a:gd name="T2" fmla="*/ 0 w 41"/>
                  <a:gd name="T3" fmla="*/ 45 h 48"/>
                  <a:gd name="T4" fmla="*/ 6 w 41"/>
                  <a:gd name="T5" fmla="*/ 0 h 48"/>
                  <a:gd name="T6" fmla="*/ 40 w 41"/>
                  <a:gd name="T7" fmla="*/ 21 h 48"/>
                  <a:gd name="T8" fmla="*/ 20 w 41"/>
                  <a:gd name="T9" fmla="*/ 47 h 48"/>
                  <a:gd name="T10" fmla="*/ 0 w 41"/>
                  <a:gd name="T11" fmla="*/ 45 h 48"/>
                  <a:gd name="T12" fmla="*/ 0 w 41"/>
                  <a:gd name="T13" fmla="*/ 45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0" y="45"/>
                    </a:moveTo>
                    <a:lnTo>
                      <a:pt x="0" y="45"/>
                    </a:lnTo>
                    <a:lnTo>
                      <a:pt x="6" y="0"/>
                    </a:lnTo>
                    <a:lnTo>
                      <a:pt x="40" y="21"/>
                    </a:lnTo>
                    <a:lnTo>
                      <a:pt x="20" y="47"/>
                    </a:lnTo>
                    <a:lnTo>
                      <a:pt x="0" y="4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89" name="Freeform 211">
                <a:extLst>
                  <a:ext uri="{FF2B5EF4-FFF2-40B4-BE49-F238E27FC236}">
                    <a16:creationId xmlns:a16="http://schemas.microsoft.com/office/drawing/2014/main" id="{2437E97A-62BE-4703-8A40-72327DC51881}"/>
                  </a:ext>
                </a:extLst>
              </p:cNvPr>
              <p:cNvSpPr>
                <a:spLocks/>
              </p:cNvSpPr>
              <p:nvPr/>
            </p:nvSpPr>
            <p:spPr bwMode="auto">
              <a:xfrm>
                <a:off x="1821" y="3184"/>
                <a:ext cx="55" cy="60"/>
              </a:xfrm>
              <a:custGeom>
                <a:avLst/>
                <a:gdLst>
                  <a:gd name="T0" fmla="*/ 0 w 55"/>
                  <a:gd name="T1" fmla="*/ 47 h 60"/>
                  <a:gd name="T2" fmla="*/ 0 w 55"/>
                  <a:gd name="T3" fmla="*/ 47 h 60"/>
                  <a:gd name="T4" fmla="*/ 11 w 55"/>
                  <a:gd name="T5" fmla="*/ 26 h 60"/>
                  <a:gd name="T6" fmla="*/ 25 w 55"/>
                  <a:gd name="T7" fmla="*/ 25 h 60"/>
                  <a:gd name="T8" fmla="*/ 11 w 55"/>
                  <a:gd name="T9" fmla="*/ 7 h 60"/>
                  <a:gd name="T10" fmla="*/ 42 w 55"/>
                  <a:gd name="T11" fmla="*/ 0 h 60"/>
                  <a:gd name="T12" fmla="*/ 47 w 55"/>
                  <a:gd name="T13" fmla="*/ 28 h 60"/>
                  <a:gd name="T14" fmla="*/ 54 w 55"/>
                  <a:gd name="T15" fmla="*/ 30 h 60"/>
                  <a:gd name="T16" fmla="*/ 39 w 55"/>
                  <a:gd name="T17" fmla="*/ 48 h 60"/>
                  <a:gd name="T18" fmla="*/ 30 w 55"/>
                  <a:gd name="T19" fmla="*/ 59 h 60"/>
                  <a:gd name="T20" fmla="*/ 0 w 55"/>
                  <a:gd name="T21" fmla="*/ 47 h 60"/>
                  <a:gd name="T22" fmla="*/ 0 w 55"/>
                  <a:gd name="T23" fmla="*/ 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0"/>
                  <a:gd name="T38" fmla="*/ 55 w 55"/>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0">
                    <a:moveTo>
                      <a:pt x="0" y="47"/>
                    </a:moveTo>
                    <a:lnTo>
                      <a:pt x="0" y="47"/>
                    </a:lnTo>
                    <a:lnTo>
                      <a:pt x="11" y="26"/>
                    </a:lnTo>
                    <a:lnTo>
                      <a:pt x="25" y="25"/>
                    </a:lnTo>
                    <a:lnTo>
                      <a:pt x="11" y="7"/>
                    </a:lnTo>
                    <a:lnTo>
                      <a:pt x="42" y="0"/>
                    </a:lnTo>
                    <a:lnTo>
                      <a:pt x="47" y="28"/>
                    </a:lnTo>
                    <a:lnTo>
                      <a:pt x="54" y="30"/>
                    </a:lnTo>
                    <a:lnTo>
                      <a:pt x="39" y="48"/>
                    </a:lnTo>
                    <a:lnTo>
                      <a:pt x="30" y="59"/>
                    </a:lnTo>
                    <a:lnTo>
                      <a:pt x="0" y="47"/>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0" name="Freeform 212">
                <a:extLst>
                  <a:ext uri="{FF2B5EF4-FFF2-40B4-BE49-F238E27FC236}">
                    <a16:creationId xmlns:a16="http://schemas.microsoft.com/office/drawing/2014/main" id="{6D8546F6-CB93-48BE-A428-0267527B875F}"/>
                  </a:ext>
                </a:extLst>
              </p:cNvPr>
              <p:cNvSpPr>
                <a:spLocks/>
              </p:cNvSpPr>
              <p:nvPr/>
            </p:nvSpPr>
            <p:spPr bwMode="auto">
              <a:xfrm>
                <a:off x="2245" y="3316"/>
                <a:ext cx="66" cy="94"/>
              </a:xfrm>
              <a:custGeom>
                <a:avLst/>
                <a:gdLst>
                  <a:gd name="T0" fmla="*/ 0 w 66"/>
                  <a:gd name="T1" fmla="*/ 31 h 94"/>
                  <a:gd name="T2" fmla="*/ 0 w 66"/>
                  <a:gd name="T3" fmla="*/ 31 h 94"/>
                  <a:gd name="T4" fmla="*/ 9 w 66"/>
                  <a:gd name="T5" fmla="*/ 44 h 94"/>
                  <a:gd name="T6" fmla="*/ 22 w 66"/>
                  <a:gd name="T7" fmla="*/ 53 h 94"/>
                  <a:gd name="T8" fmla="*/ 19 w 66"/>
                  <a:gd name="T9" fmla="*/ 79 h 94"/>
                  <a:gd name="T10" fmla="*/ 26 w 66"/>
                  <a:gd name="T11" fmla="*/ 93 h 94"/>
                  <a:gd name="T12" fmla="*/ 65 w 66"/>
                  <a:gd name="T13" fmla="*/ 87 h 94"/>
                  <a:gd name="T14" fmla="*/ 43 w 66"/>
                  <a:gd name="T15" fmla="*/ 59 h 94"/>
                  <a:gd name="T16" fmla="*/ 58 w 66"/>
                  <a:gd name="T17" fmla="*/ 34 h 94"/>
                  <a:gd name="T18" fmla="*/ 19 w 66"/>
                  <a:gd name="T19" fmla="*/ 0 h 94"/>
                  <a:gd name="T20" fmla="*/ 6 w 66"/>
                  <a:gd name="T21" fmla="*/ 10 h 94"/>
                  <a:gd name="T22" fmla="*/ 11 w 66"/>
                  <a:gd name="T23" fmla="*/ 19 h 94"/>
                  <a:gd name="T24" fmla="*/ 0 w 66"/>
                  <a:gd name="T25" fmla="*/ 31 h 94"/>
                  <a:gd name="T26" fmla="*/ 0 w 66"/>
                  <a:gd name="T27" fmla="*/ 31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94"/>
                  <a:gd name="T44" fmla="*/ 66 w 6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94">
                    <a:moveTo>
                      <a:pt x="0" y="31"/>
                    </a:moveTo>
                    <a:lnTo>
                      <a:pt x="0" y="31"/>
                    </a:lnTo>
                    <a:lnTo>
                      <a:pt x="9" y="44"/>
                    </a:lnTo>
                    <a:lnTo>
                      <a:pt x="22" y="53"/>
                    </a:lnTo>
                    <a:lnTo>
                      <a:pt x="19" y="79"/>
                    </a:lnTo>
                    <a:lnTo>
                      <a:pt x="26" y="93"/>
                    </a:lnTo>
                    <a:lnTo>
                      <a:pt x="65" y="87"/>
                    </a:lnTo>
                    <a:lnTo>
                      <a:pt x="43" y="59"/>
                    </a:lnTo>
                    <a:lnTo>
                      <a:pt x="58" y="34"/>
                    </a:lnTo>
                    <a:lnTo>
                      <a:pt x="19" y="0"/>
                    </a:lnTo>
                    <a:lnTo>
                      <a:pt x="6" y="10"/>
                    </a:lnTo>
                    <a:lnTo>
                      <a:pt x="11" y="19"/>
                    </a:lnTo>
                    <a:lnTo>
                      <a:pt x="0" y="3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1" name="Freeform 213">
                <a:extLst>
                  <a:ext uri="{FF2B5EF4-FFF2-40B4-BE49-F238E27FC236}">
                    <a16:creationId xmlns:a16="http://schemas.microsoft.com/office/drawing/2014/main" id="{85154C83-A806-486C-9187-A602B266A3FE}"/>
                  </a:ext>
                </a:extLst>
              </p:cNvPr>
              <p:cNvSpPr>
                <a:spLocks/>
              </p:cNvSpPr>
              <p:nvPr/>
            </p:nvSpPr>
            <p:spPr bwMode="auto">
              <a:xfrm>
                <a:off x="2065" y="3157"/>
                <a:ext cx="36" cy="27"/>
              </a:xfrm>
              <a:custGeom>
                <a:avLst/>
                <a:gdLst>
                  <a:gd name="T0" fmla="*/ 0 w 36"/>
                  <a:gd name="T1" fmla="*/ 19 h 27"/>
                  <a:gd name="T2" fmla="*/ 0 w 36"/>
                  <a:gd name="T3" fmla="*/ 19 h 27"/>
                  <a:gd name="T4" fmla="*/ 27 w 36"/>
                  <a:gd name="T5" fmla="*/ 19 h 27"/>
                  <a:gd name="T6" fmla="*/ 14 w 36"/>
                  <a:gd name="T7" fmla="*/ 2 h 27"/>
                  <a:gd name="T8" fmla="*/ 35 w 36"/>
                  <a:gd name="T9" fmla="*/ 0 h 27"/>
                  <a:gd name="T10" fmla="*/ 35 w 36"/>
                  <a:gd name="T11" fmla="*/ 26 h 27"/>
                  <a:gd name="T12" fmla="*/ 0 w 36"/>
                  <a:gd name="T13" fmla="*/ 19 h 27"/>
                  <a:gd name="T14" fmla="*/ 0 w 36"/>
                  <a:gd name="T15" fmla="*/ 19 h 2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7"/>
                  <a:gd name="T26" fmla="*/ 36 w 3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7">
                    <a:moveTo>
                      <a:pt x="0" y="19"/>
                    </a:moveTo>
                    <a:lnTo>
                      <a:pt x="0" y="19"/>
                    </a:lnTo>
                    <a:lnTo>
                      <a:pt x="27" y="19"/>
                    </a:lnTo>
                    <a:lnTo>
                      <a:pt x="14" y="2"/>
                    </a:lnTo>
                    <a:lnTo>
                      <a:pt x="35" y="0"/>
                    </a:lnTo>
                    <a:lnTo>
                      <a:pt x="35" y="26"/>
                    </a:lnTo>
                    <a:lnTo>
                      <a:pt x="0" y="1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2" name="Freeform 214">
                <a:extLst>
                  <a:ext uri="{FF2B5EF4-FFF2-40B4-BE49-F238E27FC236}">
                    <a16:creationId xmlns:a16="http://schemas.microsoft.com/office/drawing/2014/main" id="{FE58B39C-49C2-4081-981E-DD58DBB08275}"/>
                  </a:ext>
                </a:extLst>
              </p:cNvPr>
              <p:cNvSpPr>
                <a:spLocks/>
              </p:cNvSpPr>
              <p:nvPr/>
            </p:nvSpPr>
            <p:spPr bwMode="auto">
              <a:xfrm>
                <a:off x="1860" y="3212"/>
                <a:ext cx="85" cy="42"/>
              </a:xfrm>
              <a:custGeom>
                <a:avLst/>
                <a:gdLst>
                  <a:gd name="T0" fmla="*/ 0 w 85"/>
                  <a:gd name="T1" fmla="*/ 20 h 42"/>
                  <a:gd name="T2" fmla="*/ 0 w 85"/>
                  <a:gd name="T3" fmla="*/ 20 h 42"/>
                  <a:gd name="T4" fmla="*/ 15 w 85"/>
                  <a:gd name="T5" fmla="*/ 2 h 42"/>
                  <a:gd name="T6" fmla="*/ 60 w 85"/>
                  <a:gd name="T7" fmla="*/ 0 h 42"/>
                  <a:gd name="T8" fmla="*/ 84 w 85"/>
                  <a:gd name="T9" fmla="*/ 13 h 42"/>
                  <a:gd name="T10" fmla="*/ 64 w 85"/>
                  <a:gd name="T11" fmla="*/ 15 h 42"/>
                  <a:gd name="T12" fmla="*/ 29 w 85"/>
                  <a:gd name="T13" fmla="*/ 41 h 42"/>
                  <a:gd name="T14" fmla="*/ 23 w 85"/>
                  <a:gd name="T15" fmla="*/ 34 h 42"/>
                  <a:gd name="T16" fmla="*/ 0 w 85"/>
                  <a:gd name="T17" fmla="*/ 20 h 42"/>
                  <a:gd name="T18" fmla="*/ 0 w 85"/>
                  <a:gd name="T19" fmla="*/ 2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2"/>
                  <a:gd name="T32" fmla="*/ 85 w 8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2">
                    <a:moveTo>
                      <a:pt x="0" y="20"/>
                    </a:moveTo>
                    <a:lnTo>
                      <a:pt x="0" y="20"/>
                    </a:lnTo>
                    <a:lnTo>
                      <a:pt x="15" y="2"/>
                    </a:lnTo>
                    <a:lnTo>
                      <a:pt x="60" y="0"/>
                    </a:lnTo>
                    <a:lnTo>
                      <a:pt x="84" y="13"/>
                    </a:lnTo>
                    <a:lnTo>
                      <a:pt x="64" y="15"/>
                    </a:lnTo>
                    <a:lnTo>
                      <a:pt x="29" y="41"/>
                    </a:lnTo>
                    <a:lnTo>
                      <a:pt x="23" y="34"/>
                    </a:lnTo>
                    <a:lnTo>
                      <a:pt x="0" y="20"/>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3" name="Freeform 215">
                <a:extLst>
                  <a:ext uri="{FF2B5EF4-FFF2-40B4-BE49-F238E27FC236}">
                    <a16:creationId xmlns:a16="http://schemas.microsoft.com/office/drawing/2014/main" id="{C9C0EE18-E421-4177-88E0-422820734B31}"/>
                  </a:ext>
                </a:extLst>
              </p:cNvPr>
              <p:cNvSpPr>
                <a:spLocks/>
              </p:cNvSpPr>
              <p:nvPr/>
            </p:nvSpPr>
            <p:spPr bwMode="auto">
              <a:xfrm>
                <a:off x="1889" y="3225"/>
                <a:ext cx="56" cy="57"/>
              </a:xfrm>
              <a:custGeom>
                <a:avLst/>
                <a:gdLst>
                  <a:gd name="T0" fmla="*/ 0 w 56"/>
                  <a:gd name="T1" fmla="*/ 28 h 57"/>
                  <a:gd name="T2" fmla="*/ 0 w 56"/>
                  <a:gd name="T3" fmla="*/ 28 h 57"/>
                  <a:gd name="T4" fmla="*/ 22 w 56"/>
                  <a:gd name="T5" fmla="*/ 55 h 57"/>
                  <a:gd name="T6" fmla="*/ 50 w 56"/>
                  <a:gd name="T7" fmla="*/ 56 h 57"/>
                  <a:gd name="T8" fmla="*/ 55 w 56"/>
                  <a:gd name="T9" fmla="*/ 0 h 57"/>
                  <a:gd name="T10" fmla="*/ 35 w 56"/>
                  <a:gd name="T11" fmla="*/ 2 h 57"/>
                  <a:gd name="T12" fmla="*/ 0 w 56"/>
                  <a:gd name="T13" fmla="*/ 28 h 57"/>
                  <a:gd name="T14" fmla="*/ 0 w 56"/>
                  <a:gd name="T15" fmla="*/ 28 h 5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7"/>
                  <a:gd name="T26" fmla="*/ 56 w 5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7">
                    <a:moveTo>
                      <a:pt x="0" y="28"/>
                    </a:moveTo>
                    <a:lnTo>
                      <a:pt x="0" y="28"/>
                    </a:lnTo>
                    <a:lnTo>
                      <a:pt x="22" y="55"/>
                    </a:lnTo>
                    <a:lnTo>
                      <a:pt x="50" y="56"/>
                    </a:lnTo>
                    <a:lnTo>
                      <a:pt x="55" y="0"/>
                    </a:lnTo>
                    <a:lnTo>
                      <a:pt x="35" y="2"/>
                    </a:lnTo>
                    <a:lnTo>
                      <a:pt x="0" y="28"/>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4" name="Freeform 216">
                <a:extLst>
                  <a:ext uri="{FF2B5EF4-FFF2-40B4-BE49-F238E27FC236}">
                    <a16:creationId xmlns:a16="http://schemas.microsoft.com/office/drawing/2014/main" id="{00C151A9-E7E5-4712-96DB-406765C02888}"/>
                  </a:ext>
                </a:extLst>
              </p:cNvPr>
              <p:cNvSpPr>
                <a:spLocks/>
              </p:cNvSpPr>
              <p:nvPr/>
            </p:nvSpPr>
            <p:spPr bwMode="auto">
              <a:xfrm>
                <a:off x="1948" y="3298"/>
                <a:ext cx="77" cy="35"/>
              </a:xfrm>
              <a:custGeom>
                <a:avLst/>
                <a:gdLst>
                  <a:gd name="T0" fmla="*/ 0 w 77"/>
                  <a:gd name="T1" fmla="*/ 18 h 35"/>
                  <a:gd name="T2" fmla="*/ 0 w 77"/>
                  <a:gd name="T3" fmla="*/ 18 h 35"/>
                  <a:gd name="T4" fmla="*/ 6 w 77"/>
                  <a:gd name="T5" fmla="*/ 0 h 35"/>
                  <a:gd name="T6" fmla="*/ 22 w 77"/>
                  <a:gd name="T7" fmla="*/ 11 h 35"/>
                  <a:gd name="T8" fmla="*/ 51 w 77"/>
                  <a:gd name="T9" fmla="*/ 0 h 35"/>
                  <a:gd name="T10" fmla="*/ 76 w 77"/>
                  <a:gd name="T11" fmla="*/ 13 h 35"/>
                  <a:gd name="T12" fmla="*/ 70 w 77"/>
                  <a:gd name="T13" fmla="*/ 33 h 35"/>
                  <a:gd name="T14" fmla="*/ 67 w 77"/>
                  <a:gd name="T15" fmla="*/ 17 h 35"/>
                  <a:gd name="T16" fmla="*/ 51 w 77"/>
                  <a:gd name="T17" fmla="*/ 11 h 35"/>
                  <a:gd name="T18" fmla="*/ 36 w 77"/>
                  <a:gd name="T19" fmla="*/ 21 h 35"/>
                  <a:gd name="T20" fmla="*/ 39 w 77"/>
                  <a:gd name="T21" fmla="*/ 30 h 35"/>
                  <a:gd name="T22" fmla="*/ 33 w 77"/>
                  <a:gd name="T23" fmla="*/ 34 h 35"/>
                  <a:gd name="T24" fmla="*/ 0 w 77"/>
                  <a:gd name="T25" fmla="*/ 18 h 35"/>
                  <a:gd name="T26" fmla="*/ 0 w 77"/>
                  <a:gd name="T27" fmla="*/ 1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5"/>
                  <a:gd name="T44" fmla="*/ 77 w 7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5">
                    <a:moveTo>
                      <a:pt x="0" y="18"/>
                    </a:moveTo>
                    <a:lnTo>
                      <a:pt x="0" y="18"/>
                    </a:lnTo>
                    <a:lnTo>
                      <a:pt x="6" y="0"/>
                    </a:lnTo>
                    <a:lnTo>
                      <a:pt x="22" y="11"/>
                    </a:lnTo>
                    <a:lnTo>
                      <a:pt x="51" y="0"/>
                    </a:lnTo>
                    <a:lnTo>
                      <a:pt x="76" y="13"/>
                    </a:lnTo>
                    <a:lnTo>
                      <a:pt x="70" y="33"/>
                    </a:lnTo>
                    <a:lnTo>
                      <a:pt x="67" y="17"/>
                    </a:lnTo>
                    <a:lnTo>
                      <a:pt x="51" y="11"/>
                    </a:lnTo>
                    <a:lnTo>
                      <a:pt x="36" y="21"/>
                    </a:lnTo>
                    <a:lnTo>
                      <a:pt x="39" y="30"/>
                    </a:lnTo>
                    <a:lnTo>
                      <a:pt x="33" y="34"/>
                    </a:lnTo>
                    <a:lnTo>
                      <a:pt x="0" y="18"/>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5" name="Freeform 217">
                <a:extLst>
                  <a:ext uri="{FF2B5EF4-FFF2-40B4-BE49-F238E27FC236}">
                    <a16:creationId xmlns:a16="http://schemas.microsoft.com/office/drawing/2014/main" id="{F3D0BD65-A1B9-417B-938A-D7FCCA2CD4EE}"/>
                  </a:ext>
                </a:extLst>
              </p:cNvPr>
              <p:cNvSpPr>
                <a:spLocks/>
              </p:cNvSpPr>
              <p:nvPr/>
            </p:nvSpPr>
            <p:spPr bwMode="auto">
              <a:xfrm>
                <a:off x="2226" y="3693"/>
                <a:ext cx="112" cy="116"/>
              </a:xfrm>
              <a:custGeom>
                <a:avLst/>
                <a:gdLst>
                  <a:gd name="T0" fmla="*/ 0 w 112"/>
                  <a:gd name="T1" fmla="*/ 43 h 116"/>
                  <a:gd name="T2" fmla="*/ 0 w 112"/>
                  <a:gd name="T3" fmla="*/ 43 h 116"/>
                  <a:gd name="T4" fmla="*/ 9 w 112"/>
                  <a:gd name="T5" fmla="*/ 6 h 116"/>
                  <a:gd name="T6" fmla="*/ 48 w 112"/>
                  <a:gd name="T7" fmla="*/ 0 h 116"/>
                  <a:gd name="T8" fmla="*/ 62 w 112"/>
                  <a:gd name="T9" fmla="*/ 12 h 116"/>
                  <a:gd name="T10" fmla="*/ 65 w 112"/>
                  <a:gd name="T11" fmla="*/ 39 h 116"/>
                  <a:gd name="T12" fmla="*/ 93 w 112"/>
                  <a:gd name="T13" fmla="*/ 44 h 116"/>
                  <a:gd name="T14" fmla="*/ 97 w 112"/>
                  <a:gd name="T15" fmla="*/ 63 h 116"/>
                  <a:gd name="T16" fmla="*/ 111 w 112"/>
                  <a:gd name="T17" fmla="*/ 66 h 116"/>
                  <a:gd name="T18" fmla="*/ 109 w 112"/>
                  <a:gd name="T19" fmla="*/ 91 h 116"/>
                  <a:gd name="T20" fmla="*/ 95 w 112"/>
                  <a:gd name="T21" fmla="*/ 115 h 116"/>
                  <a:gd name="T22" fmla="*/ 58 w 112"/>
                  <a:gd name="T23" fmla="*/ 114 h 116"/>
                  <a:gd name="T24" fmla="*/ 66 w 112"/>
                  <a:gd name="T25" fmla="*/ 86 h 116"/>
                  <a:gd name="T26" fmla="*/ 0 w 112"/>
                  <a:gd name="T27" fmla="*/ 43 h 116"/>
                  <a:gd name="T28" fmla="*/ 0 w 112"/>
                  <a:gd name="T29" fmla="*/ 4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16"/>
                  <a:gd name="T47" fmla="*/ 112 w 112"/>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16">
                    <a:moveTo>
                      <a:pt x="0" y="43"/>
                    </a:moveTo>
                    <a:lnTo>
                      <a:pt x="0" y="43"/>
                    </a:lnTo>
                    <a:lnTo>
                      <a:pt x="9" y="6"/>
                    </a:lnTo>
                    <a:lnTo>
                      <a:pt x="48" y="0"/>
                    </a:lnTo>
                    <a:lnTo>
                      <a:pt x="62" y="12"/>
                    </a:lnTo>
                    <a:lnTo>
                      <a:pt x="65" y="39"/>
                    </a:lnTo>
                    <a:lnTo>
                      <a:pt x="93" y="44"/>
                    </a:lnTo>
                    <a:lnTo>
                      <a:pt x="97" y="63"/>
                    </a:lnTo>
                    <a:lnTo>
                      <a:pt x="111" y="66"/>
                    </a:lnTo>
                    <a:lnTo>
                      <a:pt x="109" y="91"/>
                    </a:lnTo>
                    <a:lnTo>
                      <a:pt x="95" y="115"/>
                    </a:lnTo>
                    <a:lnTo>
                      <a:pt x="58" y="114"/>
                    </a:lnTo>
                    <a:lnTo>
                      <a:pt x="66" y="86"/>
                    </a:lnTo>
                    <a:lnTo>
                      <a:pt x="0" y="43"/>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6" name="Freeform 218">
                <a:extLst>
                  <a:ext uri="{FF2B5EF4-FFF2-40B4-BE49-F238E27FC236}">
                    <a16:creationId xmlns:a16="http://schemas.microsoft.com/office/drawing/2014/main" id="{7D655FFD-3395-4559-9E5B-329E28160EA4}"/>
                  </a:ext>
                </a:extLst>
              </p:cNvPr>
              <p:cNvSpPr>
                <a:spLocks/>
              </p:cNvSpPr>
              <p:nvPr/>
            </p:nvSpPr>
            <p:spPr bwMode="auto">
              <a:xfrm>
                <a:off x="1971" y="3431"/>
                <a:ext cx="172" cy="247"/>
              </a:xfrm>
              <a:custGeom>
                <a:avLst/>
                <a:gdLst>
                  <a:gd name="T0" fmla="*/ 0 w 172"/>
                  <a:gd name="T1" fmla="*/ 58 h 247"/>
                  <a:gd name="T2" fmla="*/ 0 w 172"/>
                  <a:gd name="T3" fmla="*/ 58 h 247"/>
                  <a:gd name="T4" fmla="*/ 3 w 172"/>
                  <a:gd name="T5" fmla="*/ 78 h 247"/>
                  <a:gd name="T6" fmla="*/ 34 w 172"/>
                  <a:gd name="T7" fmla="*/ 112 h 247"/>
                  <a:gd name="T8" fmla="*/ 68 w 172"/>
                  <a:gd name="T9" fmla="*/ 193 h 247"/>
                  <a:gd name="T10" fmla="*/ 146 w 172"/>
                  <a:gd name="T11" fmla="*/ 246 h 247"/>
                  <a:gd name="T12" fmla="*/ 159 w 172"/>
                  <a:gd name="T13" fmla="*/ 237 h 247"/>
                  <a:gd name="T14" fmla="*/ 167 w 172"/>
                  <a:gd name="T15" fmla="*/ 220 h 247"/>
                  <a:gd name="T16" fmla="*/ 155 w 172"/>
                  <a:gd name="T17" fmla="*/ 213 h 247"/>
                  <a:gd name="T18" fmla="*/ 162 w 172"/>
                  <a:gd name="T19" fmla="*/ 209 h 247"/>
                  <a:gd name="T20" fmla="*/ 171 w 172"/>
                  <a:gd name="T21" fmla="*/ 167 h 247"/>
                  <a:gd name="T22" fmla="*/ 158 w 172"/>
                  <a:gd name="T23" fmla="*/ 147 h 247"/>
                  <a:gd name="T24" fmla="*/ 147 w 172"/>
                  <a:gd name="T25" fmla="*/ 147 h 247"/>
                  <a:gd name="T26" fmla="*/ 147 w 172"/>
                  <a:gd name="T27" fmla="*/ 125 h 247"/>
                  <a:gd name="T28" fmla="*/ 132 w 172"/>
                  <a:gd name="T29" fmla="*/ 134 h 247"/>
                  <a:gd name="T30" fmla="*/ 113 w 172"/>
                  <a:gd name="T31" fmla="*/ 126 h 247"/>
                  <a:gd name="T32" fmla="*/ 102 w 172"/>
                  <a:gd name="T33" fmla="*/ 101 h 247"/>
                  <a:gd name="T34" fmla="*/ 121 w 172"/>
                  <a:gd name="T35" fmla="*/ 69 h 247"/>
                  <a:gd name="T36" fmla="*/ 155 w 172"/>
                  <a:gd name="T37" fmla="*/ 55 h 247"/>
                  <a:gd name="T38" fmla="*/ 145 w 172"/>
                  <a:gd name="T39" fmla="*/ 49 h 247"/>
                  <a:gd name="T40" fmla="*/ 151 w 172"/>
                  <a:gd name="T41" fmla="*/ 33 h 247"/>
                  <a:gd name="T42" fmla="*/ 112 w 172"/>
                  <a:gd name="T43" fmla="*/ 30 h 247"/>
                  <a:gd name="T44" fmla="*/ 83 w 172"/>
                  <a:gd name="T45" fmla="*/ 0 h 247"/>
                  <a:gd name="T46" fmla="*/ 76 w 172"/>
                  <a:gd name="T47" fmla="*/ 22 h 247"/>
                  <a:gd name="T48" fmla="*/ 45 w 172"/>
                  <a:gd name="T49" fmla="*/ 41 h 247"/>
                  <a:gd name="T50" fmla="*/ 29 w 172"/>
                  <a:gd name="T51" fmla="*/ 65 h 247"/>
                  <a:gd name="T52" fmla="*/ 11 w 172"/>
                  <a:gd name="T53" fmla="*/ 61 h 247"/>
                  <a:gd name="T54" fmla="*/ 14 w 172"/>
                  <a:gd name="T55" fmla="*/ 47 h 247"/>
                  <a:gd name="T56" fmla="*/ 0 w 172"/>
                  <a:gd name="T57" fmla="*/ 58 h 247"/>
                  <a:gd name="T58" fmla="*/ 0 w 172"/>
                  <a:gd name="T59" fmla="*/ 58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47"/>
                  <a:gd name="T92" fmla="*/ 172 w 172"/>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47">
                    <a:moveTo>
                      <a:pt x="0" y="58"/>
                    </a:moveTo>
                    <a:lnTo>
                      <a:pt x="0" y="58"/>
                    </a:lnTo>
                    <a:lnTo>
                      <a:pt x="3" y="78"/>
                    </a:lnTo>
                    <a:lnTo>
                      <a:pt x="34" y="112"/>
                    </a:lnTo>
                    <a:lnTo>
                      <a:pt x="68" y="193"/>
                    </a:lnTo>
                    <a:lnTo>
                      <a:pt x="146" y="246"/>
                    </a:lnTo>
                    <a:lnTo>
                      <a:pt x="159" y="237"/>
                    </a:lnTo>
                    <a:lnTo>
                      <a:pt x="167" y="220"/>
                    </a:lnTo>
                    <a:lnTo>
                      <a:pt x="155" y="213"/>
                    </a:lnTo>
                    <a:lnTo>
                      <a:pt x="162" y="209"/>
                    </a:lnTo>
                    <a:lnTo>
                      <a:pt x="171" y="167"/>
                    </a:lnTo>
                    <a:lnTo>
                      <a:pt x="158" y="147"/>
                    </a:lnTo>
                    <a:lnTo>
                      <a:pt x="147" y="147"/>
                    </a:lnTo>
                    <a:lnTo>
                      <a:pt x="147" y="125"/>
                    </a:lnTo>
                    <a:lnTo>
                      <a:pt x="132" y="134"/>
                    </a:lnTo>
                    <a:lnTo>
                      <a:pt x="113" y="126"/>
                    </a:lnTo>
                    <a:lnTo>
                      <a:pt x="102" y="101"/>
                    </a:lnTo>
                    <a:lnTo>
                      <a:pt x="121" y="69"/>
                    </a:lnTo>
                    <a:lnTo>
                      <a:pt x="155" y="55"/>
                    </a:lnTo>
                    <a:lnTo>
                      <a:pt x="145" y="49"/>
                    </a:lnTo>
                    <a:lnTo>
                      <a:pt x="151" y="33"/>
                    </a:lnTo>
                    <a:lnTo>
                      <a:pt x="112" y="30"/>
                    </a:lnTo>
                    <a:lnTo>
                      <a:pt x="83" y="0"/>
                    </a:lnTo>
                    <a:lnTo>
                      <a:pt x="76" y="22"/>
                    </a:lnTo>
                    <a:lnTo>
                      <a:pt x="45" y="41"/>
                    </a:lnTo>
                    <a:lnTo>
                      <a:pt x="29" y="65"/>
                    </a:lnTo>
                    <a:lnTo>
                      <a:pt x="11" y="61"/>
                    </a:lnTo>
                    <a:lnTo>
                      <a:pt x="14" y="47"/>
                    </a:lnTo>
                    <a:lnTo>
                      <a:pt x="0" y="58"/>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7" name="Freeform 219">
                <a:extLst>
                  <a:ext uri="{FF2B5EF4-FFF2-40B4-BE49-F238E27FC236}">
                    <a16:creationId xmlns:a16="http://schemas.microsoft.com/office/drawing/2014/main" id="{76C89349-FBA1-4568-9DA0-D0C7C78E82DD}"/>
                  </a:ext>
                </a:extLst>
              </p:cNvPr>
              <p:cNvSpPr>
                <a:spLocks/>
              </p:cNvSpPr>
              <p:nvPr/>
            </p:nvSpPr>
            <p:spPr bwMode="auto">
              <a:xfrm>
                <a:off x="2288" y="3350"/>
                <a:ext cx="57" cy="54"/>
              </a:xfrm>
              <a:custGeom>
                <a:avLst/>
                <a:gdLst>
                  <a:gd name="T0" fmla="*/ 0 w 57"/>
                  <a:gd name="T1" fmla="*/ 25 h 54"/>
                  <a:gd name="T2" fmla="*/ 0 w 57"/>
                  <a:gd name="T3" fmla="*/ 25 h 54"/>
                  <a:gd name="T4" fmla="*/ 15 w 57"/>
                  <a:gd name="T5" fmla="*/ 0 h 54"/>
                  <a:gd name="T6" fmla="*/ 56 w 57"/>
                  <a:gd name="T7" fmla="*/ 4 h 54"/>
                  <a:gd name="T8" fmla="*/ 50 w 57"/>
                  <a:gd name="T9" fmla="*/ 49 h 54"/>
                  <a:gd name="T10" fmla="*/ 22 w 57"/>
                  <a:gd name="T11" fmla="*/ 53 h 54"/>
                  <a:gd name="T12" fmla="*/ 0 w 57"/>
                  <a:gd name="T13" fmla="*/ 25 h 54"/>
                  <a:gd name="T14" fmla="*/ 0 w 57"/>
                  <a:gd name="T15" fmla="*/ 25 h 5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4"/>
                  <a:gd name="T26" fmla="*/ 57 w 5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4">
                    <a:moveTo>
                      <a:pt x="0" y="25"/>
                    </a:moveTo>
                    <a:lnTo>
                      <a:pt x="0" y="25"/>
                    </a:lnTo>
                    <a:lnTo>
                      <a:pt x="15" y="0"/>
                    </a:lnTo>
                    <a:lnTo>
                      <a:pt x="56" y="4"/>
                    </a:lnTo>
                    <a:lnTo>
                      <a:pt x="50" y="49"/>
                    </a:lnTo>
                    <a:lnTo>
                      <a:pt x="22" y="53"/>
                    </a:lnTo>
                    <a:lnTo>
                      <a:pt x="0" y="2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8" name="Freeform 220">
                <a:extLst>
                  <a:ext uri="{FF2B5EF4-FFF2-40B4-BE49-F238E27FC236}">
                    <a16:creationId xmlns:a16="http://schemas.microsoft.com/office/drawing/2014/main" id="{1D7F3BCD-B122-40DE-8E62-51761B0D6772}"/>
                  </a:ext>
                </a:extLst>
              </p:cNvPr>
              <p:cNvSpPr>
                <a:spLocks/>
              </p:cNvSpPr>
              <p:nvPr/>
            </p:nvSpPr>
            <p:spPr bwMode="auto">
              <a:xfrm>
                <a:off x="2235" y="3283"/>
                <a:ext cx="14" cy="11"/>
              </a:xfrm>
              <a:custGeom>
                <a:avLst/>
                <a:gdLst>
                  <a:gd name="T0" fmla="*/ 0 w 14"/>
                  <a:gd name="T1" fmla="*/ 10 h 11"/>
                  <a:gd name="T2" fmla="*/ 0 w 14"/>
                  <a:gd name="T3" fmla="*/ 10 h 11"/>
                  <a:gd name="T4" fmla="*/ 12 w 14"/>
                  <a:gd name="T5" fmla="*/ 8 h 11"/>
                  <a:gd name="T6" fmla="*/ 13 w 14"/>
                  <a:gd name="T7" fmla="*/ 0 h 11"/>
                  <a:gd name="T8" fmla="*/ 0 w 14"/>
                  <a:gd name="T9" fmla="*/ 10 h 11"/>
                  <a:gd name="T10" fmla="*/ 0 w 14"/>
                  <a:gd name="T11" fmla="*/ 1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10"/>
                    </a:moveTo>
                    <a:lnTo>
                      <a:pt x="0" y="10"/>
                    </a:lnTo>
                    <a:lnTo>
                      <a:pt x="12" y="8"/>
                    </a:lnTo>
                    <a:lnTo>
                      <a:pt x="13" y="0"/>
                    </a:lnTo>
                    <a:lnTo>
                      <a:pt x="0" y="1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99" name="Freeform 221">
                <a:extLst>
                  <a:ext uri="{FF2B5EF4-FFF2-40B4-BE49-F238E27FC236}">
                    <a16:creationId xmlns:a16="http://schemas.microsoft.com/office/drawing/2014/main" id="{606EF905-8547-40A1-B7F8-949ADC672A6A}"/>
                  </a:ext>
                </a:extLst>
              </p:cNvPr>
              <p:cNvSpPr>
                <a:spLocks/>
              </p:cNvSpPr>
              <p:nvPr/>
            </p:nvSpPr>
            <p:spPr bwMode="auto">
              <a:xfrm>
                <a:off x="2283" y="3848"/>
                <a:ext cx="72" cy="74"/>
              </a:xfrm>
              <a:custGeom>
                <a:avLst/>
                <a:gdLst>
                  <a:gd name="T0" fmla="*/ 0 w 72"/>
                  <a:gd name="T1" fmla="*/ 59 h 74"/>
                  <a:gd name="T2" fmla="*/ 0 w 72"/>
                  <a:gd name="T3" fmla="*/ 59 h 74"/>
                  <a:gd name="T4" fmla="*/ 12 w 72"/>
                  <a:gd name="T5" fmla="*/ 3 h 74"/>
                  <a:gd name="T6" fmla="*/ 22 w 72"/>
                  <a:gd name="T7" fmla="*/ 0 h 74"/>
                  <a:gd name="T8" fmla="*/ 63 w 72"/>
                  <a:gd name="T9" fmla="*/ 29 h 74"/>
                  <a:gd name="T10" fmla="*/ 71 w 72"/>
                  <a:gd name="T11" fmla="*/ 41 h 74"/>
                  <a:gd name="T12" fmla="*/ 68 w 72"/>
                  <a:gd name="T13" fmla="*/ 55 h 74"/>
                  <a:gd name="T14" fmla="*/ 49 w 72"/>
                  <a:gd name="T15" fmla="*/ 73 h 74"/>
                  <a:gd name="T16" fmla="*/ 0 w 72"/>
                  <a:gd name="T17" fmla="*/ 59 h 74"/>
                  <a:gd name="T18" fmla="*/ 0 w 72"/>
                  <a:gd name="T19" fmla="*/ 59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4"/>
                  <a:gd name="T32" fmla="*/ 72 w 7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4">
                    <a:moveTo>
                      <a:pt x="0" y="59"/>
                    </a:moveTo>
                    <a:lnTo>
                      <a:pt x="0" y="59"/>
                    </a:lnTo>
                    <a:lnTo>
                      <a:pt x="12" y="3"/>
                    </a:lnTo>
                    <a:lnTo>
                      <a:pt x="22" y="0"/>
                    </a:lnTo>
                    <a:lnTo>
                      <a:pt x="63" y="29"/>
                    </a:lnTo>
                    <a:lnTo>
                      <a:pt x="71" y="41"/>
                    </a:lnTo>
                    <a:lnTo>
                      <a:pt x="68" y="55"/>
                    </a:lnTo>
                    <a:lnTo>
                      <a:pt x="49" y="73"/>
                    </a:lnTo>
                    <a:lnTo>
                      <a:pt x="0" y="59"/>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500" name="Freeform 222">
                <a:extLst>
                  <a:ext uri="{FF2B5EF4-FFF2-40B4-BE49-F238E27FC236}">
                    <a16:creationId xmlns:a16="http://schemas.microsoft.com/office/drawing/2014/main" id="{2DADCEF0-30BF-4F3E-A2F4-2B2C51694AF7}"/>
                  </a:ext>
                </a:extLst>
              </p:cNvPr>
              <p:cNvSpPr>
                <a:spLocks/>
              </p:cNvSpPr>
              <p:nvPr/>
            </p:nvSpPr>
            <p:spPr bwMode="auto">
              <a:xfrm>
                <a:off x="2081" y="3263"/>
                <a:ext cx="184" cy="157"/>
              </a:xfrm>
              <a:custGeom>
                <a:avLst/>
                <a:gdLst>
                  <a:gd name="T0" fmla="*/ 0 w 184"/>
                  <a:gd name="T1" fmla="*/ 42 h 157"/>
                  <a:gd name="T2" fmla="*/ 0 w 184"/>
                  <a:gd name="T3" fmla="*/ 42 h 157"/>
                  <a:gd name="T4" fmla="*/ 17 w 184"/>
                  <a:gd name="T5" fmla="*/ 69 h 157"/>
                  <a:gd name="T6" fmla="*/ 44 w 184"/>
                  <a:gd name="T7" fmla="*/ 72 h 157"/>
                  <a:gd name="T8" fmla="*/ 52 w 184"/>
                  <a:gd name="T9" fmla="*/ 84 h 157"/>
                  <a:gd name="T10" fmla="*/ 79 w 184"/>
                  <a:gd name="T11" fmla="*/ 82 h 157"/>
                  <a:gd name="T12" fmla="*/ 75 w 184"/>
                  <a:gd name="T13" fmla="*/ 129 h 157"/>
                  <a:gd name="T14" fmla="*/ 87 w 184"/>
                  <a:gd name="T15" fmla="*/ 149 h 157"/>
                  <a:gd name="T16" fmla="*/ 103 w 184"/>
                  <a:gd name="T17" fmla="*/ 156 h 157"/>
                  <a:gd name="T18" fmla="*/ 136 w 184"/>
                  <a:gd name="T19" fmla="*/ 137 h 157"/>
                  <a:gd name="T20" fmla="*/ 123 w 184"/>
                  <a:gd name="T21" fmla="*/ 134 h 157"/>
                  <a:gd name="T22" fmla="*/ 116 w 184"/>
                  <a:gd name="T23" fmla="*/ 108 h 157"/>
                  <a:gd name="T24" fmla="*/ 139 w 184"/>
                  <a:gd name="T25" fmla="*/ 113 h 157"/>
                  <a:gd name="T26" fmla="*/ 173 w 184"/>
                  <a:gd name="T27" fmla="*/ 97 h 157"/>
                  <a:gd name="T28" fmla="*/ 164 w 184"/>
                  <a:gd name="T29" fmla="*/ 84 h 157"/>
                  <a:gd name="T30" fmla="*/ 175 w 184"/>
                  <a:gd name="T31" fmla="*/ 72 h 157"/>
                  <a:gd name="T32" fmla="*/ 170 w 184"/>
                  <a:gd name="T33" fmla="*/ 63 h 157"/>
                  <a:gd name="T34" fmla="*/ 183 w 184"/>
                  <a:gd name="T35" fmla="*/ 53 h 157"/>
                  <a:gd name="T36" fmla="*/ 167 w 184"/>
                  <a:gd name="T37" fmla="*/ 51 h 157"/>
                  <a:gd name="T38" fmla="*/ 167 w 184"/>
                  <a:gd name="T39" fmla="*/ 39 h 157"/>
                  <a:gd name="T40" fmla="*/ 141 w 184"/>
                  <a:gd name="T41" fmla="*/ 25 h 157"/>
                  <a:gd name="T42" fmla="*/ 152 w 184"/>
                  <a:gd name="T43" fmla="*/ 21 h 157"/>
                  <a:gd name="T44" fmla="*/ 72 w 184"/>
                  <a:gd name="T45" fmla="*/ 24 h 157"/>
                  <a:gd name="T46" fmla="*/ 46 w 184"/>
                  <a:gd name="T47" fmla="*/ 0 h 157"/>
                  <a:gd name="T48" fmla="*/ 47 w 184"/>
                  <a:gd name="T49" fmla="*/ 11 h 157"/>
                  <a:gd name="T50" fmla="*/ 24 w 184"/>
                  <a:gd name="T51" fmla="*/ 20 h 157"/>
                  <a:gd name="T52" fmla="*/ 31 w 184"/>
                  <a:gd name="T53" fmla="*/ 39 h 157"/>
                  <a:gd name="T54" fmla="*/ 22 w 184"/>
                  <a:gd name="T55" fmla="*/ 46 h 157"/>
                  <a:gd name="T56" fmla="*/ 17 w 184"/>
                  <a:gd name="T57" fmla="*/ 29 h 157"/>
                  <a:gd name="T58" fmla="*/ 26 w 184"/>
                  <a:gd name="T59" fmla="*/ 6 h 157"/>
                  <a:gd name="T60" fmla="*/ 0 w 184"/>
                  <a:gd name="T61" fmla="*/ 42 h 157"/>
                  <a:gd name="T62" fmla="*/ 0 w 184"/>
                  <a:gd name="T63" fmla="*/ 42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7"/>
                  <a:gd name="T98" fmla="*/ 184 w 184"/>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7">
                    <a:moveTo>
                      <a:pt x="0" y="42"/>
                    </a:moveTo>
                    <a:lnTo>
                      <a:pt x="0" y="42"/>
                    </a:lnTo>
                    <a:lnTo>
                      <a:pt x="17" y="69"/>
                    </a:lnTo>
                    <a:lnTo>
                      <a:pt x="44" y="72"/>
                    </a:lnTo>
                    <a:lnTo>
                      <a:pt x="52" y="84"/>
                    </a:lnTo>
                    <a:lnTo>
                      <a:pt x="79" y="82"/>
                    </a:lnTo>
                    <a:lnTo>
                      <a:pt x="75" y="129"/>
                    </a:lnTo>
                    <a:lnTo>
                      <a:pt x="87" y="149"/>
                    </a:lnTo>
                    <a:lnTo>
                      <a:pt x="103" y="156"/>
                    </a:lnTo>
                    <a:lnTo>
                      <a:pt x="136" y="137"/>
                    </a:lnTo>
                    <a:lnTo>
                      <a:pt x="123" y="134"/>
                    </a:lnTo>
                    <a:lnTo>
                      <a:pt x="116" y="108"/>
                    </a:lnTo>
                    <a:lnTo>
                      <a:pt x="139" y="113"/>
                    </a:lnTo>
                    <a:lnTo>
                      <a:pt x="173" y="97"/>
                    </a:lnTo>
                    <a:lnTo>
                      <a:pt x="164" y="84"/>
                    </a:lnTo>
                    <a:lnTo>
                      <a:pt x="175" y="72"/>
                    </a:lnTo>
                    <a:lnTo>
                      <a:pt x="170" y="63"/>
                    </a:lnTo>
                    <a:lnTo>
                      <a:pt x="183" y="53"/>
                    </a:lnTo>
                    <a:lnTo>
                      <a:pt x="167" y="51"/>
                    </a:lnTo>
                    <a:lnTo>
                      <a:pt x="167" y="39"/>
                    </a:lnTo>
                    <a:lnTo>
                      <a:pt x="141" y="25"/>
                    </a:lnTo>
                    <a:lnTo>
                      <a:pt x="152" y="21"/>
                    </a:lnTo>
                    <a:lnTo>
                      <a:pt x="72" y="24"/>
                    </a:lnTo>
                    <a:lnTo>
                      <a:pt x="46" y="0"/>
                    </a:lnTo>
                    <a:lnTo>
                      <a:pt x="47" y="11"/>
                    </a:lnTo>
                    <a:lnTo>
                      <a:pt x="24" y="20"/>
                    </a:lnTo>
                    <a:lnTo>
                      <a:pt x="31" y="39"/>
                    </a:lnTo>
                    <a:lnTo>
                      <a:pt x="22" y="46"/>
                    </a:lnTo>
                    <a:lnTo>
                      <a:pt x="17" y="29"/>
                    </a:lnTo>
                    <a:lnTo>
                      <a:pt x="26" y="6"/>
                    </a:lnTo>
                    <a:lnTo>
                      <a:pt x="0" y="42"/>
                    </a:lnTo>
                  </a:path>
                </a:pathLst>
              </a:custGeom>
              <a:solidFill>
                <a:srgbClr val="242425">
                  <a:lumMod val="50000"/>
                  <a:lumOff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40" name="Freeform 62">
              <a:extLst>
                <a:ext uri="{FF2B5EF4-FFF2-40B4-BE49-F238E27FC236}">
                  <a16:creationId xmlns:a16="http://schemas.microsoft.com/office/drawing/2014/main" id="{2900AB49-27C0-4E5E-8469-2E41AB9CB9AD}"/>
                </a:ext>
              </a:extLst>
            </p:cNvPr>
            <p:cNvSpPr>
              <a:spLocks/>
            </p:cNvSpPr>
            <p:nvPr/>
          </p:nvSpPr>
          <p:spPr bwMode="auto">
            <a:xfrm>
              <a:off x="4706099" y="4000103"/>
              <a:ext cx="119061" cy="265115"/>
            </a:xfrm>
            <a:custGeom>
              <a:avLst/>
              <a:gdLst>
                <a:gd name="T0" fmla="*/ 0 w 95"/>
                <a:gd name="T1" fmla="*/ 17056038 h 203"/>
                <a:gd name="T2" fmla="*/ 0 w 95"/>
                <a:gd name="T3" fmla="*/ 17056038 h 203"/>
                <a:gd name="T4" fmla="*/ 21990127 w 95"/>
                <a:gd name="T5" fmla="*/ 52872417 h 203"/>
                <a:gd name="T6" fmla="*/ 50262967 w 95"/>
                <a:gd name="T7" fmla="*/ 68222847 h 203"/>
                <a:gd name="T8" fmla="*/ 36127169 w 95"/>
                <a:gd name="T9" fmla="*/ 93806917 h 203"/>
                <a:gd name="T10" fmla="*/ 87960510 w 95"/>
                <a:gd name="T11" fmla="*/ 139856901 h 203"/>
                <a:gd name="T12" fmla="*/ 111520992 w 95"/>
                <a:gd name="T13" fmla="*/ 202962959 h 203"/>
                <a:gd name="T14" fmla="*/ 114662975 w 95"/>
                <a:gd name="T15" fmla="*/ 255835356 h 203"/>
                <a:gd name="T16" fmla="*/ 50262967 w 95"/>
                <a:gd name="T17" fmla="*/ 301886645 h 203"/>
                <a:gd name="T18" fmla="*/ 59687661 w 95"/>
                <a:gd name="T19" fmla="*/ 344525504 h 203"/>
                <a:gd name="T20" fmla="*/ 80106161 w 95"/>
                <a:gd name="T21" fmla="*/ 315530166 h 203"/>
                <a:gd name="T22" fmla="*/ 92672857 w 95"/>
                <a:gd name="T23" fmla="*/ 324058182 h 203"/>
                <a:gd name="T24" fmla="*/ 97385204 w 95"/>
                <a:gd name="T25" fmla="*/ 303592249 h 203"/>
                <a:gd name="T26" fmla="*/ 147648151 w 95"/>
                <a:gd name="T27" fmla="*/ 272891389 h 203"/>
                <a:gd name="T28" fmla="*/ 141365440 w 95"/>
                <a:gd name="T29" fmla="*/ 185906926 h 203"/>
                <a:gd name="T30" fmla="*/ 72253084 w 95"/>
                <a:gd name="T31" fmla="*/ 105744835 h 203"/>
                <a:gd name="T32" fmla="*/ 80106161 w 95"/>
                <a:gd name="T33" fmla="*/ 78456467 h 203"/>
                <a:gd name="T34" fmla="*/ 120945686 w 95"/>
                <a:gd name="T35" fmla="*/ 39227581 h 203"/>
                <a:gd name="T36" fmla="*/ 62828390 w 95"/>
                <a:gd name="T37" fmla="*/ 0 h 203"/>
                <a:gd name="T38" fmla="*/ 0 w 95"/>
                <a:gd name="T39" fmla="*/ 17056038 h 203"/>
                <a:gd name="T40" fmla="*/ 0 w 95"/>
                <a:gd name="T41" fmla="*/ 17056038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solidFill>
              <a:srgbClr val="C7C7C9"/>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1" name="Freeform 63">
              <a:extLst>
                <a:ext uri="{FF2B5EF4-FFF2-40B4-BE49-F238E27FC236}">
                  <a16:creationId xmlns:a16="http://schemas.microsoft.com/office/drawing/2014/main" id="{B0635880-82D1-42DC-9358-50BF637D3392}"/>
                </a:ext>
              </a:extLst>
            </p:cNvPr>
            <p:cNvSpPr>
              <a:spLocks/>
            </p:cNvSpPr>
            <p:nvPr/>
          </p:nvSpPr>
          <p:spPr bwMode="auto">
            <a:xfrm>
              <a:off x="3628193" y="3576239"/>
              <a:ext cx="126999" cy="60325"/>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2" name="Freeform 64">
              <a:extLst>
                <a:ext uri="{FF2B5EF4-FFF2-40B4-BE49-F238E27FC236}">
                  <a16:creationId xmlns:a16="http://schemas.microsoft.com/office/drawing/2014/main" id="{51603159-B2AA-4E63-A709-6DE01CFC1EC1}"/>
                </a:ext>
              </a:extLst>
            </p:cNvPr>
            <p:cNvSpPr>
              <a:spLocks/>
            </p:cNvSpPr>
            <p:nvPr/>
          </p:nvSpPr>
          <p:spPr bwMode="auto">
            <a:xfrm>
              <a:off x="3718681" y="3609576"/>
              <a:ext cx="104774" cy="90489"/>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3" name="Freeform 65">
              <a:extLst>
                <a:ext uri="{FF2B5EF4-FFF2-40B4-BE49-F238E27FC236}">
                  <a16:creationId xmlns:a16="http://schemas.microsoft.com/office/drawing/2014/main" id="{E47ED280-46CE-4005-AF87-48A5CE46B443}"/>
                </a:ext>
              </a:extLst>
            </p:cNvPr>
            <p:cNvSpPr>
              <a:spLocks/>
            </p:cNvSpPr>
            <p:nvPr/>
          </p:nvSpPr>
          <p:spPr bwMode="auto">
            <a:xfrm>
              <a:off x="3694868" y="3627039"/>
              <a:ext cx="74613" cy="55562"/>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4" name="Freeform 66">
              <a:extLst>
                <a:ext uri="{FF2B5EF4-FFF2-40B4-BE49-F238E27FC236}">
                  <a16:creationId xmlns:a16="http://schemas.microsoft.com/office/drawing/2014/main" id="{7D657FD5-BD60-4473-A4FB-B25579D6BB63}"/>
                </a:ext>
              </a:extLst>
            </p:cNvPr>
            <p:cNvSpPr>
              <a:spLocks/>
            </p:cNvSpPr>
            <p:nvPr/>
          </p:nvSpPr>
          <p:spPr bwMode="auto">
            <a:xfrm>
              <a:off x="3736143" y="3320650"/>
              <a:ext cx="711195" cy="322264"/>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5" name="Freeform 67">
              <a:extLst>
                <a:ext uri="{FF2B5EF4-FFF2-40B4-BE49-F238E27FC236}">
                  <a16:creationId xmlns:a16="http://schemas.microsoft.com/office/drawing/2014/main" id="{C2781924-F25A-404D-8D5C-E92A5842356C}"/>
                </a:ext>
              </a:extLst>
            </p:cNvPr>
            <p:cNvSpPr>
              <a:spLocks/>
            </p:cNvSpPr>
            <p:nvPr/>
          </p:nvSpPr>
          <p:spPr bwMode="auto">
            <a:xfrm>
              <a:off x="3907591" y="3530200"/>
              <a:ext cx="312736" cy="198439"/>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6" name="Freeform 68">
              <a:extLst>
                <a:ext uri="{FF2B5EF4-FFF2-40B4-BE49-F238E27FC236}">
                  <a16:creationId xmlns:a16="http://schemas.microsoft.com/office/drawing/2014/main" id="{733DD6D0-FB90-4E78-B852-FE0DAB904BC9}"/>
                </a:ext>
              </a:extLst>
            </p:cNvPr>
            <p:cNvSpPr>
              <a:spLocks/>
            </p:cNvSpPr>
            <p:nvPr/>
          </p:nvSpPr>
          <p:spPr bwMode="auto">
            <a:xfrm>
              <a:off x="3864730" y="3592114"/>
              <a:ext cx="239711" cy="176213"/>
            </a:xfrm>
            <a:custGeom>
              <a:avLst/>
              <a:gdLst>
                <a:gd name="T0" fmla="*/ 0 w 191"/>
                <a:gd name="T1" fmla="*/ 32855643 h 134"/>
                <a:gd name="T2" fmla="*/ 1575071 w 191"/>
                <a:gd name="T3" fmla="*/ 63983358 h 134"/>
                <a:gd name="T4" fmla="*/ 17325780 w 191"/>
                <a:gd name="T5" fmla="*/ 44960360 h 134"/>
                <a:gd name="T6" fmla="*/ 39378027 w 191"/>
                <a:gd name="T7" fmla="*/ 69171089 h 134"/>
                <a:gd name="T8" fmla="*/ 29927604 w 191"/>
                <a:gd name="T9" fmla="*/ 83005040 h 134"/>
                <a:gd name="T10" fmla="*/ 3150142 w 191"/>
                <a:gd name="T11" fmla="*/ 69171089 h 134"/>
                <a:gd name="T12" fmla="*/ 0 w 191"/>
                <a:gd name="T13" fmla="*/ 89922036 h 134"/>
                <a:gd name="T14" fmla="*/ 3150142 w 191"/>
                <a:gd name="T15" fmla="*/ 102026743 h 134"/>
                <a:gd name="T16" fmla="*/ 17325780 w 191"/>
                <a:gd name="T17" fmla="*/ 103755986 h 134"/>
                <a:gd name="T18" fmla="*/ 11025498 w 191"/>
                <a:gd name="T19" fmla="*/ 117589937 h 134"/>
                <a:gd name="T20" fmla="*/ 23627322 w 191"/>
                <a:gd name="T21" fmla="*/ 126236156 h 134"/>
                <a:gd name="T22" fmla="*/ 23627322 w 191"/>
                <a:gd name="T23" fmla="*/ 167738009 h 134"/>
                <a:gd name="T24" fmla="*/ 64580420 w 191"/>
                <a:gd name="T25" fmla="*/ 155633302 h 134"/>
                <a:gd name="T26" fmla="*/ 88206497 w 191"/>
                <a:gd name="T27" fmla="*/ 143528595 h 134"/>
                <a:gd name="T28" fmla="*/ 141760149 w 191"/>
                <a:gd name="T29" fmla="*/ 171196496 h 134"/>
                <a:gd name="T30" fmla="*/ 173262853 w 191"/>
                <a:gd name="T31" fmla="*/ 186761047 h 134"/>
                <a:gd name="T32" fmla="*/ 181138205 w 191"/>
                <a:gd name="T33" fmla="*/ 195407266 h 134"/>
                <a:gd name="T34" fmla="*/ 184288346 w 191"/>
                <a:gd name="T35" fmla="*/ 214428948 h 134"/>
                <a:gd name="T36" fmla="*/ 215791011 w 191"/>
                <a:gd name="T37" fmla="*/ 229992143 h 134"/>
                <a:gd name="T38" fmla="*/ 261469310 w 191"/>
                <a:gd name="T39" fmla="*/ 174655025 h 134"/>
                <a:gd name="T40" fmla="*/ 291396905 w 191"/>
                <a:gd name="T41" fmla="*/ 174655025 h 134"/>
                <a:gd name="T42" fmla="*/ 296122116 w 191"/>
                <a:gd name="T43" fmla="*/ 152174814 h 134"/>
                <a:gd name="T44" fmla="*/ 299272257 w 191"/>
                <a:gd name="T45" fmla="*/ 141799351 h 134"/>
                <a:gd name="T46" fmla="*/ 289821834 w 191"/>
                <a:gd name="T47" fmla="*/ 127965400 h 134"/>
                <a:gd name="T48" fmla="*/ 267769592 w 191"/>
                <a:gd name="T49" fmla="*/ 119319181 h 134"/>
                <a:gd name="T50" fmla="*/ 266194522 w 191"/>
                <a:gd name="T51" fmla="*/ 107214474 h 134"/>
                <a:gd name="T52" fmla="*/ 234691857 w 191"/>
                <a:gd name="T53" fmla="*/ 98568255 h 134"/>
                <a:gd name="T54" fmla="*/ 215791011 w 191"/>
                <a:gd name="T55" fmla="*/ 77817308 h 134"/>
                <a:gd name="T56" fmla="*/ 207915658 w 191"/>
                <a:gd name="T57" fmla="*/ 65712601 h 134"/>
                <a:gd name="T58" fmla="*/ 193738769 w 191"/>
                <a:gd name="T59" fmla="*/ 53606580 h 134"/>
                <a:gd name="T60" fmla="*/ 184288346 w 191"/>
                <a:gd name="T61" fmla="*/ 60524870 h 134"/>
                <a:gd name="T62" fmla="*/ 177988064 w 191"/>
                <a:gd name="T63" fmla="*/ 65712601 h 134"/>
                <a:gd name="T64" fmla="*/ 166962571 w 191"/>
                <a:gd name="T65" fmla="*/ 63983358 h 134"/>
                <a:gd name="T66" fmla="*/ 157512109 w 191"/>
                <a:gd name="T67" fmla="*/ 44960360 h 134"/>
                <a:gd name="T68" fmla="*/ 157512109 w 191"/>
                <a:gd name="T69" fmla="*/ 32855643 h 134"/>
                <a:gd name="T70" fmla="*/ 146485360 w 191"/>
                <a:gd name="T71" fmla="*/ 29397156 h 134"/>
                <a:gd name="T72" fmla="*/ 143335219 w 191"/>
                <a:gd name="T73" fmla="*/ 19021687 h 134"/>
                <a:gd name="T74" fmla="*/ 130734655 w 191"/>
                <a:gd name="T75" fmla="*/ 8646222 h 134"/>
                <a:gd name="T76" fmla="*/ 121284232 w 191"/>
                <a:gd name="T77" fmla="*/ 8646222 h 134"/>
                <a:gd name="T78" fmla="*/ 114983950 w 191"/>
                <a:gd name="T79" fmla="*/ 0 h 134"/>
                <a:gd name="T80" fmla="*/ 103957202 w 191"/>
                <a:gd name="T81" fmla="*/ 5187733 h 134"/>
                <a:gd name="T82" fmla="*/ 107108598 w 191"/>
                <a:gd name="T83" fmla="*/ 19021687 h 134"/>
                <a:gd name="T84" fmla="*/ 102382131 w 191"/>
                <a:gd name="T85" fmla="*/ 15563200 h 134"/>
                <a:gd name="T86" fmla="*/ 94506779 w 191"/>
                <a:gd name="T87" fmla="*/ 13833956 h 134"/>
                <a:gd name="T88" fmla="*/ 88206497 w 191"/>
                <a:gd name="T89" fmla="*/ 32855643 h 134"/>
                <a:gd name="T90" fmla="*/ 75605913 w 191"/>
                <a:gd name="T91" fmla="*/ 36314131 h 134"/>
                <a:gd name="T92" fmla="*/ 64580420 w 191"/>
                <a:gd name="T93" fmla="*/ 32855643 h 134"/>
                <a:gd name="T94" fmla="*/ 55128742 w 191"/>
                <a:gd name="T95" fmla="*/ 41501862 h 134"/>
                <a:gd name="T96" fmla="*/ 45678319 w 191"/>
                <a:gd name="T97" fmla="*/ 32855643 h 134"/>
                <a:gd name="T98" fmla="*/ 31502675 w 191"/>
                <a:gd name="T99" fmla="*/ 24209424 h 134"/>
                <a:gd name="T100" fmla="*/ 0 w 191"/>
                <a:gd name="T101" fmla="*/ 32855643 h 134"/>
                <a:gd name="T102" fmla="*/ 0 w 191"/>
                <a:gd name="T103" fmla="*/ 32855643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7" name="Freeform 69">
              <a:extLst>
                <a:ext uri="{FF2B5EF4-FFF2-40B4-BE49-F238E27FC236}">
                  <a16:creationId xmlns:a16="http://schemas.microsoft.com/office/drawing/2014/main" id="{6ABF7ADC-1BBB-4FA4-9260-19A4D0895C6B}"/>
                </a:ext>
              </a:extLst>
            </p:cNvPr>
            <p:cNvSpPr>
              <a:spLocks/>
            </p:cNvSpPr>
            <p:nvPr/>
          </p:nvSpPr>
          <p:spPr bwMode="auto">
            <a:xfrm>
              <a:off x="4134602" y="3590526"/>
              <a:ext cx="196849" cy="90489"/>
            </a:xfrm>
            <a:custGeom>
              <a:avLst/>
              <a:gdLst>
                <a:gd name="T0" fmla="*/ 62060649 w 160"/>
                <a:gd name="T1" fmla="*/ 82551268 h 69"/>
                <a:gd name="T2" fmla="*/ 43896322 w 160"/>
                <a:gd name="T3" fmla="*/ 82551268 h 69"/>
                <a:gd name="T4" fmla="*/ 9082166 w 160"/>
                <a:gd name="T5" fmla="*/ 87710414 h 69"/>
                <a:gd name="T6" fmla="*/ 0 w 160"/>
                <a:gd name="T7" fmla="*/ 99749247 h 69"/>
                <a:gd name="T8" fmla="*/ 9082166 w 160"/>
                <a:gd name="T9" fmla="*/ 104909684 h 69"/>
                <a:gd name="T10" fmla="*/ 16649818 w 160"/>
                <a:gd name="T11" fmla="*/ 110068809 h 69"/>
                <a:gd name="T12" fmla="*/ 65087217 w 160"/>
                <a:gd name="T13" fmla="*/ 108348226 h 69"/>
                <a:gd name="T14" fmla="*/ 96874808 w 160"/>
                <a:gd name="T15" fmla="*/ 108348226 h 69"/>
                <a:gd name="T16" fmla="*/ 112011337 w 160"/>
                <a:gd name="T17" fmla="*/ 116948516 h 69"/>
                <a:gd name="T18" fmla="*/ 116552418 w 160"/>
                <a:gd name="T19" fmla="*/ 101469830 h 69"/>
                <a:gd name="T20" fmla="*/ 130175663 w 160"/>
                <a:gd name="T21" fmla="*/ 99749247 h 69"/>
                <a:gd name="T22" fmla="*/ 149853274 w 160"/>
                <a:gd name="T23" fmla="*/ 94590122 h 69"/>
                <a:gd name="T24" fmla="*/ 166503125 w 160"/>
                <a:gd name="T25" fmla="*/ 91150268 h 69"/>
                <a:gd name="T26" fmla="*/ 196777413 w 160"/>
                <a:gd name="T27" fmla="*/ 72233018 h 69"/>
                <a:gd name="T28" fmla="*/ 230078269 w 160"/>
                <a:gd name="T29" fmla="*/ 53314477 h 69"/>
                <a:gd name="T30" fmla="*/ 240673716 w 160"/>
                <a:gd name="T31" fmla="*/ 42996227 h 69"/>
                <a:gd name="T32" fmla="*/ 236132635 w 160"/>
                <a:gd name="T33" fmla="*/ 25796947 h 69"/>
                <a:gd name="T34" fmla="*/ 220996106 w 160"/>
                <a:gd name="T35" fmla="*/ 25796947 h 69"/>
                <a:gd name="T36" fmla="*/ 205859577 w 160"/>
                <a:gd name="T37" fmla="*/ 17197963 h 69"/>
                <a:gd name="T38" fmla="*/ 189208534 w 160"/>
                <a:gd name="T39" fmla="*/ 10319564 h 69"/>
                <a:gd name="T40" fmla="*/ 149853274 w 160"/>
                <a:gd name="T41" fmla="*/ 6879710 h 69"/>
                <a:gd name="T42" fmla="*/ 98388092 w 160"/>
                <a:gd name="T43" fmla="*/ 0 h 69"/>
                <a:gd name="T44" fmla="*/ 89305928 w 160"/>
                <a:gd name="T45" fmla="*/ 1719272 h 69"/>
                <a:gd name="T46" fmla="*/ 92333726 w 160"/>
                <a:gd name="T47" fmla="*/ 10319564 h 69"/>
                <a:gd name="T48" fmla="*/ 98388092 w 160"/>
                <a:gd name="T49" fmla="*/ 20637817 h 69"/>
                <a:gd name="T50" fmla="*/ 83251563 w 160"/>
                <a:gd name="T51" fmla="*/ 22357093 h 69"/>
                <a:gd name="T52" fmla="*/ 80224976 w 160"/>
                <a:gd name="T53" fmla="*/ 17197963 h 69"/>
                <a:gd name="T54" fmla="*/ 63573933 w 160"/>
                <a:gd name="T55" fmla="*/ 15478692 h 69"/>
                <a:gd name="T56" fmla="*/ 40868524 w 160"/>
                <a:gd name="T57" fmla="*/ 17197963 h 69"/>
                <a:gd name="T58" fmla="*/ 51465202 w 160"/>
                <a:gd name="T59" fmla="*/ 22357093 h 69"/>
                <a:gd name="T60" fmla="*/ 52978486 w 160"/>
                <a:gd name="T61" fmla="*/ 29236801 h 69"/>
                <a:gd name="T62" fmla="*/ 46924120 w 160"/>
                <a:gd name="T63" fmla="*/ 37835780 h 69"/>
                <a:gd name="T64" fmla="*/ 46924120 w 160"/>
                <a:gd name="T65" fmla="*/ 49874623 h 69"/>
                <a:gd name="T66" fmla="*/ 54491769 w 160"/>
                <a:gd name="T67" fmla="*/ 56754331 h 69"/>
                <a:gd name="T68" fmla="*/ 83251563 w 160"/>
                <a:gd name="T69" fmla="*/ 56754331 h 69"/>
                <a:gd name="T70" fmla="*/ 93847010 w 160"/>
                <a:gd name="T71" fmla="*/ 56754331 h 69"/>
                <a:gd name="T72" fmla="*/ 102929173 w 160"/>
                <a:gd name="T73" fmla="*/ 67072582 h 69"/>
                <a:gd name="T74" fmla="*/ 93847010 w 160"/>
                <a:gd name="T75" fmla="*/ 80831997 h 69"/>
                <a:gd name="T76" fmla="*/ 83251563 w 160"/>
                <a:gd name="T77" fmla="*/ 80831997 h 69"/>
                <a:gd name="T78" fmla="*/ 72656096 w 160"/>
                <a:gd name="T79" fmla="*/ 79111414 h 69"/>
                <a:gd name="T80" fmla="*/ 68115014 w 160"/>
                <a:gd name="T81" fmla="*/ 80831997 h 69"/>
                <a:gd name="T82" fmla="*/ 62060649 w 160"/>
                <a:gd name="T83" fmla="*/ 82551268 h 69"/>
                <a:gd name="T84" fmla="*/ 62060649 w 160"/>
                <a:gd name="T85" fmla="*/ 825512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8" name="Freeform 70">
              <a:extLst>
                <a:ext uri="{FF2B5EF4-FFF2-40B4-BE49-F238E27FC236}">
                  <a16:creationId xmlns:a16="http://schemas.microsoft.com/office/drawing/2014/main" id="{56AAABB1-49F3-4438-B543-F195297E16D0}"/>
                </a:ext>
              </a:extLst>
            </p:cNvPr>
            <p:cNvSpPr>
              <a:spLocks/>
            </p:cNvSpPr>
            <p:nvPr/>
          </p:nvSpPr>
          <p:spPr bwMode="auto">
            <a:xfrm>
              <a:off x="4115552" y="3646089"/>
              <a:ext cx="126999" cy="93662"/>
            </a:xfrm>
            <a:custGeom>
              <a:avLst/>
              <a:gdLst>
                <a:gd name="T0" fmla="*/ 0 w 102"/>
                <a:gd name="T1" fmla="*/ 102674656 h 71"/>
                <a:gd name="T2" fmla="*/ 1550147 w 102"/>
                <a:gd name="T3" fmla="*/ 107894661 h 71"/>
                <a:gd name="T4" fmla="*/ 12402423 w 102"/>
                <a:gd name="T5" fmla="*/ 109635982 h 71"/>
                <a:gd name="T6" fmla="*/ 40307556 w 102"/>
                <a:gd name="T7" fmla="*/ 111375984 h 71"/>
                <a:gd name="T8" fmla="*/ 72863135 w 102"/>
                <a:gd name="T9" fmla="*/ 73090648 h 71"/>
                <a:gd name="T10" fmla="*/ 82164034 w 102"/>
                <a:gd name="T11" fmla="*/ 97453332 h 71"/>
                <a:gd name="T12" fmla="*/ 91466159 w 102"/>
                <a:gd name="T13" fmla="*/ 121817314 h 71"/>
                <a:gd name="T14" fmla="*/ 111619309 w 102"/>
                <a:gd name="T15" fmla="*/ 111375984 h 71"/>
                <a:gd name="T16" fmla="*/ 133322607 w 102"/>
                <a:gd name="T17" fmla="*/ 102674656 h 71"/>
                <a:gd name="T18" fmla="*/ 155027149 w 102"/>
                <a:gd name="T19" fmla="*/ 109635982 h 71"/>
                <a:gd name="T20" fmla="*/ 156577296 w 102"/>
                <a:gd name="T21" fmla="*/ 73090648 h 71"/>
                <a:gd name="T22" fmla="*/ 141074585 w 102"/>
                <a:gd name="T23" fmla="*/ 66129322 h 71"/>
                <a:gd name="T24" fmla="*/ 131772460 w 102"/>
                <a:gd name="T25" fmla="*/ 67869323 h 71"/>
                <a:gd name="T26" fmla="*/ 137974292 w 102"/>
                <a:gd name="T27" fmla="*/ 45246662 h 71"/>
                <a:gd name="T28" fmla="*/ 119371288 w 102"/>
                <a:gd name="T29" fmla="*/ 40025327 h 71"/>
                <a:gd name="T30" fmla="*/ 103868576 w 102"/>
                <a:gd name="T31" fmla="*/ 38285326 h 71"/>
                <a:gd name="T32" fmla="*/ 82164034 w 102"/>
                <a:gd name="T33" fmla="*/ 38285326 h 71"/>
                <a:gd name="T34" fmla="*/ 65111157 w 102"/>
                <a:gd name="T35" fmla="*/ 38285326 h 71"/>
                <a:gd name="T36" fmla="*/ 43407859 w 102"/>
                <a:gd name="T37" fmla="*/ 38285326 h 71"/>
                <a:gd name="T38" fmla="*/ 26354992 w 102"/>
                <a:gd name="T39" fmla="*/ 34805322 h 71"/>
                <a:gd name="T40" fmla="*/ 23253454 w 102"/>
                <a:gd name="T41" fmla="*/ 31324000 h 71"/>
                <a:gd name="T42" fmla="*/ 26354992 w 102"/>
                <a:gd name="T43" fmla="*/ 22622672 h 71"/>
                <a:gd name="T44" fmla="*/ 34105725 w 102"/>
                <a:gd name="T45" fmla="*/ 17402661 h 71"/>
                <a:gd name="T46" fmla="*/ 63561010 w 102"/>
                <a:gd name="T47" fmla="*/ 10441332 h 71"/>
                <a:gd name="T48" fmla="*/ 62010864 w 102"/>
                <a:gd name="T49" fmla="*/ 0 h 71"/>
                <a:gd name="T50" fmla="*/ 40307556 w 102"/>
                <a:gd name="T51" fmla="*/ 3480005 h 71"/>
                <a:gd name="T52" fmla="*/ 20153156 w 102"/>
                <a:gd name="T53" fmla="*/ 1740002 h 71"/>
                <a:gd name="T54" fmla="*/ 7750735 w 102"/>
                <a:gd name="T55" fmla="*/ 13921338 h 71"/>
                <a:gd name="T56" fmla="*/ 3100294 w 102"/>
                <a:gd name="T57" fmla="*/ 38285326 h 71"/>
                <a:gd name="T58" fmla="*/ 4650441 w 102"/>
                <a:gd name="T59" fmla="*/ 45246662 h 71"/>
                <a:gd name="T60" fmla="*/ 3100294 w 102"/>
                <a:gd name="T61" fmla="*/ 46986664 h 71"/>
                <a:gd name="T62" fmla="*/ 17052863 w 102"/>
                <a:gd name="T63" fmla="*/ 50466668 h 71"/>
                <a:gd name="T64" fmla="*/ 23253454 w 102"/>
                <a:gd name="T65" fmla="*/ 64389320 h 71"/>
                <a:gd name="T66" fmla="*/ 20153156 w 102"/>
                <a:gd name="T67" fmla="*/ 80050655 h 71"/>
                <a:gd name="T68" fmla="*/ 15502716 w 102"/>
                <a:gd name="T69" fmla="*/ 81791976 h 71"/>
                <a:gd name="T70" fmla="*/ 10852276 w 102"/>
                <a:gd name="T71" fmla="*/ 88752004 h 71"/>
                <a:gd name="T72" fmla="*/ 0 w 102"/>
                <a:gd name="T73" fmla="*/ 102674656 h 71"/>
                <a:gd name="T74" fmla="*/ 0 w 102"/>
                <a:gd name="T75" fmla="*/ 10267465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49" name="Freeform 71">
              <a:extLst>
                <a:ext uri="{FF2B5EF4-FFF2-40B4-BE49-F238E27FC236}">
                  <a16:creationId xmlns:a16="http://schemas.microsoft.com/office/drawing/2014/main" id="{4777CD3E-8406-4DA5-AE1B-1C00797E2FA8}"/>
                </a:ext>
              </a:extLst>
            </p:cNvPr>
            <p:cNvSpPr>
              <a:spLocks/>
            </p:cNvSpPr>
            <p:nvPr/>
          </p:nvSpPr>
          <p:spPr bwMode="auto">
            <a:xfrm>
              <a:off x="3263070" y="3558775"/>
              <a:ext cx="61912" cy="63501"/>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50" name="Freeform 72">
              <a:extLst>
                <a:ext uri="{FF2B5EF4-FFF2-40B4-BE49-F238E27FC236}">
                  <a16:creationId xmlns:a16="http://schemas.microsoft.com/office/drawing/2014/main" id="{EB8269F4-A59E-4CCD-B062-A710FB89C5E7}"/>
                </a:ext>
              </a:extLst>
            </p:cNvPr>
            <p:cNvSpPr>
              <a:spLocks/>
            </p:cNvSpPr>
            <p:nvPr/>
          </p:nvSpPr>
          <p:spPr bwMode="auto">
            <a:xfrm>
              <a:off x="3294819" y="3614339"/>
              <a:ext cx="31750" cy="61912"/>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51" name="Freeform 73">
              <a:extLst>
                <a:ext uri="{FF2B5EF4-FFF2-40B4-BE49-F238E27FC236}">
                  <a16:creationId xmlns:a16="http://schemas.microsoft.com/office/drawing/2014/main" id="{23538202-4FB1-4B88-9D96-7B45CB88FFC6}"/>
                </a:ext>
              </a:extLst>
            </p:cNvPr>
            <p:cNvSpPr>
              <a:spLocks/>
            </p:cNvSpPr>
            <p:nvPr/>
          </p:nvSpPr>
          <p:spPr bwMode="auto">
            <a:xfrm>
              <a:off x="3128134" y="3474638"/>
              <a:ext cx="130174" cy="55562"/>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52" name="Freeform 74">
              <a:extLst>
                <a:ext uri="{FF2B5EF4-FFF2-40B4-BE49-F238E27FC236}">
                  <a16:creationId xmlns:a16="http://schemas.microsoft.com/office/drawing/2014/main" id="{CA0935B5-AB9B-43AE-98B0-7702AE448886}"/>
                </a:ext>
              </a:extLst>
            </p:cNvPr>
            <p:cNvSpPr>
              <a:spLocks/>
            </p:cNvSpPr>
            <p:nvPr/>
          </p:nvSpPr>
          <p:spPr bwMode="auto">
            <a:xfrm>
              <a:off x="3017010" y="3414313"/>
              <a:ext cx="57150" cy="46037"/>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53" name="Freeform 75">
              <a:extLst>
                <a:ext uri="{FF2B5EF4-FFF2-40B4-BE49-F238E27FC236}">
                  <a16:creationId xmlns:a16="http://schemas.microsoft.com/office/drawing/2014/main" id="{9493F309-CFD1-47F1-9F0E-6296DD925D97}"/>
                </a:ext>
              </a:extLst>
            </p:cNvPr>
            <p:cNvSpPr>
              <a:spLocks/>
            </p:cNvSpPr>
            <p:nvPr/>
          </p:nvSpPr>
          <p:spPr bwMode="auto">
            <a:xfrm>
              <a:off x="3348794" y="3579414"/>
              <a:ext cx="107950" cy="61912"/>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54" name="Freeform 76">
              <a:extLst>
                <a:ext uri="{FF2B5EF4-FFF2-40B4-BE49-F238E27FC236}">
                  <a16:creationId xmlns:a16="http://schemas.microsoft.com/office/drawing/2014/main" id="{45776178-8601-4ACC-8BDD-5A48AD142DED}"/>
                </a:ext>
              </a:extLst>
            </p:cNvPr>
            <p:cNvSpPr>
              <a:spLocks/>
            </p:cNvSpPr>
            <p:nvPr/>
          </p:nvSpPr>
          <p:spPr bwMode="auto">
            <a:xfrm>
              <a:off x="3251958" y="3457175"/>
              <a:ext cx="98425" cy="44450"/>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55" name="Group 167">
              <a:extLst>
                <a:ext uri="{FF2B5EF4-FFF2-40B4-BE49-F238E27FC236}">
                  <a16:creationId xmlns:a16="http://schemas.microsoft.com/office/drawing/2014/main" id="{2594C30C-A209-4BEF-8A8A-220EDEBBB237}"/>
                </a:ext>
              </a:extLst>
            </p:cNvPr>
            <p:cNvGrpSpPr>
              <a:grpSpLocks/>
            </p:cNvGrpSpPr>
            <p:nvPr/>
          </p:nvGrpSpPr>
          <p:grpSpPr bwMode="auto">
            <a:xfrm>
              <a:off x="3105909" y="3261912"/>
              <a:ext cx="77787" cy="73025"/>
              <a:chOff x="3191" y="2547"/>
              <a:chExt cx="63" cy="55"/>
            </a:xfrm>
            <a:grpFill/>
          </p:grpSpPr>
          <p:sp>
            <p:nvSpPr>
              <p:cNvPr id="462" name="Freeform 184">
                <a:extLst>
                  <a:ext uri="{FF2B5EF4-FFF2-40B4-BE49-F238E27FC236}">
                    <a16:creationId xmlns:a16="http://schemas.microsoft.com/office/drawing/2014/main" id="{6D22CBF0-79DC-46CF-9002-4EC47CB85E99}"/>
                  </a:ext>
                </a:extLst>
              </p:cNvPr>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3" name="Freeform 185">
                <a:extLst>
                  <a:ext uri="{FF2B5EF4-FFF2-40B4-BE49-F238E27FC236}">
                    <a16:creationId xmlns:a16="http://schemas.microsoft.com/office/drawing/2014/main" id="{568927DA-8190-4F35-A1FA-7D95EB3E3A56}"/>
                  </a:ext>
                </a:extLst>
              </p:cNvPr>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4" name="Freeform 186">
                <a:extLst>
                  <a:ext uri="{FF2B5EF4-FFF2-40B4-BE49-F238E27FC236}">
                    <a16:creationId xmlns:a16="http://schemas.microsoft.com/office/drawing/2014/main" id="{C252B32E-F8BB-437B-9A09-236877A5AC4B}"/>
                  </a:ext>
                </a:extLst>
              </p:cNvPr>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56" name="Freeform 78">
              <a:extLst>
                <a:ext uri="{FF2B5EF4-FFF2-40B4-BE49-F238E27FC236}">
                  <a16:creationId xmlns:a16="http://schemas.microsoft.com/office/drawing/2014/main" id="{1FA070B3-F412-4E72-BCDB-747FC1A3C9FD}"/>
                </a:ext>
              </a:extLst>
            </p:cNvPr>
            <p:cNvSpPr>
              <a:spLocks/>
            </p:cNvSpPr>
            <p:nvPr/>
          </p:nvSpPr>
          <p:spPr bwMode="auto">
            <a:xfrm>
              <a:off x="3318633" y="2914247"/>
              <a:ext cx="185736" cy="293689"/>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57" name="Group 172">
              <a:extLst>
                <a:ext uri="{FF2B5EF4-FFF2-40B4-BE49-F238E27FC236}">
                  <a16:creationId xmlns:a16="http://schemas.microsoft.com/office/drawing/2014/main" id="{B4611B41-7094-4B09-81E6-DA861C650A70}"/>
                </a:ext>
              </a:extLst>
            </p:cNvPr>
            <p:cNvGrpSpPr>
              <a:grpSpLocks/>
            </p:cNvGrpSpPr>
            <p:nvPr/>
          </p:nvGrpSpPr>
          <p:grpSpPr bwMode="auto">
            <a:xfrm>
              <a:off x="2890011" y="3423854"/>
              <a:ext cx="238123" cy="217489"/>
              <a:chOff x="3019" y="2670"/>
              <a:chExt cx="190" cy="167"/>
            </a:xfrm>
            <a:grpFill/>
          </p:grpSpPr>
          <p:sp>
            <p:nvSpPr>
              <p:cNvPr id="460" name="Freeform 182">
                <a:extLst>
                  <a:ext uri="{FF2B5EF4-FFF2-40B4-BE49-F238E27FC236}">
                    <a16:creationId xmlns:a16="http://schemas.microsoft.com/office/drawing/2014/main" id="{DC0C1EB9-6E24-4E1F-A6C3-7D806B8C6547}"/>
                  </a:ext>
                </a:extLst>
              </p:cNvPr>
              <p:cNvSpPr>
                <a:spLocks/>
              </p:cNvSpPr>
              <p:nvPr/>
            </p:nvSpPr>
            <p:spPr bwMode="auto">
              <a:xfrm>
                <a:off x="3019"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61" name="Freeform 183">
                <a:extLst>
                  <a:ext uri="{FF2B5EF4-FFF2-40B4-BE49-F238E27FC236}">
                    <a16:creationId xmlns:a16="http://schemas.microsoft.com/office/drawing/2014/main" id="{1B326CD6-1A3A-4AEE-AA16-DEBCB698DD6F}"/>
                  </a:ext>
                </a:extLst>
              </p:cNvPr>
              <p:cNvSpPr>
                <a:spLocks/>
              </p:cNvSpPr>
              <p:nvPr/>
            </p:nvSpPr>
            <p:spPr bwMode="auto">
              <a:xfrm>
                <a:off x="3198"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58" name="Freeform 80">
              <a:extLst>
                <a:ext uri="{FF2B5EF4-FFF2-40B4-BE49-F238E27FC236}">
                  <a16:creationId xmlns:a16="http://schemas.microsoft.com/office/drawing/2014/main" id="{8A74F7B8-0923-4EC2-B6EE-D5F4673AB1A9}"/>
                </a:ext>
              </a:extLst>
            </p:cNvPr>
            <p:cNvSpPr>
              <a:spLocks/>
            </p:cNvSpPr>
            <p:nvPr/>
          </p:nvSpPr>
          <p:spPr bwMode="auto">
            <a:xfrm>
              <a:off x="3070984" y="3333349"/>
              <a:ext cx="144461" cy="173039"/>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59" name="Group 176">
              <a:extLst>
                <a:ext uri="{FF2B5EF4-FFF2-40B4-BE49-F238E27FC236}">
                  <a16:creationId xmlns:a16="http://schemas.microsoft.com/office/drawing/2014/main" id="{6086A394-554E-481D-A9C3-F13A2725CDF9}"/>
                </a:ext>
              </a:extLst>
            </p:cNvPr>
            <p:cNvGrpSpPr>
              <a:grpSpLocks/>
            </p:cNvGrpSpPr>
            <p:nvPr/>
          </p:nvGrpSpPr>
          <p:grpSpPr bwMode="auto">
            <a:xfrm>
              <a:off x="3310695" y="3630214"/>
              <a:ext cx="109537" cy="138113"/>
              <a:chOff x="3356" y="2828"/>
              <a:chExt cx="86" cy="106"/>
            </a:xfrm>
            <a:grpFill/>
          </p:grpSpPr>
          <p:sp>
            <p:nvSpPr>
              <p:cNvPr id="458" name="Freeform 180">
                <a:extLst>
                  <a:ext uri="{FF2B5EF4-FFF2-40B4-BE49-F238E27FC236}">
                    <a16:creationId xmlns:a16="http://schemas.microsoft.com/office/drawing/2014/main" id="{016D0EF9-8725-4ED9-834E-2967C5D56B90}"/>
                  </a:ext>
                </a:extLst>
              </p:cNvPr>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9" name="Freeform 181">
                <a:extLst>
                  <a:ext uri="{FF2B5EF4-FFF2-40B4-BE49-F238E27FC236}">
                    <a16:creationId xmlns:a16="http://schemas.microsoft.com/office/drawing/2014/main" id="{1F6A4CA7-85A0-422C-AEBB-44A05E5A741E}"/>
                  </a:ext>
                </a:extLst>
              </p:cNvPr>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60" name="Freeform 82">
              <a:extLst>
                <a:ext uri="{FF2B5EF4-FFF2-40B4-BE49-F238E27FC236}">
                  <a16:creationId xmlns:a16="http://schemas.microsoft.com/office/drawing/2014/main" id="{EA64D48E-503F-4893-B89C-C683F0B9461D}"/>
                </a:ext>
              </a:extLst>
            </p:cNvPr>
            <p:cNvSpPr>
              <a:spLocks/>
            </p:cNvSpPr>
            <p:nvPr/>
          </p:nvSpPr>
          <p:spPr bwMode="auto">
            <a:xfrm>
              <a:off x="3239258" y="3484163"/>
              <a:ext cx="117475" cy="61912"/>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61" name="Group 180">
              <a:extLst>
                <a:ext uri="{FF2B5EF4-FFF2-40B4-BE49-F238E27FC236}">
                  <a16:creationId xmlns:a16="http://schemas.microsoft.com/office/drawing/2014/main" id="{848F49DF-8F3A-4A02-8625-F95B66CA79D1}"/>
                </a:ext>
              </a:extLst>
            </p:cNvPr>
            <p:cNvGrpSpPr>
              <a:grpSpLocks/>
            </p:cNvGrpSpPr>
            <p:nvPr/>
          </p:nvGrpSpPr>
          <p:grpSpPr bwMode="auto">
            <a:xfrm>
              <a:off x="3082096" y="3515914"/>
              <a:ext cx="201611" cy="223838"/>
              <a:chOff x="3172" y="2740"/>
              <a:chExt cx="161" cy="170"/>
            </a:xfrm>
            <a:grpFill/>
          </p:grpSpPr>
          <p:sp>
            <p:nvSpPr>
              <p:cNvPr id="455" name="Freeform 177">
                <a:extLst>
                  <a:ext uri="{FF2B5EF4-FFF2-40B4-BE49-F238E27FC236}">
                    <a16:creationId xmlns:a16="http://schemas.microsoft.com/office/drawing/2014/main" id="{205B0CF4-E8E7-4E53-B980-E0498036B6FA}"/>
                  </a:ext>
                </a:extLst>
              </p:cNvPr>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6" name="Freeform 178">
                <a:extLst>
                  <a:ext uri="{FF2B5EF4-FFF2-40B4-BE49-F238E27FC236}">
                    <a16:creationId xmlns:a16="http://schemas.microsoft.com/office/drawing/2014/main" id="{6D8E49A9-6FC9-4AAD-B97C-5354A10F7C4D}"/>
                  </a:ext>
                </a:extLst>
              </p:cNvPr>
              <p:cNvSpPr>
                <a:spLocks/>
              </p:cNvSpPr>
              <p:nvPr/>
            </p:nvSpPr>
            <p:spPr bwMode="auto">
              <a:xfrm>
                <a:off x="3192" y="2836"/>
                <a:ext cx="21" cy="38"/>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7" name="Freeform 179">
                <a:extLst>
                  <a:ext uri="{FF2B5EF4-FFF2-40B4-BE49-F238E27FC236}">
                    <a16:creationId xmlns:a16="http://schemas.microsoft.com/office/drawing/2014/main" id="{0E1818BE-914E-4B4B-A4C5-9B8A5204CDF1}"/>
                  </a:ext>
                </a:extLst>
              </p:cNvPr>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62" name="Freeform 84">
              <a:extLst>
                <a:ext uri="{FF2B5EF4-FFF2-40B4-BE49-F238E27FC236}">
                  <a16:creationId xmlns:a16="http://schemas.microsoft.com/office/drawing/2014/main" id="{2BEB4467-14DE-4F6A-B47D-9F63E5DDE1AC}"/>
                </a:ext>
              </a:extLst>
            </p:cNvPr>
            <p:cNvSpPr>
              <a:spLocks/>
            </p:cNvSpPr>
            <p:nvPr/>
          </p:nvSpPr>
          <p:spPr bwMode="auto">
            <a:xfrm>
              <a:off x="3064635" y="3446063"/>
              <a:ext cx="9525" cy="17462"/>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3" name="Freeform 85">
              <a:extLst>
                <a:ext uri="{FF2B5EF4-FFF2-40B4-BE49-F238E27FC236}">
                  <a16:creationId xmlns:a16="http://schemas.microsoft.com/office/drawing/2014/main" id="{E037D426-81F3-4E5B-94C8-DDAE858C66BA}"/>
                </a:ext>
              </a:extLst>
            </p:cNvPr>
            <p:cNvSpPr>
              <a:spLocks/>
            </p:cNvSpPr>
            <p:nvPr/>
          </p:nvSpPr>
          <p:spPr bwMode="auto">
            <a:xfrm>
              <a:off x="3028122" y="3371450"/>
              <a:ext cx="63500" cy="63501"/>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4" name="Freeform 86">
              <a:extLst>
                <a:ext uri="{FF2B5EF4-FFF2-40B4-BE49-F238E27FC236}">
                  <a16:creationId xmlns:a16="http://schemas.microsoft.com/office/drawing/2014/main" id="{07B2A5B7-41DC-4664-B027-8B7AEB228FBC}"/>
                </a:ext>
              </a:extLst>
            </p:cNvPr>
            <p:cNvSpPr>
              <a:spLocks/>
            </p:cNvSpPr>
            <p:nvPr/>
          </p:nvSpPr>
          <p:spPr bwMode="auto">
            <a:xfrm>
              <a:off x="3051934" y="2880910"/>
              <a:ext cx="441322" cy="371477"/>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5" name="Freeform 87">
              <a:extLst>
                <a:ext uri="{FF2B5EF4-FFF2-40B4-BE49-F238E27FC236}">
                  <a16:creationId xmlns:a16="http://schemas.microsoft.com/office/drawing/2014/main" id="{03B591EF-FCEE-44C3-90F1-CE94C8452706}"/>
                </a:ext>
              </a:extLst>
            </p:cNvPr>
            <p:cNvSpPr>
              <a:spLocks/>
            </p:cNvSpPr>
            <p:nvPr/>
          </p:nvSpPr>
          <p:spPr bwMode="auto">
            <a:xfrm>
              <a:off x="3207508" y="3336525"/>
              <a:ext cx="169861" cy="138114"/>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6" name="Freeform 88">
              <a:extLst>
                <a:ext uri="{FF2B5EF4-FFF2-40B4-BE49-F238E27FC236}">
                  <a16:creationId xmlns:a16="http://schemas.microsoft.com/office/drawing/2014/main" id="{9A2C1BD4-13A4-4150-86CB-AFB92C03B07D}"/>
                </a:ext>
              </a:extLst>
            </p:cNvPr>
            <p:cNvSpPr>
              <a:spLocks/>
            </p:cNvSpPr>
            <p:nvPr/>
          </p:nvSpPr>
          <p:spPr bwMode="auto">
            <a:xfrm>
              <a:off x="2812223" y="3630214"/>
              <a:ext cx="53975" cy="100012"/>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7" name="Freeform 89">
              <a:extLst>
                <a:ext uri="{FF2B5EF4-FFF2-40B4-BE49-F238E27FC236}">
                  <a16:creationId xmlns:a16="http://schemas.microsoft.com/office/drawing/2014/main" id="{7827E891-0A52-4770-84C5-7D1E9219182A}"/>
                </a:ext>
              </a:extLst>
            </p:cNvPr>
            <p:cNvSpPr>
              <a:spLocks/>
            </p:cNvSpPr>
            <p:nvPr/>
          </p:nvSpPr>
          <p:spPr bwMode="auto">
            <a:xfrm>
              <a:off x="3310695" y="3490513"/>
              <a:ext cx="161924" cy="100012"/>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8" name="Freeform 90">
              <a:extLst>
                <a:ext uri="{FF2B5EF4-FFF2-40B4-BE49-F238E27FC236}">
                  <a16:creationId xmlns:a16="http://schemas.microsoft.com/office/drawing/2014/main" id="{4D99D8CF-5279-4585-ABD4-471CDB59EB86}"/>
                </a:ext>
              </a:extLst>
            </p:cNvPr>
            <p:cNvSpPr>
              <a:spLocks/>
            </p:cNvSpPr>
            <p:nvPr/>
          </p:nvSpPr>
          <p:spPr bwMode="auto">
            <a:xfrm>
              <a:off x="2813811" y="3590526"/>
              <a:ext cx="209548" cy="158751"/>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69" name="Freeform 91">
              <a:extLst>
                <a:ext uri="{FF2B5EF4-FFF2-40B4-BE49-F238E27FC236}">
                  <a16:creationId xmlns:a16="http://schemas.microsoft.com/office/drawing/2014/main" id="{6F302430-C3FB-4176-8FA7-085559FEE24D}"/>
                </a:ext>
              </a:extLst>
            </p:cNvPr>
            <p:cNvSpPr>
              <a:spLocks/>
            </p:cNvSpPr>
            <p:nvPr/>
          </p:nvSpPr>
          <p:spPr bwMode="auto">
            <a:xfrm>
              <a:off x="3158296" y="2944410"/>
              <a:ext cx="219073" cy="376239"/>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0" name="Freeform 92">
              <a:extLst>
                <a:ext uri="{FF2B5EF4-FFF2-40B4-BE49-F238E27FC236}">
                  <a16:creationId xmlns:a16="http://schemas.microsoft.com/office/drawing/2014/main" id="{83F1CF09-836A-4B36-9DAA-78F6C8FF9048}"/>
                </a:ext>
              </a:extLst>
            </p:cNvPr>
            <p:cNvSpPr>
              <a:spLocks/>
            </p:cNvSpPr>
            <p:nvPr/>
          </p:nvSpPr>
          <p:spPr bwMode="auto">
            <a:xfrm>
              <a:off x="3070984" y="3503213"/>
              <a:ext cx="76199" cy="41276"/>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1" name="Freeform 93">
              <a:extLst>
                <a:ext uri="{FF2B5EF4-FFF2-40B4-BE49-F238E27FC236}">
                  <a16:creationId xmlns:a16="http://schemas.microsoft.com/office/drawing/2014/main" id="{4EE0B5B1-679D-4F59-86EC-4CE1DD1EBF21}"/>
                </a:ext>
              </a:extLst>
            </p:cNvPr>
            <p:cNvSpPr>
              <a:spLocks/>
            </p:cNvSpPr>
            <p:nvPr/>
          </p:nvSpPr>
          <p:spPr bwMode="auto">
            <a:xfrm>
              <a:off x="3412294" y="3630214"/>
              <a:ext cx="47625" cy="38100"/>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72" name="Group 194">
              <a:extLst>
                <a:ext uri="{FF2B5EF4-FFF2-40B4-BE49-F238E27FC236}">
                  <a16:creationId xmlns:a16="http://schemas.microsoft.com/office/drawing/2014/main" id="{50A6B5C9-BA79-4227-AEDD-5A0688E0C4A6}"/>
                </a:ext>
              </a:extLst>
            </p:cNvPr>
            <p:cNvGrpSpPr>
              <a:grpSpLocks/>
            </p:cNvGrpSpPr>
            <p:nvPr/>
          </p:nvGrpSpPr>
          <p:grpSpPr bwMode="auto">
            <a:xfrm>
              <a:off x="2796384" y="3241225"/>
              <a:ext cx="203201" cy="209548"/>
              <a:chOff x="2942" y="2530"/>
              <a:chExt cx="163" cy="161"/>
            </a:xfrm>
            <a:grpFill/>
          </p:grpSpPr>
          <p:sp>
            <p:nvSpPr>
              <p:cNvPr id="450" name="Freeform 172">
                <a:extLst>
                  <a:ext uri="{FF2B5EF4-FFF2-40B4-BE49-F238E27FC236}">
                    <a16:creationId xmlns:a16="http://schemas.microsoft.com/office/drawing/2014/main" id="{F7671BC2-F736-4471-ABB9-D907F76D6FED}"/>
                  </a:ext>
                </a:extLst>
              </p:cNvPr>
              <p:cNvSpPr>
                <a:spLocks/>
              </p:cNvSpPr>
              <p:nvPr/>
            </p:nvSpPr>
            <p:spPr bwMode="auto">
              <a:xfrm>
                <a:off x="2942" y="2596"/>
                <a:ext cx="57" cy="66"/>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1" name="Freeform 173">
                <a:extLst>
                  <a:ext uri="{FF2B5EF4-FFF2-40B4-BE49-F238E27FC236}">
                    <a16:creationId xmlns:a16="http://schemas.microsoft.com/office/drawing/2014/main" id="{1F9F8D9D-7D69-4667-BA2E-37F263492B78}"/>
                  </a:ext>
                </a:extLst>
              </p:cNvPr>
              <p:cNvSpPr>
                <a:spLocks/>
              </p:cNvSpPr>
              <p:nvPr/>
            </p:nvSpPr>
            <p:spPr bwMode="auto">
              <a:xfrm>
                <a:off x="2971" y="2592"/>
                <a:ext cx="36" cy="26"/>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2" name="Freeform 174">
                <a:extLst>
                  <a:ext uri="{FF2B5EF4-FFF2-40B4-BE49-F238E27FC236}">
                    <a16:creationId xmlns:a16="http://schemas.microsoft.com/office/drawing/2014/main" id="{52DC7616-0F71-40F8-9655-3FDDA1AFCA35}"/>
                  </a:ext>
                </a:extLst>
              </p:cNvPr>
              <p:cNvSpPr>
                <a:spLocks/>
              </p:cNvSpPr>
              <p:nvPr/>
            </p:nvSpPr>
            <p:spPr bwMode="auto">
              <a:xfrm>
                <a:off x="2987" y="2535"/>
                <a:ext cx="10" cy="13"/>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3" name="Freeform 175">
                <a:extLst>
                  <a:ext uri="{FF2B5EF4-FFF2-40B4-BE49-F238E27FC236}">
                    <a16:creationId xmlns:a16="http://schemas.microsoft.com/office/drawing/2014/main" id="{E60EF56C-F57F-4B1B-AEC7-DE644EDA6012}"/>
                  </a:ext>
                </a:extLst>
              </p:cNvPr>
              <p:cNvSpPr>
                <a:spLocks/>
              </p:cNvSpPr>
              <p:nvPr/>
            </p:nvSpPr>
            <p:spPr bwMode="auto">
              <a:xfrm>
                <a:off x="2991" y="2547"/>
                <a:ext cx="9" cy="8"/>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54" name="Freeform 176">
                <a:extLst>
                  <a:ext uri="{FF2B5EF4-FFF2-40B4-BE49-F238E27FC236}">
                    <a16:creationId xmlns:a16="http://schemas.microsoft.com/office/drawing/2014/main" id="{72C54D1C-8AEB-44BA-BBF6-95D3D1309E2A}"/>
                  </a:ext>
                </a:extLst>
              </p:cNvPr>
              <p:cNvSpPr>
                <a:spLocks/>
              </p:cNvSpPr>
              <p:nvPr/>
            </p:nvSpPr>
            <p:spPr bwMode="auto">
              <a:xfrm>
                <a:off x="2999" y="2530"/>
                <a:ext cx="106" cy="161"/>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73" name="Freeform 95">
              <a:extLst>
                <a:ext uri="{FF2B5EF4-FFF2-40B4-BE49-F238E27FC236}">
                  <a16:creationId xmlns:a16="http://schemas.microsoft.com/office/drawing/2014/main" id="{4AD8638D-8AEC-4F52-B249-A269C6B7AA4F}"/>
                </a:ext>
              </a:extLst>
            </p:cNvPr>
            <p:cNvSpPr>
              <a:spLocks/>
            </p:cNvSpPr>
            <p:nvPr/>
          </p:nvSpPr>
          <p:spPr bwMode="auto">
            <a:xfrm>
              <a:off x="3364669" y="3311124"/>
              <a:ext cx="136524" cy="115888"/>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4" name="Freeform 96">
              <a:extLst>
                <a:ext uri="{FF2B5EF4-FFF2-40B4-BE49-F238E27FC236}">
                  <a16:creationId xmlns:a16="http://schemas.microsoft.com/office/drawing/2014/main" id="{E995565F-8C63-48BB-ABEF-50ED02F6CDCD}"/>
                </a:ext>
              </a:extLst>
            </p:cNvPr>
            <p:cNvSpPr>
              <a:spLocks/>
            </p:cNvSpPr>
            <p:nvPr/>
          </p:nvSpPr>
          <p:spPr bwMode="auto">
            <a:xfrm>
              <a:off x="3345620" y="3393674"/>
              <a:ext cx="300036" cy="182564"/>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5" name="Freeform 97">
              <a:extLst>
                <a:ext uri="{FF2B5EF4-FFF2-40B4-BE49-F238E27FC236}">
                  <a16:creationId xmlns:a16="http://schemas.microsoft.com/office/drawing/2014/main" id="{56CFA32B-AD34-49B9-9949-2236602E1B58}"/>
                </a:ext>
              </a:extLst>
            </p:cNvPr>
            <p:cNvSpPr>
              <a:spLocks/>
            </p:cNvSpPr>
            <p:nvPr/>
          </p:nvSpPr>
          <p:spPr bwMode="auto">
            <a:xfrm>
              <a:off x="3421819" y="3487337"/>
              <a:ext cx="55563" cy="65087"/>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6" name="Freeform 98">
              <a:extLst>
                <a:ext uri="{FF2B5EF4-FFF2-40B4-BE49-F238E27FC236}">
                  <a16:creationId xmlns:a16="http://schemas.microsoft.com/office/drawing/2014/main" id="{16D6AC40-4AB9-40F8-AFEF-28E2E4FFCBF5}"/>
                </a:ext>
              </a:extLst>
            </p:cNvPr>
            <p:cNvSpPr>
              <a:spLocks/>
            </p:cNvSpPr>
            <p:nvPr/>
          </p:nvSpPr>
          <p:spPr bwMode="auto">
            <a:xfrm>
              <a:off x="3367844" y="3207937"/>
              <a:ext cx="87312" cy="61912"/>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7" name="Freeform 99">
              <a:extLst>
                <a:ext uri="{FF2B5EF4-FFF2-40B4-BE49-F238E27FC236}">
                  <a16:creationId xmlns:a16="http://schemas.microsoft.com/office/drawing/2014/main" id="{E48AB9B9-710D-45E5-945E-F07A3308550E}"/>
                </a:ext>
              </a:extLst>
            </p:cNvPr>
            <p:cNvSpPr>
              <a:spLocks/>
            </p:cNvSpPr>
            <p:nvPr/>
          </p:nvSpPr>
          <p:spPr bwMode="auto">
            <a:xfrm>
              <a:off x="3301170" y="3288899"/>
              <a:ext cx="136524" cy="73025"/>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8" name="Freeform 100">
              <a:extLst>
                <a:ext uri="{FF2B5EF4-FFF2-40B4-BE49-F238E27FC236}">
                  <a16:creationId xmlns:a16="http://schemas.microsoft.com/office/drawing/2014/main" id="{E186F633-6B4B-41BD-9574-0C89983CE6F0}"/>
                </a:ext>
              </a:extLst>
            </p:cNvPr>
            <p:cNvSpPr>
              <a:spLocks/>
            </p:cNvSpPr>
            <p:nvPr/>
          </p:nvSpPr>
          <p:spPr bwMode="auto">
            <a:xfrm>
              <a:off x="3324982" y="3260323"/>
              <a:ext cx="117475" cy="50800"/>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79" name="Freeform 101">
              <a:extLst>
                <a:ext uri="{FF2B5EF4-FFF2-40B4-BE49-F238E27FC236}">
                  <a16:creationId xmlns:a16="http://schemas.microsoft.com/office/drawing/2014/main" id="{EDCF1A3B-F3E0-44EA-B0E2-028E68151DFF}"/>
                </a:ext>
              </a:extLst>
            </p:cNvPr>
            <p:cNvSpPr>
              <a:spLocks/>
            </p:cNvSpPr>
            <p:nvPr/>
          </p:nvSpPr>
          <p:spPr bwMode="auto">
            <a:xfrm>
              <a:off x="3201158" y="3519088"/>
              <a:ext cx="57150" cy="33337"/>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0" name="Freeform 102">
              <a:extLst>
                <a:ext uri="{FF2B5EF4-FFF2-40B4-BE49-F238E27FC236}">
                  <a16:creationId xmlns:a16="http://schemas.microsoft.com/office/drawing/2014/main" id="{598DF045-0615-4868-A50F-457B07E7719C}"/>
                </a:ext>
              </a:extLst>
            </p:cNvPr>
            <p:cNvSpPr>
              <a:spLocks/>
            </p:cNvSpPr>
            <p:nvPr/>
          </p:nvSpPr>
          <p:spPr bwMode="auto">
            <a:xfrm>
              <a:off x="3320220" y="3625451"/>
              <a:ext cx="42862" cy="25400"/>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1" name="Freeform 103">
              <a:extLst>
                <a:ext uri="{FF2B5EF4-FFF2-40B4-BE49-F238E27FC236}">
                  <a16:creationId xmlns:a16="http://schemas.microsoft.com/office/drawing/2014/main" id="{059265AD-F300-46F1-A3A4-D247FA3B2264}"/>
                </a:ext>
              </a:extLst>
            </p:cNvPr>
            <p:cNvSpPr>
              <a:spLocks/>
            </p:cNvSpPr>
            <p:nvPr/>
          </p:nvSpPr>
          <p:spPr bwMode="auto">
            <a:xfrm>
              <a:off x="3283708" y="3538138"/>
              <a:ext cx="73025" cy="101601"/>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2" name="Freeform 104">
              <a:extLst>
                <a:ext uri="{FF2B5EF4-FFF2-40B4-BE49-F238E27FC236}">
                  <a16:creationId xmlns:a16="http://schemas.microsoft.com/office/drawing/2014/main" id="{3DB818E0-571C-4DE1-B397-F55B82846FC3}"/>
                </a:ext>
              </a:extLst>
            </p:cNvPr>
            <p:cNvSpPr>
              <a:spLocks/>
            </p:cNvSpPr>
            <p:nvPr/>
          </p:nvSpPr>
          <p:spPr bwMode="auto">
            <a:xfrm>
              <a:off x="3197984" y="3531788"/>
              <a:ext cx="117475" cy="88900"/>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nvGrpSpPr>
            <p:cNvPr id="383" name="Group 210">
              <a:extLst>
                <a:ext uri="{FF2B5EF4-FFF2-40B4-BE49-F238E27FC236}">
                  <a16:creationId xmlns:a16="http://schemas.microsoft.com/office/drawing/2014/main" id="{6637BECE-8A16-480C-BCCF-36826204AF47}"/>
                </a:ext>
              </a:extLst>
            </p:cNvPr>
            <p:cNvGrpSpPr>
              <a:grpSpLocks/>
            </p:cNvGrpSpPr>
            <p:nvPr/>
          </p:nvGrpSpPr>
          <p:grpSpPr bwMode="auto">
            <a:xfrm>
              <a:off x="2670939" y="3723835"/>
              <a:ext cx="1254117" cy="1325556"/>
              <a:chOff x="2841" y="2900"/>
              <a:chExt cx="1008" cy="1014"/>
            </a:xfrm>
            <a:grpFill/>
          </p:grpSpPr>
          <p:sp>
            <p:nvSpPr>
              <p:cNvPr id="387" name="Freeform 109">
                <a:extLst>
                  <a:ext uri="{FF2B5EF4-FFF2-40B4-BE49-F238E27FC236}">
                    <a16:creationId xmlns:a16="http://schemas.microsoft.com/office/drawing/2014/main" id="{90AD6C1F-8915-44FD-B889-6E50FD9C12B3}"/>
                  </a:ext>
                </a:extLst>
              </p:cNvPr>
              <p:cNvSpPr>
                <a:spLocks/>
              </p:cNvSpPr>
              <p:nvPr/>
            </p:nvSpPr>
            <p:spPr bwMode="auto">
              <a:xfrm>
                <a:off x="2963" y="2905"/>
                <a:ext cx="278" cy="265"/>
              </a:xfrm>
              <a:custGeom>
                <a:avLst/>
                <a:gdLst>
                  <a:gd name="T0" fmla="*/ 0 w 278"/>
                  <a:gd name="T1" fmla="*/ 141 h 265"/>
                  <a:gd name="T2" fmla="*/ 0 w 278"/>
                  <a:gd name="T3" fmla="*/ 141 h 265"/>
                  <a:gd name="T4" fmla="*/ 1 w 278"/>
                  <a:gd name="T5" fmla="*/ 146 h 265"/>
                  <a:gd name="T6" fmla="*/ 52 w 278"/>
                  <a:gd name="T7" fmla="*/ 179 h 265"/>
                  <a:gd name="T8" fmla="*/ 161 w 278"/>
                  <a:gd name="T9" fmla="*/ 251 h 265"/>
                  <a:gd name="T10" fmla="*/ 162 w 278"/>
                  <a:gd name="T11" fmla="*/ 264 h 265"/>
                  <a:gd name="T12" fmla="*/ 173 w 278"/>
                  <a:gd name="T13" fmla="*/ 262 h 265"/>
                  <a:gd name="T14" fmla="*/ 194 w 278"/>
                  <a:gd name="T15" fmla="*/ 257 h 265"/>
                  <a:gd name="T16" fmla="*/ 277 w 278"/>
                  <a:gd name="T17" fmla="*/ 200 h 265"/>
                  <a:gd name="T18" fmla="*/ 245 w 278"/>
                  <a:gd name="T19" fmla="*/ 162 h 265"/>
                  <a:gd name="T20" fmla="*/ 245 w 278"/>
                  <a:gd name="T21" fmla="*/ 101 h 265"/>
                  <a:gd name="T22" fmla="*/ 241 w 278"/>
                  <a:gd name="T23" fmla="*/ 74 h 265"/>
                  <a:gd name="T24" fmla="*/ 218 w 278"/>
                  <a:gd name="T25" fmla="*/ 46 h 265"/>
                  <a:gd name="T26" fmla="*/ 230 w 278"/>
                  <a:gd name="T27" fmla="*/ 37 h 265"/>
                  <a:gd name="T28" fmla="*/ 236 w 278"/>
                  <a:gd name="T29" fmla="*/ 0 h 265"/>
                  <a:gd name="T30" fmla="*/ 138 w 278"/>
                  <a:gd name="T31" fmla="*/ 6 h 265"/>
                  <a:gd name="T32" fmla="*/ 88 w 278"/>
                  <a:gd name="T33" fmla="*/ 28 h 265"/>
                  <a:gd name="T34" fmla="*/ 100 w 278"/>
                  <a:gd name="T35" fmla="*/ 73 h 265"/>
                  <a:gd name="T36" fmla="*/ 79 w 278"/>
                  <a:gd name="T37" fmla="*/ 74 h 265"/>
                  <a:gd name="T38" fmla="*/ 67 w 278"/>
                  <a:gd name="T39" fmla="*/ 79 h 265"/>
                  <a:gd name="T40" fmla="*/ 69 w 278"/>
                  <a:gd name="T41" fmla="*/ 91 h 265"/>
                  <a:gd name="T42" fmla="*/ 7 w 278"/>
                  <a:gd name="T43" fmla="*/ 118 h 265"/>
                  <a:gd name="T44" fmla="*/ 0 w 278"/>
                  <a:gd name="T45" fmla="*/ 141 h 265"/>
                  <a:gd name="T46" fmla="*/ 0 w 278"/>
                  <a:gd name="T47" fmla="*/ 141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65"/>
                  <a:gd name="T74" fmla="*/ 278 w 278"/>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65">
                    <a:moveTo>
                      <a:pt x="0" y="141"/>
                    </a:moveTo>
                    <a:lnTo>
                      <a:pt x="0" y="141"/>
                    </a:lnTo>
                    <a:lnTo>
                      <a:pt x="1" y="146"/>
                    </a:lnTo>
                    <a:lnTo>
                      <a:pt x="52" y="179"/>
                    </a:lnTo>
                    <a:lnTo>
                      <a:pt x="161" y="251"/>
                    </a:lnTo>
                    <a:lnTo>
                      <a:pt x="162" y="264"/>
                    </a:lnTo>
                    <a:lnTo>
                      <a:pt x="173" y="262"/>
                    </a:lnTo>
                    <a:lnTo>
                      <a:pt x="194" y="257"/>
                    </a:lnTo>
                    <a:lnTo>
                      <a:pt x="277" y="200"/>
                    </a:lnTo>
                    <a:lnTo>
                      <a:pt x="245" y="162"/>
                    </a:lnTo>
                    <a:lnTo>
                      <a:pt x="245" y="101"/>
                    </a:lnTo>
                    <a:lnTo>
                      <a:pt x="241" y="74"/>
                    </a:lnTo>
                    <a:lnTo>
                      <a:pt x="218" y="46"/>
                    </a:lnTo>
                    <a:lnTo>
                      <a:pt x="230" y="37"/>
                    </a:lnTo>
                    <a:lnTo>
                      <a:pt x="236" y="0"/>
                    </a:lnTo>
                    <a:lnTo>
                      <a:pt x="138" y="6"/>
                    </a:lnTo>
                    <a:lnTo>
                      <a:pt x="88" y="28"/>
                    </a:lnTo>
                    <a:lnTo>
                      <a:pt x="100" y="73"/>
                    </a:lnTo>
                    <a:lnTo>
                      <a:pt x="79" y="74"/>
                    </a:lnTo>
                    <a:lnTo>
                      <a:pt x="67" y="79"/>
                    </a:lnTo>
                    <a:lnTo>
                      <a:pt x="69" y="91"/>
                    </a:lnTo>
                    <a:lnTo>
                      <a:pt x="7" y="118"/>
                    </a:lnTo>
                    <a:lnTo>
                      <a:pt x="0" y="14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8" name="Freeform 110">
                <a:extLst>
                  <a:ext uri="{FF2B5EF4-FFF2-40B4-BE49-F238E27FC236}">
                    <a16:creationId xmlns:a16="http://schemas.microsoft.com/office/drawing/2014/main" id="{41B9DBB7-129E-4687-B50D-3E862CD5F09E}"/>
                  </a:ext>
                </a:extLst>
              </p:cNvPr>
              <p:cNvSpPr>
                <a:spLocks/>
              </p:cNvSpPr>
              <p:nvPr/>
            </p:nvSpPr>
            <p:spPr bwMode="auto">
              <a:xfrm>
                <a:off x="3608" y="2900"/>
                <a:ext cx="136" cy="125"/>
              </a:xfrm>
              <a:custGeom>
                <a:avLst/>
                <a:gdLst>
                  <a:gd name="T0" fmla="*/ 0 w 136"/>
                  <a:gd name="T1" fmla="*/ 60 h 125"/>
                  <a:gd name="T2" fmla="*/ 0 w 136"/>
                  <a:gd name="T3" fmla="*/ 60 h 125"/>
                  <a:gd name="T4" fmla="*/ 6 w 136"/>
                  <a:gd name="T5" fmla="*/ 78 h 125"/>
                  <a:gd name="T6" fmla="*/ 68 w 136"/>
                  <a:gd name="T7" fmla="*/ 105 h 125"/>
                  <a:gd name="T8" fmla="*/ 68 w 136"/>
                  <a:gd name="T9" fmla="*/ 115 h 125"/>
                  <a:gd name="T10" fmla="*/ 83 w 136"/>
                  <a:gd name="T11" fmla="*/ 122 h 125"/>
                  <a:gd name="T12" fmla="*/ 108 w 136"/>
                  <a:gd name="T13" fmla="*/ 124 h 125"/>
                  <a:gd name="T14" fmla="*/ 128 w 136"/>
                  <a:gd name="T15" fmla="*/ 111 h 125"/>
                  <a:gd name="T16" fmla="*/ 135 w 136"/>
                  <a:gd name="T17" fmla="*/ 110 h 125"/>
                  <a:gd name="T18" fmla="*/ 117 w 136"/>
                  <a:gd name="T19" fmla="*/ 75 h 125"/>
                  <a:gd name="T20" fmla="*/ 92 w 136"/>
                  <a:gd name="T21" fmla="*/ 54 h 125"/>
                  <a:gd name="T22" fmla="*/ 104 w 136"/>
                  <a:gd name="T23" fmla="*/ 22 h 125"/>
                  <a:gd name="T24" fmla="*/ 93 w 136"/>
                  <a:gd name="T25" fmla="*/ 18 h 125"/>
                  <a:gd name="T26" fmla="*/ 83 w 136"/>
                  <a:gd name="T27" fmla="*/ 0 h 125"/>
                  <a:gd name="T28" fmla="*/ 53 w 136"/>
                  <a:gd name="T29" fmla="*/ 2 h 125"/>
                  <a:gd name="T30" fmla="*/ 38 w 136"/>
                  <a:gd name="T31" fmla="*/ 13 h 125"/>
                  <a:gd name="T32" fmla="*/ 33 w 136"/>
                  <a:gd name="T33" fmla="*/ 42 h 125"/>
                  <a:gd name="T34" fmla="*/ 0 w 136"/>
                  <a:gd name="T35" fmla="*/ 60 h 125"/>
                  <a:gd name="T36" fmla="*/ 0 w 136"/>
                  <a:gd name="T37" fmla="*/ 6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25"/>
                  <a:gd name="T59" fmla="*/ 136 w 136"/>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25">
                    <a:moveTo>
                      <a:pt x="0" y="60"/>
                    </a:moveTo>
                    <a:lnTo>
                      <a:pt x="0" y="60"/>
                    </a:lnTo>
                    <a:lnTo>
                      <a:pt x="6" y="78"/>
                    </a:lnTo>
                    <a:lnTo>
                      <a:pt x="68" y="105"/>
                    </a:lnTo>
                    <a:lnTo>
                      <a:pt x="68" y="115"/>
                    </a:lnTo>
                    <a:lnTo>
                      <a:pt x="83" y="122"/>
                    </a:lnTo>
                    <a:lnTo>
                      <a:pt x="108" y="124"/>
                    </a:lnTo>
                    <a:lnTo>
                      <a:pt x="128" y="111"/>
                    </a:lnTo>
                    <a:lnTo>
                      <a:pt x="135" y="110"/>
                    </a:lnTo>
                    <a:lnTo>
                      <a:pt x="117" y="75"/>
                    </a:lnTo>
                    <a:lnTo>
                      <a:pt x="92" y="54"/>
                    </a:lnTo>
                    <a:lnTo>
                      <a:pt x="104" y="22"/>
                    </a:lnTo>
                    <a:lnTo>
                      <a:pt x="93" y="18"/>
                    </a:lnTo>
                    <a:lnTo>
                      <a:pt x="83" y="0"/>
                    </a:lnTo>
                    <a:lnTo>
                      <a:pt x="53" y="2"/>
                    </a:lnTo>
                    <a:lnTo>
                      <a:pt x="38" y="13"/>
                    </a:lnTo>
                    <a:lnTo>
                      <a:pt x="33" y="42"/>
                    </a:lnTo>
                    <a:lnTo>
                      <a:pt x="0" y="6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9" name="Freeform 111">
                <a:extLst>
                  <a:ext uri="{FF2B5EF4-FFF2-40B4-BE49-F238E27FC236}">
                    <a16:creationId xmlns:a16="http://schemas.microsoft.com/office/drawing/2014/main" id="{1811E320-BF41-4FA9-A344-B51CA9CF5BB0}"/>
                  </a:ext>
                </a:extLst>
              </p:cNvPr>
              <p:cNvSpPr>
                <a:spLocks/>
              </p:cNvSpPr>
              <p:nvPr/>
            </p:nvSpPr>
            <p:spPr bwMode="auto">
              <a:xfrm>
                <a:off x="3553" y="2978"/>
                <a:ext cx="288" cy="240"/>
              </a:xfrm>
              <a:custGeom>
                <a:avLst/>
                <a:gdLst>
                  <a:gd name="T0" fmla="*/ 0 w 288"/>
                  <a:gd name="T1" fmla="*/ 62 h 240"/>
                  <a:gd name="T2" fmla="*/ 0 w 288"/>
                  <a:gd name="T3" fmla="*/ 62 h 240"/>
                  <a:gd name="T4" fmla="*/ 4 w 288"/>
                  <a:gd name="T5" fmla="*/ 41 h 240"/>
                  <a:gd name="T6" fmla="*/ 19 w 288"/>
                  <a:gd name="T7" fmla="*/ 46 h 240"/>
                  <a:gd name="T8" fmla="*/ 38 w 288"/>
                  <a:gd name="T9" fmla="*/ 33 h 240"/>
                  <a:gd name="T10" fmla="*/ 46 w 288"/>
                  <a:gd name="T11" fmla="*/ 24 h 240"/>
                  <a:gd name="T12" fmla="*/ 30 w 288"/>
                  <a:gd name="T13" fmla="*/ 10 h 240"/>
                  <a:gd name="T14" fmla="*/ 61 w 288"/>
                  <a:gd name="T15" fmla="*/ 0 h 240"/>
                  <a:gd name="T16" fmla="*/ 123 w 288"/>
                  <a:gd name="T17" fmla="*/ 27 h 240"/>
                  <a:gd name="T18" fmla="*/ 123 w 288"/>
                  <a:gd name="T19" fmla="*/ 37 h 240"/>
                  <a:gd name="T20" fmla="*/ 138 w 288"/>
                  <a:gd name="T21" fmla="*/ 44 h 240"/>
                  <a:gd name="T22" fmla="*/ 151 w 288"/>
                  <a:gd name="T23" fmla="*/ 51 h 240"/>
                  <a:gd name="T24" fmla="*/ 163 w 288"/>
                  <a:gd name="T25" fmla="*/ 46 h 240"/>
                  <a:gd name="T26" fmla="*/ 187 w 288"/>
                  <a:gd name="T27" fmla="*/ 54 h 240"/>
                  <a:gd name="T28" fmla="*/ 220 w 288"/>
                  <a:gd name="T29" fmla="*/ 108 h 240"/>
                  <a:gd name="T30" fmla="*/ 224 w 288"/>
                  <a:gd name="T31" fmla="*/ 112 h 240"/>
                  <a:gd name="T32" fmla="*/ 237 w 288"/>
                  <a:gd name="T33" fmla="*/ 133 h 240"/>
                  <a:gd name="T34" fmla="*/ 280 w 288"/>
                  <a:gd name="T35" fmla="*/ 139 h 240"/>
                  <a:gd name="T36" fmla="*/ 287 w 288"/>
                  <a:gd name="T37" fmla="*/ 149 h 240"/>
                  <a:gd name="T38" fmla="*/ 277 w 288"/>
                  <a:gd name="T39" fmla="*/ 177 h 240"/>
                  <a:gd name="T40" fmla="*/ 237 w 288"/>
                  <a:gd name="T41" fmla="*/ 191 h 240"/>
                  <a:gd name="T42" fmla="*/ 193 w 288"/>
                  <a:gd name="T43" fmla="*/ 200 h 240"/>
                  <a:gd name="T44" fmla="*/ 159 w 288"/>
                  <a:gd name="T45" fmla="*/ 239 h 240"/>
                  <a:gd name="T46" fmla="*/ 159 w 288"/>
                  <a:gd name="T47" fmla="*/ 224 h 240"/>
                  <a:gd name="T48" fmla="*/ 134 w 288"/>
                  <a:gd name="T49" fmla="*/ 214 h 240"/>
                  <a:gd name="T50" fmla="*/ 109 w 288"/>
                  <a:gd name="T51" fmla="*/ 227 h 240"/>
                  <a:gd name="T52" fmla="*/ 84 w 288"/>
                  <a:gd name="T53" fmla="*/ 184 h 240"/>
                  <a:gd name="T54" fmla="*/ 64 w 288"/>
                  <a:gd name="T55" fmla="*/ 167 h 240"/>
                  <a:gd name="T56" fmla="*/ 51 w 288"/>
                  <a:gd name="T57" fmla="*/ 122 h 240"/>
                  <a:gd name="T58" fmla="*/ 0 w 288"/>
                  <a:gd name="T59" fmla="*/ 62 h 240"/>
                  <a:gd name="T60" fmla="*/ 0 w 288"/>
                  <a:gd name="T61" fmla="*/ 62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40"/>
                  <a:gd name="T95" fmla="*/ 288 w 288"/>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40">
                    <a:moveTo>
                      <a:pt x="0" y="62"/>
                    </a:moveTo>
                    <a:lnTo>
                      <a:pt x="0" y="62"/>
                    </a:lnTo>
                    <a:lnTo>
                      <a:pt x="4" y="41"/>
                    </a:lnTo>
                    <a:lnTo>
                      <a:pt x="19" y="46"/>
                    </a:lnTo>
                    <a:lnTo>
                      <a:pt x="38" y="33"/>
                    </a:lnTo>
                    <a:lnTo>
                      <a:pt x="46" y="24"/>
                    </a:lnTo>
                    <a:lnTo>
                      <a:pt x="30" y="10"/>
                    </a:lnTo>
                    <a:lnTo>
                      <a:pt x="61" y="0"/>
                    </a:lnTo>
                    <a:lnTo>
                      <a:pt x="123" y="27"/>
                    </a:lnTo>
                    <a:lnTo>
                      <a:pt x="123" y="37"/>
                    </a:lnTo>
                    <a:lnTo>
                      <a:pt x="138" y="44"/>
                    </a:lnTo>
                    <a:lnTo>
                      <a:pt x="151" y="51"/>
                    </a:lnTo>
                    <a:lnTo>
                      <a:pt x="163" y="46"/>
                    </a:lnTo>
                    <a:lnTo>
                      <a:pt x="187" y="54"/>
                    </a:lnTo>
                    <a:lnTo>
                      <a:pt x="220" y="108"/>
                    </a:lnTo>
                    <a:lnTo>
                      <a:pt x="224" y="112"/>
                    </a:lnTo>
                    <a:lnTo>
                      <a:pt x="237" y="133"/>
                    </a:lnTo>
                    <a:lnTo>
                      <a:pt x="280" y="139"/>
                    </a:lnTo>
                    <a:lnTo>
                      <a:pt x="287" y="149"/>
                    </a:lnTo>
                    <a:lnTo>
                      <a:pt x="277" y="177"/>
                    </a:lnTo>
                    <a:lnTo>
                      <a:pt x="237" y="191"/>
                    </a:lnTo>
                    <a:lnTo>
                      <a:pt x="193" y="200"/>
                    </a:lnTo>
                    <a:lnTo>
                      <a:pt x="159" y="239"/>
                    </a:lnTo>
                    <a:lnTo>
                      <a:pt x="159" y="224"/>
                    </a:lnTo>
                    <a:lnTo>
                      <a:pt x="134" y="214"/>
                    </a:lnTo>
                    <a:lnTo>
                      <a:pt x="109" y="227"/>
                    </a:lnTo>
                    <a:lnTo>
                      <a:pt x="84" y="184"/>
                    </a:lnTo>
                    <a:lnTo>
                      <a:pt x="64" y="167"/>
                    </a:lnTo>
                    <a:lnTo>
                      <a:pt x="51" y="122"/>
                    </a:lnTo>
                    <a:lnTo>
                      <a:pt x="0" y="6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0" name="Freeform 112">
                <a:extLst>
                  <a:ext uri="{FF2B5EF4-FFF2-40B4-BE49-F238E27FC236}">
                    <a16:creationId xmlns:a16="http://schemas.microsoft.com/office/drawing/2014/main" id="{384CC098-EC04-46A3-AA2D-B23DD9D099C2}"/>
                  </a:ext>
                </a:extLst>
              </p:cNvPr>
              <p:cNvSpPr>
                <a:spLocks/>
              </p:cNvSpPr>
              <p:nvPr/>
            </p:nvSpPr>
            <p:spPr bwMode="auto">
              <a:xfrm>
                <a:off x="3564" y="2902"/>
                <a:ext cx="98" cy="75"/>
              </a:xfrm>
              <a:custGeom>
                <a:avLst/>
                <a:gdLst>
                  <a:gd name="T0" fmla="*/ 0 w 98"/>
                  <a:gd name="T1" fmla="*/ 68 h 75"/>
                  <a:gd name="T2" fmla="*/ 0 w 98"/>
                  <a:gd name="T3" fmla="*/ 68 h 75"/>
                  <a:gd name="T4" fmla="*/ 1 w 98"/>
                  <a:gd name="T5" fmla="*/ 61 h 75"/>
                  <a:gd name="T6" fmla="*/ 15 w 98"/>
                  <a:gd name="T7" fmla="*/ 45 h 75"/>
                  <a:gd name="T8" fmla="*/ 8 w 98"/>
                  <a:gd name="T9" fmla="*/ 38 h 75"/>
                  <a:gd name="T10" fmla="*/ 7 w 98"/>
                  <a:gd name="T11" fmla="*/ 19 h 75"/>
                  <a:gd name="T12" fmla="*/ 15 w 98"/>
                  <a:gd name="T13" fmla="*/ 3 h 75"/>
                  <a:gd name="T14" fmla="*/ 97 w 98"/>
                  <a:gd name="T15" fmla="*/ 0 h 75"/>
                  <a:gd name="T16" fmla="*/ 82 w 98"/>
                  <a:gd name="T17" fmla="*/ 11 h 75"/>
                  <a:gd name="T18" fmla="*/ 77 w 98"/>
                  <a:gd name="T19" fmla="*/ 40 h 75"/>
                  <a:gd name="T20" fmla="*/ 44 w 98"/>
                  <a:gd name="T21" fmla="*/ 58 h 75"/>
                  <a:gd name="T22" fmla="*/ 14 w 98"/>
                  <a:gd name="T23" fmla="*/ 74 h 75"/>
                  <a:gd name="T24" fmla="*/ 0 w 98"/>
                  <a:gd name="T25" fmla="*/ 68 h 75"/>
                  <a:gd name="T26" fmla="*/ 0 w 98"/>
                  <a:gd name="T27" fmla="*/ 6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68"/>
                    </a:moveTo>
                    <a:lnTo>
                      <a:pt x="0" y="68"/>
                    </a:lnTo>
                    <a:lnTo>
                      <a:pt x="1" y="61"/>
                    </a:lnTo>
                    <a:lnTo>
                      <a:pt x="15" y="45"/>
                    </a:lnTo>
                    <a:lnTo>
                      <a:pt x="8" y="38"/>
                    </a:lnTo>
                    <a:lnTo>
                      <a:pt x="7" y="19"/>
                    </a:lnTo>
                    <a:lnTo>
                      <a:pt x="15" y="3"/>
                    </a:lnTo>
                    <a:lnTo>
                      <a:pt x="97" y="0"/>
                    </a:lnTo>
                    <a:lnTo>
                      <a:pt x="82" y="11"/>
                    </a:lnTo>
                    <a:lnTo>
                      <a:pt x="77" y="40"/>
                    </a:lnTo>
                    <a:lnTo>
                      <a:pt x="44" y="58"/>
                    </a:lnTo>
                    <a:lnTo>
                      <a:pt x="14" y="74"/>
                    </a:lnTo>
                    <a:lnTo>
                      <a:pt x="0" y="6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1" name="Freeform 113">
                <a:extLst>
                  <a:ext uri="{FF2B5EF4-FFF2-40B4-BE49-F238E27FC236}">
                    <a16:creationId xmlns:a16="http://schemas.microsoft.com/office/drawing/2014/main" id="{AA7122A8-DE58-4C36-A64E-3ECD5636E0E3}"/>
                  </a:ext>
                </a:extLst>
              </p:cNvPr>
              <p:cNvSpPr>
                <a:spLocks/>
              </p:cNvSpPr>
              <p:nvPr/>
            </p:nvSpPr>
            <p:spPr bwMode="auto">
              <a:xfrm>
                <a:off x="3777" y="3068"/>
                <a:ext cx="72" cy="50"/>
              </a:xfrm>
              <a:custGeom>
                <a:avLst/>
                <a:gdLst>
                  <a:gd name="T0" fmla="*/ 0 w 72"/>
                  <a:gd name="T1" fmla="*/ 22 h 50"/>
                  <a:gd name="T2" fmla="*/ 0 w 72"/>
                  <a:gd name="T3" fmla="*/ 22 h 50"/>
                  <a:gd name="T4" fmla="*/ 4 w 72"/>
                  <a:gd name="T5" fmla="*/ 21 h 50"/>
                  <a:gd name="T6" fmla="*/ 10 w 72"/>
                  <a:gd name="T7" fmla="*/ 29 h 50"/>
                  <a:gd name="T8" fmla="*/ 40 w 72"/>
                  <a:gd name="T9" fmla="*/ 28 h 50"/>
                  <a:gd name="T10" fmla="*/ 67 w 72"/>
                  <a:gd name="T11" fmla="*/ 0 h 50"/>
                  <a:gd name="T12" fmla="*/ 71 w 72"/>
                  <a:gd name="T13" fmla="*/ 17 h 50"/>
                  <a:gd name="T14" fmla="*/ 63 w 72"/>
                  <a:gd name="T15" fmla="*/ 18 h 50"/>
                  <a:gd name="T16" fmla="*/ 67 w 72"/>
                  <a:gd name="T17" fmla="*/ 28 h 50"/>
                  <a:gd name="T18" fmla="*/ 56 w 72"/>
                  <a:gd name="T19" fmla="*/ 49 h 50"/>
                  <a:gd name="T20" fmla="*/ 13 w 72"/>
                  <a:gd name="T21" fmla="*/ 43 h 50"/>
                  <a:gd name="T22" fmla="*/ 0 w 72"/>
                  <a:gd name="T23" fmla="*/ 22 h 50"/>
                  <a:gd name="T24" fmla="*/ 0 w 72"/>
                  <a:gd name="T25" fmla="*/ 2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0"/>
                  <a:gd name="T41" fmla="*/ 72 w 7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0">
                    <a:moveTo>
                      <a:pt x="0" y="22"/>
                    </a:moveTo>
                    <a:lnTo>
                      <a:pt x="0" y="22"/>
                    </a:lnTo>
                    <a:lnTo>
                      <a:pt x="4" y="21"/>
                    </a:lnTo>
                    <a:lnTo>
                      <a:pt x="10" y="29"/>
                    </a:lnTo>
                    <a:lnTo>
                      <a:pt x="40" y="28"/>
                    </a:lnTo>
                    <a:lnTo>
                      <a:pt x="67" y="0"/>
                    </a:lnTo>
                    <a:lnTo>
                      <a:pt x="71" y="17"/>
                    </a:lnTo>
                    <a:lnTo>
                      <a:pt x="63" y="18"/>
                    </a:lnTo>
                    <a:lnTo>
                      <a:pt x="67" y="28"/>
                    </a:lnTo>
                    <a:lnTo>
                      <a:pt x="56" y="49"/>
                    </a:lnTo>
                    <a:lnTo>
                      <a:pt x="13" y="43"/>
                    </a:lnTo>
                    <a:lnTo>
                      <a:pt x="0" y="22"/>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2" name="Freeform 114">
                <a:extLst>
                  <a:ext uri="{FF2B5EF4-FFF2-40B4-BE49-F238E27FC236}">
                    <a16:creationId xmlns:a16="http://schemas.microsoft.com/office/drawing/2014/main" id="{9D0A7CDD-BADA-477E-8F48-74792B81BFB8}"/>
                  </a:ext>
                </a:extLst>
              </p:cNvPr>
              <p:cNvSpPr>
                <a:spLocks/>
              </p:cNvSpPr>
              <p:nvPr/>
            </p:nvSpPr>
            <p:spPr bwMode="auto">
              <a:xfrm>
                <a:off x="3673" y="3169"/>
                <a:ext cx="132" cy="89"/>
              </a:xfrm>
              <a:custGeom>
                <a:avLst/>
                <a:gdLst>
                  <a:gd name="T0" fmla="*/ 0 w 132"/>
                  <a:gd name="T1" fmla="*/ 88 h 89"/>
                  <a:gd name="T2" fmla="*/ 0 w 132"/>
                  <a:gd name="T3" fmla="*/ 88 h 89"/>
                  <a:gd name="T4" fmla="*/ 35 w 132"/>
                  <a:gd name="T5" fmla="*/ 68 h 89"/>
                  <a:gd name="T6" fmla="*/ 29 w 132"/>
                  <a:gd name="T7" fmla="*/ 59 h 89"/>
                  <a:gd name="T8" fmla="*/ 39 w 132"/>
                  <a:gd name="T9" fmla="*/ 48 h 89"/>
                  <a:gd name="T10" fmla="*/ 73 w 132"/>
                  <a:gd name="T11" fmla="*/ 9 h 89"/>
                  <a:gd name="T12" fmla="*/ 117 w 132"/>
                  <a:gd name="T13" fmla="*/ 0 h 89"/>
                  <a:gd name="T14" fmla="*/ 131 w 132"/>
                  <a:gd name="T15" fmla="*/ 34 h 89"/>
                  <a:gd name="T16" fmla="*/ 120 w 132"/>
                  <a:gd name="T17" fmla="*/ 48 h 89"/>
                  <a:gd name="T18" fmla="*/ 70 w 132"/>
                  <a:gd name="T19" fmla="*/ 71 h 89"/>
                  <a:gd name="T20" fmla="*/ 0 w 132"/>
                  <a:gd name="T21" fmla="*/ 88 h 89"/>
                  <a:gd name="T22" fmla="*/ 0 w 132"/>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89"/>
                  <a:gd name="T38" fmla="*/ 132 w 13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89">
                    <a:moveTo>
                      <a:pt x="0" y="88"/>
                    </a:moveTo>
                    <a:lnTo>
                      <a:pt x="0" y="88"/>
                    </a:lnTo>
                    <a:lnTo>
                      <a:pt x="35" y="68"/>
                    </a:lnTo>
                    <a:lnTo>
                      <a:pt x="29" y="59"/>
                    </a:lnTo>
                    <a:lnTo>
                      <a:pt x="39" y="48"/>
                    </a:lnTo>
                    <a:lnTo>
                      <a:pt x="73" y="9"/>
                    </a:lnTo>
                    <a:lnTo>
                      <a:pt x="117" y="0"/>
                    </a:lnTo>
                    <a:lnTo>
                      <a:pt x="131" y="34"/>
                    </a:lnTo>
                    <a:lnTo>
                      <a:pt x="120" y="48"/>
                    </a:lnTo>
                    <a:lnTo>
                      <a:pt x="70" y="71"/>
                    </a:lnTo>
                    <a:lnTo>
                      <a:pt x="0" y="8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3" name="Freeform 115">
                <a:extLst>
                  <a:ext uri="{FF2B5EF4-FFF2-40B4-BE49-F238E27FC236}">
                    <a16:creationId xmlns:a16="http://schemas.microsoft.com/office/drawing/2014/main" id="{65503BDA-CE08-4196-8725-388F577425D8}"/>
                  </a:ext>
                </a:extLst>
              </p:cNvPr>
              <p:cNvSpPr>
                <a:spLocks/>
              </p:cNvSpPr>
              <p:nvPr/>
            </p:nvSpPr>
            <p:spPr bwMode="auto">
              <a:xfrm>
                <a:off x="3662" y="3192"/>
                <a:ext cx="51" cy="66"/>
              </a:xfrm>
              <a:custGeom>
                <a:avLst/>
                <a:gdLst>
                  <a:gd name="T0" fmla="*/ 0 w 51"/>
                  <a:gd name="T1" fmla="*/ 13 h 66"/>
                  <a:gd name="T2" fmla="*/ 0 w 51"/>
                  <a:gd name="T3" fmla="*/ 13 h 66"/>
                  <a:gd name="T4" fmla="*/ 11 w 51"/>
                  <a:gd name="T5" fmla="*/ 65 h 66"/>
                  <a:gd name="T6" fmla="*/ 46 w 51"/>
                  <a:gd name="T7" fmla="*/ 45 h 66"/>
                  <a:gd name="T8" fmla="*/ 40 w 51"/>
                  <a:gd name="T9" fmla="*/ 36 h 66"/>
                  <a:gd name="T10" fmla="*/ 50 w 51"/>
                  <a:gd name="T11" fmla="*/ 25 h 66"/>
                  <a:gd name="T12" fmla="*/ 50 w 51"/>
                  <a:gd name="T13" fmla="*/ 10 h 66"/>
                  <a:gd name="T14" fmla="*/ 25 w 51"/>
                  <a:gd name="T15" fmla="*/ 0 h 66"/>
                  <a:gd name="T16" fmla="*/ 0 w 51"/>
                  <a:gd name="T17" fmla="*/ 13 h 66"/>
                  <a:gd name="T18" fmla="*/ 0 w 51"/>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6"/>
                  <a:gd name="T32" fmla="*/ 51 w 5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6">
                    <a:moveTo>
                      <a:pt x="0" y="13"/>
                    </a:moveTo>
                    <a:lnTo>
                      <a:pt x="0" y="13"/>
                    </a:lnTo>
                    <a:lnTo>
                      <a:pt x="11" y="65"/>
                    </a:lnTo>
                    <a:lnTo>
                      <a:pt x="46" y="45"/>
                    </a:lnTo>
                    <a:lnTo>
                      <a:pt x="40" y="36"/>
                    </a:lnTo>
                    <a:lnTo>
                      <a:pt x="50" y="25"/>
                    </a:lnTo>
                    <a:lnTo>
                      <a:pt x="50" y="10"/>
                    </a:lnTo>
                    <a:lnTo>
                      <a:pt x="25" y="0"/>
                    </a:lnTo>
                    <a:lnTo>
                      <a:pt x="0" y="1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4" name="Freeform 116">
                <a:extLst>
                  <a:ext uri="{FF2B5EF4-FFF2-40B4-BE49-F238E27FC236}">
                    <a16:creationId xmlns:a16="http://schemas.microsoft.com/office/drawing/2014/main" id="{D1857F21-12EA-49F5-B7D7-3E88C1C94E03}"/>
                  </a:ext>
                </a:extLst>
              </p:cNvPr>
              <p:cNvSpPr>
                <a:spLocks/>
              </p:cNvSpPr>
              <p:nvPr/>
            </p:nvSpPr>
            <p:spPr bwMode="auto">
              <a:xfrm>
                <a:off x="3238" y="3507"/>
                <a:ext cx="174" cy="170"/>
              </a:xfrm>
              <a:custGeom>
                <a:avLst/>
                <a:gdLst>
                  <a:gd name="T0" fmla="*/ 0 w 174"/>
                  <a:gd name="T1" fmla="*/ 159 h 170"/>
                  <a:gd name="T2" fmla="*/ 0 w 174"/>
                  <a:gd name="T3" fmla="*/ 159 h 170"/>
                  <a:gd name="T4" fmla="*/ 23 w 174"/>
                  <a:gd name="T5" fmla="*/ 153 h 170"/>
                  <a:gd name="T6" fmla="*/ 134 w 174"/>
                  <a:gd name="T7" fmla="*/ 169 h 170"/>
                  <a:gd name="T8" fmla="*/ 159 w 174"/>
                  <a:gd name="T9" fmla="*/ 162 h 170"/>
                  <a:gd name="T10" fmla="*/ 142 w 174"/>
                  <a:gd name="T11" fmla="*/ 149 h 170"/>
                  <a:gd name="T12" fmla="*/ 142 w 174"/>
                  <a:gd name="T13" fmla="*/ 98 h 170"/>
                  <a:gd name="T14" fmla="*/ 173 w 174"/>
                  <a:gd name="T15" fmla="*/ 98 h 170"/>
                  <a:gd name="T16" fmla="*/ 170 w 174"/>
                  <a:gd name="T17" fmla="*/ 70 h 170"/>
                  <a:gd name="T18" fmla="*/ 142 w 174"/>
                  <a:gd name="T19" fmla="*/ 73 h 170"/>
                  <a:gd name="T20" fmla="*/ 139 w 174"/>
                  <a:gd name="T21" fmla="*/ 24 h 170"/>
                  <a:gd name="T22" fmla="*/ 127 w 174"/>
                  <a:gd name="T23" fmla="*/ 15 h 170"/>
                  <a:gd name="T24" fmla="*/ 109 w 174"/>
                  <a:gd name="T25" fmla="*/ 16 h 170"/>
                  <a:gd name="T26" fmla="*/ 105 w 174"/>
                  <a:gd name="T27" fmla="*/ 30 h 170"/>
                  <a:gd name="T28" fmla="*/ 86 w 174"/>
                  <a:gd name="T29" fmla="*/ 32 h 170"/>
                  <a:gd name="T30" fmla="*/ 63 w 174"/>
                  <a:gd name="T31" fmla="*/ 0 h 170"/>
                  <a:gd name="T32" fmla="*/ 11 w 174"/>
                  <a:gd name="T33" fmla="*/ 7 h 170"/>
                  <a:gd name="T34" fmla="*/ 30 w 174"/>
                  <a:gd name="T35" fmla="*/ 71 h 170"/>
                  <a:gd name="T36" fmla="*/ 0 w 174"/>
                  <a:gd name="T37" fmla="*/ 159 h 170"/>
                  <a:gd name="T38" fmla="*/ 0 w 174"/>
                  <a:gd name="T39" fmla="*/ 159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70"/>
                  <a:gd name="T62" fmla="*/ 174 w 17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70">
                    <a:moveTo>
                      <a:pt x="0" y="159"/>
                    </a:moveTo>
                    <a:lnTo>
                      <a:pt x="0" y="159"/>
                    </a:lnTo>
                    <a:lnTo>
                      <a:pt x="23" y="153"/>
                    </a:lnTo>
                    <a:lnTo>
                      <a:pt x="134" y="169"/>
                    </a:lnTo>
                    <a:lnTo>
                      <a:pt x="159" y="162"/>
                    </a:lnTo>
                    <a:lnTo>
                      <a:pt x="142" y="149"/>
                    </a:lnTo>
                    <a:lnTo>
                      <a:pt x="142" y="98"/>
                    </a:lnTo>
                    <a:lnTo>
                      <a:pt x="173" y="98"/>
                    </a:lnTo>
                    <a:lnTo>
                      <a:pt x="170" y="70"/>
                    </a:lnTo>
                    <a:lnTo>
                      <a:pt x="142" y="73"/>
                    </a:lnTo>
                    <a:lnTo>
                      <a:pt x="139" y="24"/>
                    </a:lnTo>
                    <a:lnTo>
                      <a:pt x="127" y="15"/>
                    </a:lnTo>
                    <a:lnTo>
                      <a:pt x="109" y="16"/>
                    </a:lnTo>
                    <a:lnTo>
                      <a:pt x="105" y="30"/>
                    </a:lnTo>
                    <a:lnTo>
                      <a:pt x="86" y="32"/>
                    </a:lnTo>
                    <a:lnTo>
                      <a:pt x="63" y="0"/>
                    </a:lnTo>
                    <a:lnTo>
                      <a:pt x="11" y="7"/>
                    </a:lnTo>
                    <a:lnTo>
                      <a:pt x="30" y="71"/>
                    </a:lnTo>
                    <a:lnTo>
                      <a:pt x="0" y="159"/>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5" name="Freeform 117">
                <a:extLst>
                  <a:ext uri="{FF2B5EF4-FFF2-40B4-BE49-F238E27FC236}">
                    <a16:creationId xmlns:a16="http://schemas.microsoft.com/office/drawing/2014/main" id="{D6430831-1162-424C-92B5-02CECFA01481}"/>
                  </a:ext>
                </a:extLst>
              </p:cNvPr>
              <p:cNvSpPr>
                <a:spLocks/>
              </p:cNvSpPr>
              <p:nvPr/>
            </p:nvSpPr>
            <p:spPr bwMode="auto">
              <a:xfrm>
                <a:off x="3243" y="3493"/>
                <a:ext cx="15" cy="15"/>
              </a:xfrm>
              <a:custGeom>
                <a:avLst/>
                <a:gdLst>
                  <a:gd name="T0" fmla="*/ 0 w 15"/>
                  <a:gd name="T1" fmla="*/ 4 h 15"/>
                  <a:gd name="T2" fmla="*/ 0 w 15"/>
                  <a:gd name="T3" fmla="*/ 4 h 15"/>
                  <a:gd name="T4" fmla="*/ 5 w 15"/>
                  <a:gd name="T5" fmla="*/ 14 h 15"/>
                  <a:gd name="T6" fmla="*/ 1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5" y="14"/>
                    </a:lnTo>
                    <a:lnTo>
                      <a:pt x="14" y="0"/>
                    </a:lnTo>
                    <a:lnTo>
                      <a:pt x="0" y="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6" name="Freeform 118">
                <a:extLst>
                  <a:ext uri="{FF2B5EF4-FFF2-40B4-BE49-F238E27FC236}">
                    <a16:creationId xmlns:a16="http://schemas.microsoft.com/office/drawing/2014/main" id="{A17F4D6F-4C6A-4AB0-8B51-3546F3F52AE3}"/>
                  </a:ext>
                </a:extLst>
              </p:cNvPr>
              <p:cNvSpPr>
                <a:spLocks/>
              </p:cNvSpPr>
              <p:nvPr/>
            </p:nvSpPr>
            <p:spPr bwMode="auto">
              <a:xfrm>
                <a:off x="3352" y="3672"/>
                <a:ext cx="128" cy="128"/>
              </a:xfrm>
              <a:custGeom>
                <a:avLst/>
                <a:gdLst>
                  <a:gd name="T0" fmla="*/ 0 w 128"/>
                  <a:gd name="T1" fmla="*/ 98 h 128"/>
                  <a:gd name="T2" fmla="*/ 0 w 128"/>
                  <a:gd name="T3" fmla="*/ 98 h 128"/>
                  <a:gd name="T4" fmla="*/ 0 w 128"/>
                  <a:gd name="T5" fmla="*/ 59 h 128"/>
                  <a:gd name="T6" fmla="*/ 14 w 128"/>
                  <a:gd name="T7" fmla="*/ 59 h 128"/>
                  <a:gd name="T8" fmla="*/ 14 w 128"/>
                  <a:gd name="T9" fmla="*/ 10 h 128"/>
                  <a:gd name="T10" fmla="*/ 40 w 128"/>
                  <a:gd name="T11" fmla="*/ 4 h 128"/>
                  <a:gd name="T12" fmla="*/ 48 w 128"/>
                  <a:gd name="T13" fmla="*/ 13 h 128"/>
                  <a:gd name="T14" fmla="*/ 71 w 128"/>
                  <a:gd name="T15" fmla="*/ 0 h 128"/>
                  <a:gd name="T16" fmla="*/ 109 w 128"/>
                  <a:gd name="T17" fmla="*/ 53 h 128"/>
                  <a:gd name="T18" fmla="*/ 127 w 128"/>
                  <a:gd name="T19" fmla="*/ 62 h 128"/>
                  <a:gd name="T20" fmla="*/ 76 w 128"/>
                  <a:gd name="T21" fmla="*/ 109 h 128"/>
                  <a:gd name="T22" fmla="*/ 46 w 128"/>
                  <a:gd name="T23" fmla="*/ 109 h 128"/>
                  <a:gd name="T24" fmla="*/ 30 w 128"/>
                  <a:gd name="T25" fmla="*/ 126 h 128"/>
                  <a:gd name="T26" fmla="*/ 11 w 128"/>
                  <a:gd name="T27" fmla="*/ 127 h 128"/>
                  <a:gd name="T28" fmla="*/ 11 w 128"/>
                  <a:gd name="T29" fmla="*/ 112 h 128"/>
                  <a:gd name="T30" fmla="*/ 0 w 128"/>
                  <a:gd name="T31" fmla="*/ 98 h 128"/>
                  <a:gd name="T32" fmla="*/ 0 w 128"/>
                  <a:gd name="T33" fmla="*/ 98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0" y="98"/>
                    </a:moveTo>
                    <a:lnTo>
                      <a:pt x="0" y="98"/>
                    </a:lnTo>
                    <a:lnTo>
                      <a:pt x="0" y="59"/>
                    </a:lnTo>
                    <a:lnTo>
                      <a:pt x="14" y="59"/>
                    </a:lnTo>
                    <a:lnTo>
                      <a:pt x="14" y="10"/>
                    </a:lnTo>
                    <a:lnTo>
                      <a:pt x="40" y="4"/>
                    </a:lnTo>
                    <a:lnTo>
                      <a:pt x="48" y="13"/>
                    </a:lnTo>
                    <a:lnTo>
                      <a:pt x="71" y="0"/>
                    </a:lnTo>
                    <a:lnTo>
                      <a:pt x="109" y="53"/>
                    </a:lnTo>
                    <a:lnTo>
                      <a:pt x="127" y="62"/>
                    </a:lnTo>
                    <a:lnTo>
                      <a:pt x="76" y="109"/>
                    </a:lnTo>
                    <a:lnTo>
                      <a:pt x="46" y="109"/>
                    </a:lnTo>
                    <a:lnTo>
                      <a:pt x="30" y="126"/>
                    </a:lnTo>
                    <a:lnTo>
                      <a:pt x="11" y="127"/>
                    </a:lnTo>
                    <a:lnTo>
                      <a:pt x="11" y="112"/>
                    </a:lnTo>
                    <a:lnTo>
                      <a:pt x="0" y="98"/>
                    </a:lnTo>
                  </a:path>
                </a:pathLst>
              </a:custGeom>
              <a:solidFill>
                <a:srgbClr val="C5D932"/>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7" name="Freeform 119">
                <a:extLst>
                  <a:ext uri="{FF2B5EF4-FFF2-40B4-BE49-F238E27FC236}">
                    <a16:creationId xmlns:a16="http://schemas.microsoft.com/office/drawing/2014/main" id="{A9C661E5-C037-489F-88CA-1457B95C2611}"/>
                  </a:ext>
                </a:extLst>
              </p:cNvPr>
              <p:cNvSpPr>
                <a:spLocks/>
              </p:cNvSpPr>
              <p:nvPr/>
            </p:nvSpPr>
            <p:spPr bwMode="auto">
              <a:xfrm>
                <a:off x="3477" y="3461"/>
                <a:ext cx="25" cy="28"/>
              </a:xfrm>
              <a:custGeom>
                <a:avLst/>
                <a:gdLst>
                  <a:gd name="T0" fmla="*/ 0 w 25"/>
                  <a:gd name="T1" fmla="*/ 4 h 28"/>
                  <a:gd name="T2" fmla="*/ 0 w 25"/>
                  <a:gd name="T3" fmla="*/ 4 h 28"/>
                  <a:gd name="T4" fmla="*/ 3 w 25"/>
                  <a:gd name="T5" fmla="*/ 14 h 28"/>
                  <a:gd name="T6" fmla="*/ 9 w 25"/>
                  <a:gd name="T7" fmla="*/ 27 h 28"/>
                  <a:gd name="T8" fmla="*/ 24 w 25"/>
                  <a:gd name="T9" fmla="*/ 11 h 28"/>
                  <a:gd name="T10" fmla="*/ 23 w 25"/>
                  <a:gd name="T11" fmla="*/ 0 h 28"/>
                  <a:gd name="T12" fmla="*/ 0 w 25"/>
                  <a:gd name="T13" fmla="*/ 4 h 28"/>
                  <a:gd name="T14" fmla="*/ 0 w 25"/>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0" y="4"/>
                    </a:moveTo>
                    <a:lnTo>
                      <a:pt x="0" y="4"/>
                    </a:lnTo>
                    <a:lnTo>
                      <a:pt x="3" y="14"/>
                    </a:lnTo>
                    <a:lnTo>
                      <a:pt x="9" y="27"/>
                    </a:lnTo>
                    <a:lnTo>
                      <a:pt x="24" y="11"/>
                    </a:lnTo>
                    <a:lnTo>
                      <a:pt x="23" y="0"/>
                    </a:lnTo>
                    <a:lnTo>
                      <a:pt x="0" y="4"/>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8" name="Freeform 120">
                <a:extLst>
                  <a:ext uri="{FF2B5EF4-FFF2-40B4-BE49-F238E27FC236}">
                    <a16:creationId xmlns:a16="http://schemas.microsoft.com/office/drawing/2014/main" id="{B3E137EC-9EB2-4A03-A1CF-79F3C5686C29}"/>
                  </a:ext>
                </a:extLst>
              </p:cNvPr>
              <p:cNvSpPr>
                <a:spLocks/>
              </p:cNvSpPr>
              <p:nvPr/>
            </p:nvSpPr>
            <p:spPr bwMode="auto">
              <a:xfrm>
                <a:off x="3195" y="3256"/>
                <a:ext cx="106" cy="153"/>
              </a:xfrm>
              <a:custGeom>
                <a:avLst/>
                <a:gdLst>
                  <a:gd name="T0" fmla="*/ 0 w 106"/>
                  <a:gd name="T1" fmla="*/ 109 h 153"/>
                  <a:gd name="T2" fmla="*/ 0 w 106"/>
                  <a:gd name="T3" fmla="*/ 109 h 153"/>
                  <a:gd name="T4" fmla="*/ 14 w 106"/>
                  <a:gd name="T5" fmla="*/ 80 h 153"/>
                  <a:gd name="T6" fmla="*/ 40 w 106"/>
                  <a:gd name="T7" fmla="*/ 84 h 153"/>
                  <a:gd name="T8" fmla="*/ 68 w 106"/>
                  <a:gd name="T9" fmla="*/ 25 h 153"/>
                  <a:gd name="T10" fmla="*/ 82 w 106"/>
                  <a:gd name="T11" fmla="*/ 14 h 153"/>
                  <a:gd name="T12" fmla="*/ 77 w 106"/>
                  <a:gd name="T13" fmla="*/ 2 h 153"/>
                  <a:gd name="T14" fmla="*/ 84 w 106"/>
                  <a:gd name="T15" fmla="*/ 0 h 153"/>
                  <a:gd name="T16" fmla="*/ 94 w 106"/>
                  <a:gd name="T17" fmla="*/ 37 h 153"/>
                  <a:gd name="T18" fmla="*/ 77 w 106"/>
                  <a:gd name="T19" fmla="*/ 44 h 153"/>
                  <a:gd name="T20" fmla="*/ 96 w 106"/>
                  <a:gd name="T21" fmla="*/ 73 h 153"/>
                  <a:gd name="T22" fmla="*/ 84 w 106"/>
                  <a:gd name="T23" fmla="*/ 107 h 153"/>
                  <a:gd name="T24" fmla="*/ 105 w 106"/>
                  <a:gd name="T25" fmla="*/ 134 h 153"/>
                  <a:gd name="T26" fmla="*/ 103 w 106"/>
                  <a:gd name="T27" fmla="*/ 152 h 153"/>
                  <a:gd name="T28" fmla="*/ 67 w 106"/>
                  <a:gd name="T29" fmla="*/ 144 h 153"/>
                  <a:gd name="T30" fmla="*/ 39 w 106"/>
                  <a:gd name="T31" fmla="*/ 143 h 153"/>
                  <a:gd name="T32" fmla="*/ 17 w 106"/>
                  <a:gd name="T33" fmla="*/ 144 h 153"/>
                  <a:gd name="T34" fmla="*/ 16 w 106"/>
                  <a:gd name="T35" fmla="*/ 119 h 153"/>
                  <a:gd name="T36" fmla="*/ 0 w 106"/>
                  <a:gd name="T37" fmla="*/ 109 h 153"/>
                  <a:gd name="T38" fmla="*/ 0 w 106"/>
                  <a:gd name="T39" fmla="*/ 109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3"/>
                  <a:gd name="T62" fmla="*/ 106 w 106"/>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3">
                    <a:moveTo>
                      <a:pt x="0" y="109"/>
                    </a:moveTo>
                    <a:lnTo>
                      <a:pt x="0" y="109"/>
                    </a:lnTo>
                    <a:lnTo>
                      <a:pt x="14" y="80"/>
                    </a:lnTo>
                    <a:lnTo>
                      <a:pt x="40" y="84"/>
                    </a:lnTo>
                    <a:lnTo>
                      <a:pt x="68" y="25"/>
                    </a:lnTo>
                    <a:lnTo>
                      <a:pt x="82" y="14"/>
                    </a:lnTo>
                    <a:lnTo>
                      <a:pt x="77" y="2"/>
                    </a:lnTo>
                    <a:lnTo>
                      <a:pt x="84" y="0"/>
                    </a:lnTo>
                    <a:lnTo>
                      <a:pt x="94" y="37"/>
                    </a:lnTo>
                    <a:lnTo>
                      <a:pt x="77" y="44"/>
                    </a:lnTo>
                    <a:lnTo>
                      <a:pt x="96" y="73"/>
                    </a:lnTo>
                    <a:lnTo>
                      <a:pt x="84" y="107"/>
                    </a:lnTo>
                    <a:lnTo>
                      <a:pt x="105" y="134"/>
                    </a:lnTo>
                    <a:lnTo>
                      <a:pt x="103" y="152"/>
                    </a:lnTo>
                    <a:lnTo>
                      <a:pt x="67" y="144"/>
                    </a:lnTo>
                    <a:lnTo>
                      <a:pt x="39" y="143"/>
                    </a:lnTo>
                    <a:lnTo>
                      <a:pt x="17" y="144"/>
                    </a:lnTo>
                    <a:lnTo>
                      <a:pt x="16" y="119"/>
                    </a:lnTo>
                    <a:lnTo>
                      <a:pt x="0" y="109"/>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99" name="Freeform 121">
                <a:extLst>
                  <a:ext uri="{FF2B5EF4-FFF2-40B4-BE49-F238E27FC236}">
                    <a16:creationId xmlns:a16="http://schemas.microsoft.com/office/drawing/2014/main" id="{63541DC7-960D-460C-AD8E-C08F37DAC79E}"/>
                  </a:ext>
                </a:extLst>
              </p:cNvPr>
              <p:cNvSpPr>
                <a:spLocks/>
              </p:cNvSpPr>
              <p:nvPr/>
            </p:nvSpPr>
            <p:spPr bwMode="auto">
              <a:xfrm>
                <a:off x="3279" y="3280"/>
                <a:ext cx="178" cy="111"/>
              </a:xfrm>
              <a:custGeom>
                <a:avLst/>
                <a:gdLst>
                  <a:gd name="T0" fmla="*/ 0 w 178"/>
                  <a:gd name="T1" fmla="*/ 83 h 111"/>
                  <a:gd name="T2" fmla="*/ 0 w 178"/>
                  <a:gd name="T3" fmla="*/ 83 h 111"/>
                  <a:gd name="T4" fmla="*/ 12 w 178"/>
                  <a:gd name="T5" fmla="*/ 49 h 111"/>
                  <a:gd name="T6" fmla="*/ 56 w 178"/>
                  <a:gd name="T7" fmla="*/ 40 h 111"/>
                  <a:gd name="T8" fmla="*/ 61 w 178"/>
                  <a:gd name="T9" fmla="*/ 29 h 111"/>
                  <a:gd name="T10" fmla="*/ 81 w 178"/>
                  <a:gd name="T11" fmla="*/ 25 h 111"/>
                  <a:gd name="T12" fmla="*/ 111 w 178"/>
                  <a:gd name="T13" fmla="*/ 0 h 111"/>
                  <a:gd name="T14" fmla="*/ 121 w 178"/>
                  <a:gd name="T15" fmla="*/ 29 h 111"/>
                  <a:gd name="T16" fmla="*/ 144 w 178"/>
                  <a:gd name="T17" fmla="*/ 40 h 111"/>
                  <a:gd name="T18" fmla="*/ 177 w 178"/>
                  <a:gd name="T19" fmla="*/ 80 h 111"/>
                  <a:gd name="T20" fmla="*/ 95 w 178"/>
                  <a:gd name="T21" fmla="*/ 91 h 111"/>
                  <a:gd name="T22" fmla="*/ 68 w 178"/>
                  <a:gd name="T23" fmla="*/ 80 h 111"/>
                  <a:gd name="T24" fmla="*/ 56 w 178"/>
                  <a:gd name="T25" fmla="*/ 99 h 111"/>
                  <a:gd name="T26" fmla="*/ 33 w 178"/>
                  <a:gd name="T27" fmla="*/ 99 h 111"/>
                  <a:gd name="T28" fmla="*/ 21 w 178"/>
                  <a:gd name="T29" fmla="*/ 110 h 111"/>
                  <a:gd name="T30" fmla="*/ 0 w 178"/>
                  <a:gd name="T31" fmla="*/ 83 h 111"/>
                  <a:gd name="T32" fmla="*/ 0 w 178"/>
                  <a:gd name="T33" fmla="*/ 8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11"/>
                  <a:gd name="T53" fmla="*/ 178 w 1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11">
                    <a:moveTo>
                      <a:pt x="0" y="83"/>
                    </a:moveTo>
                    <a:lnTo>
                      <a:pt x="0" y="83"/>
                    </a:lnTo>
                    <a:lnTo>
                      <a:pt x="12" y="49"/>
                    </a:lnTo>
                    <a:lnTo>
                      <a:pt x="56" y="40"/>
                    </a:lnTo>
                    <a:lnTo>
                      <a:pt x="61" y="29"/>
                    </a:lnTo>
                    <a:lnTo>
                      <a:pt x="81" y="25"/>
                    </a:lnTo>
                    <a:lnTo>
                      <a:pt x="111" y="0"/>
                    </a:lnTo>
                    <a:lnTo>
                      <a:pt x="121" y="29"/>
                    </a:lnTo>
                    <a:lnTo>
                      <a:pt x="144" y="40"/>
                    </a:lnTo>
                    <a:lnTo>
                      <a:pt x="177" y="80"/>
                    </a:lnTo>
                    <a:lnTo>
                      <a:pt x="95" y="91"/>
                    </a:lnTo>
                    <a:lnTo>
                      <a:pt x="68" y="80"/>
                    </a:lnTo>
                    <a:lnTo>
                      <a:pt x="56" y="99"/>
                    </a:lnTo>
                    <a:lnTo>
                      <a:pt x="33" y="99"/>
                    </a:lnTo>
                    <a:lnTo>
                      <a:pt x="21" y="110"/>
                    </a:lnTo>
                    <a:lnTo>
                      <a:pt x="0" y="83"/>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0" name="Freeform 122">
                <a:extLst>
                  <a:ext uri="{FF2B5EF4-FFF2-40B4-BE49-F238E27FC236}">
                    <a16:creationId xmlns:a16="http://schemas.microsoft.com/office/drawing/2014/main" id="{18F1B9E7-2DD3-4F4F-8541-27A2CDC458CA}"/>
                  </a:ext>
                </a:extLst>
              </p:cNvPr>
              <p:cNvSpPr>
                <a:spLocks/>
              </p:cNvSpPr>
              <p:nvPr/>
            </p:nvSpPr>
            <p:spPr bwMode="auto">
              <a:xfrm>
                <a:off x="3263" y="3106"/>
                <a:ext cx="147" cy="224"/>
              </a:xfrm>
              <a:custGeom>
                <a:avLst/>
                <a:gdLst>
                  <a:gd name="T0" fmla="*/ 0 w 147"/>
                  <a:gd name="T1" fmla="*/ 128 h 224"/>
                  <a:gd name="T2" fmla="*/ 0 w 147"/>
                  <a:gd name="T3" fmla="*/ 128 h 224"/>
                  <a:gd name="T4" fmla="*/ 21 w 147"/>
                  <a:gd name="T5" fmla="*/ 139 h 224"/>
                  <a:gd name="T6" fmla="*/ 16 w 147"/>
                  <a:gd name="T7" fmla="*/ 150 h 224"/>
                  <a:gd name="T8" fmla="*/ 26 w 147"/>
                  <a:gd name="T9" fmla="*/ 187 h 224"/>
                  <a:gd name="T10" fmla="*/ 9 w 147"/>
                  <a:gd name="T11" fmla="*/ 194 h 224"/>
                  <a:gd name="T12" fmla="*/ 28 w 147"/>
                  <a:gd name="T13" fmla="*/ 223 h 224"/>
                  <a:gd name="T14" fmla="*/ 72 w 147"/>
                  <a:gd name="T15" fmla="*/ 214 h 224"/>
                  <a:gd name="T16" fmla="*/ 77 w 147"/>
                  <a:gd name="T17" fmla="*/ 203 h 224"/>
                  <a:gd name="T18" fmla="*/ 97 w 147"/>
                  <a:gd name="T19" fmla="*/ 199 h 224"/>
                  <a:gd name="T20" fmla="*/ 127 w 147"/>
                  <a:gd name="T21" fmla="*/ 174 h 224"/>
                  <a:gd name="T22" fmla="*/ 117 w 147"/>
                  <a:gd name="T23" fmla="*/ 147 h 224"/>
                  <a:gd name="T24" fmla="*/ 131 w 147"/>
                  <a:gd name="T25" fmla="*/ 111 h 224"/>
                  <a:gd name="T26" fmla="*/ 145 w 147"/>
                  <a:gd name="T27" fmla="*/ 108 h 224"/>
                  <a:gd name="T28" fmla="*/ 146 w 147"/>
                  <a:gd name="T29" fmla="*/ 56 h 224"/>
                  <a:gd name="T30" fmla="*/ 36 w 147"/>
                  <a:gd name="T31" fmla="*/ 0 h 224"/>
                  <a:gd name="T32" fmla="*/ 22 w 147"/>
                  <a:gd name="T33" fmla="*/ 5 h 224"/>
                  <a:gd name="T34" fmla="*/ 22 w 147"/>
                  <a:gd name="T35" fmla="*/ 27 h 224"/>
                  <a:gd name="T36" fmla="*/ 36 w 147"/>
                  <a:gd name="T37" fmla="*/ 43 h 224"/>
                  <a:gd name="T38" fmla="*/ 28 w 147"/>
                  <a:gd name="T39" fmla="*/ 92 h 224"/>
                  <a:gd name="T40" fmla="*/ 0 w 147"/>
                  <a:gd name="T41" fmla="*/ 128 h 224"/>
                  <a:gd name="T42" fmla="*/ 0 w 147"/>
                  <a:gd name="T43" fmla="*/ 128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24"/>
                  <a:gd name="T68" fmla="*/ 147 w 147"/>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24">
                    <a:moveTo>
                      <a:pt x="0" y="128"/>
                    </a:moveTo>
                    <a:lnTo>
                      <a:pt x="0" y="128"/>
                    </a:lnTo>
                    <a:lnTo>
                      <a:pt x="21" y="139"/>
                    </a:lnTo>
                    <a:lnTo>
                      <a:pt x="16" y="150"/>
                    </a:lnTo>
                    <a:lnTo>
                      <a:pt x="26" y="187"/>
                    </a:lnTo>
                    <a:lnTo>
                      <a:pt x="9" y="194"/>
                    </a:lnTo>
                    <a:lnTo>
                      <a:pt x="28" y="223"/>
                    </a:lnTo>
                    <a:lnTo>
                      <a:pt x="72" y="214"/>
                    </a:lnTo>
                    <a:lnTo>
                      <a:pt x="77" y="203"/>
                    </a:lnTo>
                    <a:lnTo>
                      <a:pt x="97" y="199"/>
                    </a:lnTo>
                    <a:lnTo>
                      <a:pt x="127" y="174"/>
                    </a:lnTo>
                    <a:lnTo>
                      <a:pt x="117" y="147"/>
                    </a:lnTo>
                    <a:lnTo>
                      <a:pt x="131" y="111"/>
                    </a:lnTo>
                    <a:lnTo>
                      <a:pt x="145" y="108"/>
                    </a:lnTo>
                    <a:lnTo>
                      <a:pt x="146" y="56"/>
                    </a:lnTo>
                    <a:lnTo>
                      <a:pt x="36" y="0"/>
                    </a:lnTo>
                    <a:lnTo>
                      <a:pt x="22" y="5"/>
                    </a:lnTo>
                    <a:lnTo>
                      <a:pt x="22" y="27"/>
                    </a:lnTo>
                    <a:lnTo>
                      <a:pt x="36" y="43"/>
                    </a:lnTo>
                    <a:lnTo>
                      <a:pt x="28" y="92"/>
                    </a:lnTo>
                    <a:lnTo>
                      <a:pt x="0" y="128"/>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1" name="Freeform 123">
                <a:extLst>
                  <a:ext uri="{FF2B5EF4-FFF2-40B4-BE49-F238E27FC236}">
                    <a16:creationId xmlns:a16="http://schemas.microsoft.com/office/drawing/2014/main" id="{36023B02-197F-468A-B713-074764BB2382}"/>
                  </a:ext>
                </a:extLst>
              </p:cNvPr>
              <p:cNvSpPr>
                <a:spLocks/>
              </p:cNvSpPr>
              <p:nvPr/>
            </p:nvSpPr>
            <p:spPr bwMode="auto">
              <a:xfrm>
                <a:off x="3232" y="3379"/>
                <a:ext cx="104" cy="119"/>
              </a:xfrm>
              <a:custGeom>
                <a:avLst/>
                <a:gdLst>
                  <a:gd name="T0" fmla="*/ 0 w 104"/>
                  <a:gd name="T1" fmla="*/ 104 h 119"/>
                  <a:gd name="T2" fmla="*/ 0 w 104"/>
                  <a:gd name="T3" fmla="*/ 104 h 119"/>
                  <a:gd name="T4" fmla="*/ 11 w 104"/>
                  <a:gd name="T5" fmla="*/ 118 h 119"/>
                  <a:gd name="T6" fmla="*/ 25 w 104"/>
                  <a:gd name="T7" fmla="*/ 114 h 119"/>
                  <a:gd name="T8" fmla="*/ 46 w 104"/>
                  <a:gd name="T9" fmla="*/ 115 h 119"/>
                  <a:gd name="T10" fmla="*/ 65 w 104"/>
                  <a:gd name="T11" fmla="*/ 103 h 119"/>
                  <a:gd name="T12" fmla="*/ 70 w 104"/>
                  <a:gd name="T13" fmla="*/ 79 h 119"/>
                  <a:gd name="T14" fmla="*/ 90 w 104"/>
                  <a:gd name="T15" fmla="*/ 59 h 119"/>
                  <a:gd name="T16" fmla="*/ 103 w 104"/>
                  <a:gd name="T17" fmla="*/ 0 h 119"/>
                  <a:gd name="T18" fmla="*/ 80 w 104"/>
                  <a:gd name="T19" fmla="*/ 0 h 119"/>
                  <a:gd name="T20" fmla="*/ 68 w 104"/>
                  <a:gd name="T21" fmla="*/ 11 h 119"/>
                  <a:gd name="T22" fmla="*/ 66 w 104"/>
                  <a:gd name="T23" fmla="*/ 29 h 119"/>
                  <a:gd name="T24" fmla="*/ 30 w 104"/>
                  <a:gd name="T25" fmla="*/ 21 h 119"/>
                  <a:gd name="T26" fmla="*/ 29 w 104"/>
                  <a:gd name="T27" fmla="*/ 33 h 119"/>
                  <a:gd name="T28" fmla="*/ 43 w 104"/>
                  <a:gd name="T29" fmla="*/ 35 h 119"/>
                  <a:gd name="T30" fmla="*/ 39 w 104"/>
                  <a:gd name="T31" fmla="*/ 81 h 119"/>
                  <a:gd name="T32" fmla="*/ 21 w 104"/>
                  <a:gd name="T33" fmla="*/ 76 h 119"/>
                  <a:gd name="T34" fmla="*/ 0 w 104"/>
                  <a:gd name="T35" fmla="*/ 104 h 119"/>
                  <a:gd name="T36" fmla="*/ 0 w 104"/>
                  <a:gd name="T37" fmla="*/ 104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19"/>
                  <a:gd name="T59" fmla="*/ 104 w 104"/>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19">
                    <a:moveTo>
                      <a:pt x="0" y="104"/>
                    </a:moveTo>
                    <a:lnTo>
                      <a:pt x="0" y="104"/>
                    </a:lnTo>
                    <a:lnTo>
                      <a:pt x="11" y="118"/>
                    </a:lnTo>
                    <a:lnTo>
                      <a:pt x="25" y="114"/>
                    </a:lnTo>
                    <a:lnTo>
                      <a:pt x="46" y="115"/>
                    </a:lnTo>
                    <a:lnTo>
                      <a:pt x="65" y="103"/>
                    </a:lnTo>
                    <a:lnTo>
                      <a:pt x="70" y="79"/>
                    </a:lnTo>
                    <a:lnTo>
                      <a:pt x="90" y="59"/>
                    </a:lnTo>
                    <a:lnTo>
                      <a:pt x="103" y="0"/>
                    </a:lnTo>
                    <a:lnTo>
                      <a:pt x="80" y="0"/>
                    </a:lnTo>
                    <a:lnTo>
                      <a:pt x="68" y="11"/>
                    </a:lnTo>
                    <a:lnTo>
                      <a:pt x="66" y="29"/>
                    </a:lnTo>
                    <a:lnTo>
                      <a:pt x="30" y="21"/>
                    </a:lnTo>
                    <a:lnTo>
                      <a:pt x="29" y="33"/>
                    </a:lnTo>
                    <a:lnTo>
                      <a:pt x="43" y="35"/>
                    </a:lnTo>
                    <a:lnTo>
                      <a:pt x="39" y="81"/>
                    </a:lnTo>
                    <a:lnTo>
                      <a:pt x="21" y="76"/>
                    </a:lnTo>
                    <a:lnTo>
                      <a:pt x="0" y="104"/>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2" name="Freeform 124">
                <a:extLst>
                  <a:ext uri="{FF2B5EF4-FFF2-40B4-BE49-F238E27FC236}">
                    <a16:creationId xmlns:a16="http://schemas.microsoft.com/office/drawing/2014/main" id="{D960D3AF-FD35-4AB1-AF58-2D688E811B26}"/>
                  </a:ext>
                </a:extLst>
              </p:cNvPr>
              <p:cNvSpPr>
                <a:spLocks/>
              </p:cNvSpPr>
              <p:nvPr/>
            </p:nvSpPr>
            <p:spPr bwMode="auto">
              <a:xfrm>
                <a:off x="3248" y="3360"/>
                <a:ext cx="260" cy="250"/>
              </a:xfrm>
              <a:custGeom>
                <a:avLst/>
                <a:gdLst>
                  <a:gd name="T0" fmla="*/ 0 w 260"/>
                  <a:gd name="T1" fmla="*/ 147 h 250"/>
                  <a:gd name="T2" fmla="*/ 0 w 260"/>
                  <a:gd name="T3" fmla="*/ 147 h 250"/>
                  <a:gd name="T4" fmla="*/ 1 w 260"/>
                  <a:gd name="T5" fmla="*/ 154 h 250"/>
                  <a:gd name="T6" fmla="*/ 53 w 260"/>
                  <a:gd name="T7" fmla="*/ 147 h 250"/>
                  <a:gd name="T8" fmla="*/ 76 w 260"/>
                  <a:gd name="T9" fmla="*/ 179 h 250"/>
                  <a:gd name="T10" fmla="*/ 95 w 260"/>
                  <a:gd name="T11" fmla="*/ 177 h 250"/>
                  <a:gd name="T12" fmla="*/ 99 w 260"/>
                  <a:gd name="T13" fmla="*/ 163 h 250"/>
                  <a:gd name="T14" fmla="*/ 117 w 260"/>
                  <a:gd name="T15" fmla="*/ 162 h 250"/>
                  <a:gd name="T16" fmla="*/ 129 w 260"/>
                  <a:gd name="T17" fmla="*/ 171 h 250"/>
                  <a:gd name="T18" fmla="*/ 132 w 260"/>
                  <a:gd name="T19" fmla="*/ 220 h 250"/>
                  <a:gd name="T20" fmla="*/ 160 w 260"/>
                  <a:gd name="T21" fmla="*/ 217 h 250"/>
                  <a:gd name="T22" fmla="*/ 238 w 260"/>
                  <a:gd name="T23" fmla="*/ 249 h 250"/>
                  <a:gd name="T24" fmla="*/ 238 w 260"/>
                  <a:gd name="T25" fmla="*/ 235 h 250"/>
                  <a:gd name="T26" fmla="*/ 222 w 260"/>
                  <a:gd name="T27" fmla="*/ 228 h 250"/>
                  <a:gd name="T28" fmla="*/ 225 w 260"/>
                  <a:gd name="T29" fmla="*/ 192 h 250"/>
                  <a:gd name="T30" fmla="*/ 250 w 260"/>
                  <a:gd name="T31" fmla="*/ 180 h 250"/>
                  <a:gd name="T32" fmla="*/ 234 w 260"/>
                  <a:gd name="T33" fmla="*/ 156 h 250"/>
                  <a:gd name="T34" fmla="*/ 232 w 260"/>
                  <a:gd name="T35" fmla="*/ 115 h 250"/>
                  <a:gd name="T36" fmla="*/ 229 w 260"/>
                  <a:gd name="T37" fmla="*/ 105 h 250"/>
                  <a:gd name="T38" fmla="*/ 238 w 260"/>
                  <a:gd name="T39" fmla="*/ 87 h 250"/>
                  <a:gd name="T40" fmla="*/ 250 w 260"/>
                  <a:gd name="T41" fmla="*/ 52 h 250"/>
                  <a:gd name="T42" fmla="*/ 259 w 260"/>
                  <a:gd name="T43" fmla="*/ 39 h 250"/>
                  <a:gd name="T44" fmla="*/ 254 w 260"/>
                  <a:gd name="T45" fmla="*/ 20 h 250"/>
                  <a:gd name="T46" fmla="*/ 208 w 260"/>
                  <a:gd name="T47" fmla="*/ 0 h 250"/>
                  <a:gd name="T48" fmla="*/ 126 w 260"/>
                  <a:gd name="T49" fmla="*/ 11 h 250"/>
                  <a:gd name="T50" fmla="*/ 99 w 260"/>
                  <a:gd name="T51" fmla="*/ 0 h 250"/>
                  <a:gd name="T52" fmla="*/ 87 w 260"/>
                  <a:gd name="T53" fmla="*/ 19 h 250"/>
                  <a:gd name="T54" fmla="*/ 74 w 260"/>
                  <a:gd name="T55" fmla="*/ 78 h 250"/>
                  <a:gd name="T56" fmla="*/ 54 w 260"/>
                  <a:gd name="T57" fmla="*/ 98 h 250"/>
                  <a:gd name="T58" fmla="*/ 49 w 260"/>
                  <a:gd name="T59" fmla="*/ 122 h 250"/>
                  <a:gd name="T60" fmla="*/ 30 w 260"/>
                  <a:gd name="T61" fmla="*/ 134 h 250"/>
                  <a:gd name="T62" fmla="*/ 9 w 260"/>
                  <a:gd name="T63" fmla="*/ 133 h 250"/>
                  <a:gd name="T64" fmla="*/ 0 w 260"/>
                  <a:gd name="T65" fmla="*/ 147 h 250"/>
                  <a:gd name="T66" fmla="*/ 0 w 260"/>
                  <a:gd name="T67" fmla="*/ 1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50"/>
                  <a:gd name="T104" fmla="*/ 260 w 260"/>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50">
                    <a:moveTo>
                      <a:pt x="0" y="147"/>
                    </a:moveTo>
                    <a:lnTo>
                      <a:pt x="0" y="147"/>
                    </a:lnTo>
                    <a:lnTo>
                      <a:pt x="1" y="154"/>
                    </a:lnTo>
                    <a:lnTo>
                      <a:pt x="53" y="147"/>
                    </a:lnTo>
                    <a:lnTo>
                      <a:pt x="76" y="179"/>
                    </a:lnTo>
                    <a:lnTo>
                      <a:pt x="95" y="177"/>
                    </a:lnTo>
                    <a:lnTo>
                      <a:pt x="99" y="163"/>
                    </a:lnTo>
                    <a:lnTo>
                      <a:pt x="117" y="162"/>
                    </a:lnTo>
                    <a:lnTo>
                      <a:pt x="129" y="171"/>
                    </a:lnTo>
                    <a:lnTo>
                      <a:pt x="132" y="220"/>
                    </a:lnTo>
                    <a:lnTo>
                      <a:pt x="160" y="217"/>
                    </a:lnTo>
                    <a:lnTo>
                      <a:pt x="238" y="249"/>
                    </a:lnTo>
                    <a:lnTo>
                      <a:pt x="238" y="235"/>
                    </a:lnTo>
                    <a:lnTo>
                      <a:pt x="222" y="228"/>
                    </a:lnTo>
                    <a:lnTo>
                      <a:pt x="225" y="192"/>
                    </a:lnTo>
                    <a:lnTo>
                      <a:pt x="250" y="180"/>
                    </a:lnTo>
                    <a:lnTo>
                      <a:pt x="234" y="156"/>
                    </a:lnTo>
                    <a:lnTo>
                      <a:pt x="232" y="115"/>
                    </a:lnTo>
                    <a:lnTo>
                      <a:pt x="229" y="105"/>
                    </a:lnTo>
                    <a:lnTo>
                      <a:pt x="238" y="87"/>
                    </a:lnTo>
                    <a:lnTo>
                      <a:pt x="250" y="52"/>
                    </a:lnTo>
                    <a:lnTo>
                      <a:pt x="259" y="39"/>
                    </a:lnTo>
                    <a:lnTo>
                      <a:pt x="254" y="20"/>
                    </a:lnTo>
                    <a:lnTo>
                      <a:pt x="208" y="0"/>
                    </a:lnTo>
                    <a:lnTo>
                      <a:pt x="126" y="11"/>
                    </a:lnTo>
                    <a:lnTo>
                      <a:pt x="99" y="0"/>
                    </a:lnTo>
                    <a:lnTo>
                      <a:pt x="87" y="19"/>
                    </a:lnTo>
                    <a:lnTo>
                      <a:pt x="74" y="78"/>
                    </a:lnTo>
                    <a:lnTo>
                      <a:pt x="54" y="98"/>
                    </a:lnTo>
                    <a:lnTo>
                      <a:pt x="49" y="122"/>
                    </a:lnTo>
                    <a:lnTo>
                      <a:pt x="30" y="134"/>
                    </a:lnTo>
                    <a:lnTo>
                      <a:pt x="9" y="133"/>
                    </a:lnTo>
                    <a:lnTo>
                      <a:pt x="0" y="14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3" name="Freeform 125">
                <a:extLst>
                  <a:ext uri="{FF2B5EF4-FFF2-40B4-BE49-F238E27FC236}">
                    <a16:creationId xmlns:a16="http://schemas.microsoft.com/office/drawing/2014/main" id="{3CCDB2E7-020B-4F5E-AC0B-6B4935B37398}"/>
                  </a:ext>
                </a:extLst>
              </p:cNvPr>
              <p:cNvSpPr>
                <a:spLocks/>
              </p:cNvSpPr>
              <p:nvPr/>
            </p:nvSpPr>
            <p:spPr bwMode="auto">
              <a:xfrm>
                <a:off x="3522" y="2925"/>
                <a:ext cx="33" cy="18"/>
              </a:xfrm>
              <a:custGeom>
                <a:avLst/>
                <a:gdLst>
                  <a:gd name="T0" fmla="*/ 0 w 33"/>
                  <a:gd name="T1" fmla="*/ 9 h 18"/>
                  <a:gd name="T2" fmla="*/ 0 w 33"/>
                  <a:gd name="T3" fmla="*/ 9 h 18"/>
                  <a:gd name="T4" fmla="*/ 11 w 33"/>
                  <a:gd name="T5" fmla="*/ 17 h 18"/>
                  <a:gd name="T6" fmla="*/ 32 w 33"/>
                  <a:gd name="T7" fmla="*/ 0 h 18"/>
                  <a:gd name="T8" fmla="*/ 0 w 33"/>
                  <a:gd name="T9" fmla="*/ 9 h 18"/>
                  <a:gd name="T10" fmla="*/ 0 w 33"/>
                  <a:gd name="T11" fmla="*/ 9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9"/>
                    </a:moveTo>
                    <a:lnTo>
                      <a:pt x="0" y="9"/>
                    </a:lnTo>
                    <a:lnTo>
                      <a:pt x="11" y="17"/>
                    </a:lnTo>
                    <a:lnTo>
                      <a:pt x="32" y="0"/>
                    </a:lnTo>
                    <a:lnTo>
                      <a:pt x="0" y="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4" name="Freeform 126">
                <a:extLst>
                  <a:ext uri="{FF2B5EF4-FFF2-40B4-BE49-F238E27FC236}">
                    <a16:creationId xmlns:a16="http://schemas.microsoft.com/office/drawing/2014/main" id="{2F7C18C3-0F7F-420B-B719-E4D81D2852CF}"/>
                  </a:ext>
                </a:extLst>
              </p:cNvPr>
              <p:cNvSpPr>
                <a:spLocks/>
              </p:cNvSpPr>
              <p:nvPr/>
            </p:nvSpPr>
            <p:spPr bwMode="auto">
              <a:xfrm>
                <a:off x="3093" y="3260"/>
                <a:ext cx="38" cy="85"/>
              </a:xfrm>
              <a:custGeom>
                <a:avLst/>
                <a:gdLst>
                  <a:gd name="T0" fmla="*/ 0 w 38"/>
                  <a:gd name="T1" fmla="*/ 21 h 85"/>
                  <a:gd name="T2" fmla="*/ 0 w 38"/>
                  <a:gd name="T3" fmla="*/ 21 h 85"/>
                  <a:gd name="T4" fmla="*/ 14 w 38"/>
                  <a:gd name="T5" fmla="*/ 84 h 85"/>
                  <a:gd name="T6" fmla="*/ 26 w 38"/>
                  <a:gd name="T7" fmla="*/ 83 h 85"/>
                  <a:gd name="T8" fmla="*/ 37 w 38"/>
                  <a:gd name="T9" fmla="*/ 10 h 85"/>
                  <a:gd name="T10" fmla="*/ 26 w 38"/>
                  <a:gd name="T11" fmla="*/ 0 h 85"/>
                  <a:gd name="T12" fmla="*/ 19 w 38"/>
                  <a:gd name="T13" fmla="*/ 7 h 85"/>
                  <a:gd name="T14" fmla="*/ 0 w 38"/>
                  <a:gd name="T15" fmla="*/ 21 h 85"/>
                  <a:gd name="T16" fmla="*/ 0 w 38"/>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5"/>
                  <a:gd name="T29" fmla="*/ 38 w 38"/>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5">
                    <a:moveTo>
                      <a:pt x="0" y="21"/>
                    </a:moveTo>
                    <a:lnTo>
                      <a:pt x="0" y="21"/>
                    </a:lnTo>
                    <a:lnTo>
                      <a:pt x="14" y="84"/>
                    </a:lnTo>
                    <a:lnTo>
                      <a:pt x="26" y="83"/>
                    </a:lnTo>
                    <a:lnTo>
                      <a:pt x="37" y="10"/>
                    </a:lnTo>
                    <a:lnTo>
                      <a:pt x="26" y="0"/>
                    </a:lnTo>
                    <a:lnTo>
                      <a:pt x="19" y="7"/>
                    </a:lnTo>
                    <a:lnTo>
                      <a:pt x="0" y="21"/>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5" name="Freeform 127">
                <a:extLst>
                  <a:ext uri="{FF2B5EF4-FFF2-40B4-BE49-F238E27FC236}">
                    <a16:creationId xmlns:a16="http://schemas.microsoft.com/office/drawing/2014/main" id="{721AD554-4E74-419E-9AA5-0D9CAF8A2B8E}"/>
                  </a:ext>
                </a:extLst>
              </p:cNvPr>
              <p:cNvSpPr>
                <a:spLocks/>
              </p:cNvSpPr>
              <p:nvPr/>
            </p:nvSpPr>
            <p:spPr bwMode="auto">
              <a:xfrm>
                <a:off x="3209" y="3399"/>
                <a:ext cx="26" cy="18"/>
              </a:xfrm>
              <a:custGeom>
                <a:avLst/>
                <a:gdLst>
                  <a:gd name="T0" fmla="*/ 0 w 26"/>
                  <a:gd name="T1" fmla="*/ 17 h 18"/>
                  <a:gd name="T2" fmla="*/ 0 w 26"/>
                  <a:gd name="T3" fmla="*/ 17 h 18"/>
                  <a:gd name="T4" fmla="*/ 3 w 26"/>
                  <a:gd name="T5" fmla="*/ 1 h 18"/>
                  <a:gd name="T6" fmla="*/ 25 w 26"/>
                  <a:gd name="T7" fmla="*/ 0 h 18"/>
                  <a:gd name="T8" fmla="*/ 25 w 26"/>
                  <a:gd name="T9" fmla="*/ 15 h 18"/>
                  <a:gd name="T10" fmla="*/ 0 w 26"/>
                  <a:gd name="T11" fmla="*/ 17 h 18"/>
                  <a:gd name="T12" fmla="*/ 0 w 26"/>
                  <a:gd name="T13" fmla="*/ 17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17"/>
                    </a:moveTo>
                    <a:lnTo>
                      <a:pt x="0" y="17"/>
                    </a:lnTo>
                    <a:lnTo>
                      <a:pt x="3" y="1"/>
                    </a:lnTo>
                    <a:lnTo>
                      <a:pt x="25" y="0"/>
                    </a:lnTo>
                    <a:lnTo>
                      <a:pt x="25" y="15"/>
                    </a:lnTo>
                    <a:lnTo>
                      <a:pt x="0" y="17"/>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6" name="Freeform 128">
                <a:extLst>
                  <a:ext uri="{FF2B5EF4-FFF2-40B4-BE49-F238E27FC236}">
                    <a16:creationId xmlns:a16="http://schemas.microsoft.com/office/drawing/2014/main" id="{329DD5A7-062F-4AEA-A47B-120108D750AB}"/>
                  </a:ext>
                </a:extLst>
              </p:cNvPr>
              <p:cNvSpPr>
                <a:spLocks/>
              </p:cNvSpPr>
              <p:nvPr/>
            </p:nvSpPr>
            <p:spPr bwMode="auto">
              <a:xfrm>
                <a:off x="3530" y="3182"/>
                <a:ext cx="207" cy="201"/>
              </a:xfrm>
              <a:custGeom>
                <a:avLst/>
                <a:gdLst>
                  <a:gd name="T0" fmla="*/ 0 w 207"/>
                  <a:gd name="T1" fmla="*/ 140 h 201"/>
                  <a:gd name="T2" fmla="*/ 0 w 207"/>
                  <a:gd name="T3" fmla="*/ 140 h 201"/>
                  <a:gd name="T4" fmla="*/ 16 w 207"/>
                  <a:gd name="T5" fmla="*/ 129 h 201"/>
                  <a:gd name="T6" fmla="*/ 17 w 207"/>
                  <a:gd name="T7" fmla="*/ 105 h 201"/>
                  <a:gd name="T8" fmla="*/ 44 w 207"/>
                  <a:gd name="T9" fmla="*/ 72 h 201"/>
                  <a:gd name="T10" fmla="*/ 55 w 207"/>
                  <a:gd name="T11" fmla="*/ 13 h 201"/>
                  <a:gd name="T12" fmla="*/ 76 w 207"/>
                  <a:gd name="T13" fmla="*/ 0 h 201"/>
                  <a:gd name="T14" fmla="*/ 92 w 207"/>
                  <a:gd name="T15" fmla="*/ 40 h 201"/>
                  <a:gd name="T16" fmla="*/ 137 w 207"/>
                  <a:gd name="T17" fmla="*/ 74 h 201"/>
                  <a:gd name="T18" fmla="*/ 121 w 207"/>
                  <a:gd name="T19" fmla="*/ 95 h 201"/>
                  <a:gd name="T20" fmla="*/ 136 w 207"/>
                  <a:gd name="T21" fmla="*/ 100 h 201"/>
                  <a:gd name="T22" fmla="*/ 152 w 207"/>
                  <a:gd name="T23" fmla="*/ 124 h 201"/>
                  <a:gd name="T24" fmla="*/ 206 w 207"/>
                  <a:gd name="T25" fmla="*/ 138 h 201"/>
                  <a:gd name="T26" fmla="*/ 165 w 207"/>
                  <a:gd name="T27" fmla="*/ 179 h 201"/>
                  <a:gd name="T28" fmla="*/ 122 w 207"/>
                  <a:gd name="T29" fmla="*/ 194 h 201"/>
                  <a:gd name="T30" fmla="*/ 83 w 207"/>
                  <a:gd name="T31" fmla="*/ 200 h 201"/>
                  <a:gd name="T32" fmla="*/ 39 w 207"/>
                  <a:gd name="T33" fmla="*/ 185 h 201"/>
                  <a:gd name="T34" fmla="*/ 24 w 207"/>
                  <a:gd name="T35" fmla="*/ 156 h 201"/>
                  <a:gd name="T36" fmla="*/ 0 w 207"/>
                  <a:gd name="T37" fmla="*/ 140 h 201"/>
                  <a:gd name="T38" fmla="*/ 0 w 207"/>
                  <a:gd name="T39" fmla="*/ 140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01"/>
                  <a:gd name="T62" fmla="*/ 207 w 207"/>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01">
                    <a:moveTo>
                      <a:pt x="0" y="140"/>
                    </a:moveTo>
                    <a:lnTo>
                      <a:pt x="0" y="140"/>
                    </a:lnTo>
                    <a:lnTo>
                      <a:pt x="16" y="129"/>
                    </a:lnTo>
                    <a:lnTo>
                      <a:pt x="17" y="105"/>
                    </a:lnTo>
                    <a:lnTo>
                      <a:pt x="44" y="72"/>
                    </a:lnTo>
                    <a:lnTo>
                      <a:pt x="55" y="13"/>
                    </a:lnTo>
                    <a:lnTo>
                      <a:pt x="76" y="0"/>
                    </a:lnTo>
                    <a:lnTo>
                      <a:pt x="92" y="40"/>
                    </a:lnTo>
                    <a:lnTo>
                      <a:pt x="137" y="74"/>
                    </a:lnTo>
                    <a:lnTo>
                      <a:pt x="121" y="95"/>
                    </a:lnTo>
                    <a:lnTo>
                      <a:pt x="136" y="100"/>
                    </a:lnTo>
                    <a:lnTo>
                      <a:pt x="152" y="124"/>
                    </a:lnTo>
                    <a:lnTo>
                      <a:pt x="206" y="138"/>
                    </a:lnTo>
                    <a:lnTo>
                      <a:pt x="165" y="179"/>
                    </a:lnTo>
                    <a:lnTo>
                      <a:pt x="122" y="194"/>
                    </a:lnTo>
                    <a:lnTo>
                      <a:pt x="83" y="200"/>
                    </a:lnTo>
                    <a:lnTo>
                      <a:pt x="39" y="185"/>
                    </a:lnTo>
                    <a:lnTo>
                      <a:pt x="24" y="156"/>
                    </a:lnTo>
                    <a:lnTo>
                      <a:pt x="0" y="140"/>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7" name="Freeform 129">
                <a:extLst>
                  <a:ext uri="{FF2B5EF4-FFF2-40B4-BE49-F238E27FC236}">
                    <a16:creationId xmlns:a16="http://schemas.microsoft.com/office/drawing/2014/main" id="{21391E20-D621-4E6A-8987-C1ACFE0F905E}"/>
                  </a:ext>
                </a:extLst>
              </p:cNvPr>
              <p:cNvSpPr>
                <a:spLocks/>
              </p:cNvSpPr>
              <p:nvPr/>
            </p:nvSpPr>
            <p:spPr bwMode="auto">
              <a:xfrm>
                <a:off x="3651" y="3256"/>
                <a:ext cx="22" cy="27"/>
              </a:xfrm>
              <a:custGeom>
                <a:avLst/>
                <a:gdLst>
                  <a:gd name="T0" fmla="*/ 0 w 22"/>
                  <a:gd name="T1" fmla="*/ 21 h 27"/>
                  <a:gd name="T2" fmla="*/ 0 w 22"/>
                  <a:gd name="T3" fmla="*/ 21 h 27"/>
                  <a:gd name="T4" fmla="*/ 15 w 22"/>
                  <a:gd name="T5" fmla="*/ 26 h 27"/>
                  <a:gd name="T6" fmla="*/ 21 w 22"/>
                  <a:gd name="T7" fmla="*/ 18 h 27"/>
                  <a:gd name="T8" fmla="*/ 10 w 22"/>
                  <a:gd name="T9" fmla="*/ 16 h 27"/>
                  <a:gd name="T10" fmla="*/ 21 w 22"/>
                  <a:gd name="T11" fmla="*/ 10 h 27"/>
                  <a:gd name="T12" fmla="*/ 16 w 22"/>
                  <a:gd name="T13" fmla="*/ 0 h 27"/>
                  <a:gd name="T14" fmla="*/ 0 w 22"/>
                  <a:gd name="T15" fmla="*/ 21 h 27"/>
                  <a:gd name="T16" fmla="*/ 0 w 22"/>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0" y="21"/>
                    </a:moveTo>
                    <a:lnTo>
                      <a:pt x="0" y="21"/>
                    </a:lnTo>
                    <a:lnTo>
                      <a:pt x="15" y="26"/>
                    </a:lnTo>
                    <a:lnTo>
                      <a:pt x="21" y="18"/>
                    </a:lnTo>
                    <a:lnTo>
                      <a:pt x="10" y="16"/>
                    </a:lnTo>
                    <a:lnTo>
                      <a:pt x="21" y="10"/>
                    </a:lnTo>
                    <a:lnTo>
                      <a:pt x="16" y="0"/>
                    </a:lnTo>
                    <a:lnTo>
                      <a:pt x="0" y="2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8" name="Freeform 130">
                <a:extLst>
                  <a:ext uri="{FF2B5EF4-FFF2-40B4-BE49-F238E27FC236}">
                    <a16:creationId xmlns:a16="http://schemas.microsoft.com/office/drawing/2014/main" id="{696D9F74-C590-43F9-AA35-81D1473FAD46}"/>
                  </a:ext>
                </a:extLst>
              </p:cNvPr>
              <p:cNvSpPr>
                <a:spLocks/>
              </p:cNvSpPr>
              <p:nvPr/>
            </p:nvSpPr>
            <p:spPr bwMode="auto">
              <a:xfrm>
                <a:off x="3199" y="3399"/>
                <a:ext cx="77" cy="85"/>
              </a:xfrm>
              <a:custGeom>
                <a:avLst/>
                <a:gdLst>
                  <a:gd name="T0" fmla="*/ 0 w 77"/>
                  <a:gd name="T1" fmla="*/ 40 h 85"/>
                  <a:gd name="T2" fmla="*/ 0 w 77"/>
                  <a:gd name="T3" fmla="*/ 40 h 85"/>
                  <a:gd name="T4" fmla="*/ 9 w 77"/>
                  <a:gd name="T5" fmla="*/ 27 h 85"/>
                  <a:gd name="T6" fmla="*/ 14 w 77"/>
                  <a:gd name="T7" fmla="*/ 28 h 85"/>
                  <a:gd name="T8" fmla="*/ 10 w 77"/>
                  <a:gd name="T9" fmla="*/ 17 h 85"/>
                  <a:gd name="T10" fmla="*/ 35 w 77"/>
                  <a:gd name="T11" fmla="*/ 15 h 85"/>
                  <a:gd name="T12" fmla="*/ 35 w 77"/>
                  <a:gd name="T13" fmla="*/ 0 h 85"/>
                  <a:gd name="T14" fmla="*/ 63 w 77"/>
                  <a:gd name="T15" fmla="*/ 1 h 85"/>
                  <a:gd name="T16" fmla="*/ 62 w 77"/>
                  <a:gd name="T17" fmla="*/ 13 h 85"/>
                  <a:gd name="T18" fmla="*/ 76 w 77"/>
                  <a:gd name="T19" fmla="*/ 15 h 85"/>
                  <a:gd name="T20" fmla="*/ 72 w 77"/>
                  <a:gd name="T21" fmla="*/ 61 h 85"/>
                  <a:gd name="T22" fmla="*/ 54 w 77"/>
                  <a:gd name="T23" fmla="*/ 56 h 85"/>
                  <a:gd name="T24" fmla="*/ 33 w 77"/>
                  <a:gd name="T25" fmla="*/ 84 h 85"/>
                  <a:gd name="T26" fmla="*/ 0 w 77"/>
                  <a:gd name="T27" fmla="*/ 40 h 85"/>
                  <a:gd name="T28" fmla="*/ 0 w 77"/>
                  <a:gd name="T29" fmla="*/ 4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5"/>
                  <a:gd name="T47" fmla="*/ 77 w 77"/>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5">
                    <a:moveTo>
                      <a:pt x="0" y="40"/>
                    </a:moveTo>
                    <a:lnTo>
                      <a:pt x="0" y="40"/>
                    </a:lnTo>
                    <a:lnTo>
                      <a:pt x="9" y="27"/>
                    </a:lnTo>
                    <a:lnTo>
                      <a:pt x="14" y="28"/>
                    </a:lnTo>
                    <a:lnTo>
                      <a:pt x="10" y="17"/>
                    </a:lnTo>
                    <a:lnTo>
                      <a:pt x="35" y="15"/>
                    </a:lnTo>
                    <a:lnTo>
                      <a:pt x="35" y="0"/>
                    </a:lnTo>
                    <a:lnTo>
                      <a:pt x="63" y="1"/>
                    </a:lnTo>
                    <a:lnTo>
                      <a:pt x="62" y="13"/>
                    </a:lnTo>
                    <a:lnTo>
                      <a:pt x="76" y="15"/>
                    </a:lnTo>
                    <a:lnTo>
                      <a:pt x="72" y="61"/>
                    </a:lnTo>
                    <a:lnTo>
                      <a:pt x="54" y="56"/>
                    </a:lnTo>
                    <a:lnTo>
                      <a:pt x="33" y="84"/>
                    </a:lnTo>
                    <a:lnTo>
                      <a:pt x="0" y="40"/>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09" name="Freeform 131">
                <a:extLst>
                  <a:ext uri="{FF2B5EF4-FFF2-40B4-BE49-F238E27FC236}">
                    <a16:creationId xmlns:a16="http://schemas.microsoft.com/office/drawing/2014/main" id="{30B52E91-C9C3-4AEC-947E-F9122E4237C9}"/>
                  </a:ext>
                </a:extLst>
              </p:cNvPr>
              <p:cNvSpPr>
                <a:spLocks/>
              </p:cNvSpPr>
              <p:nvPr/>
            </p:nvSpPr>
            <p:spPr bwMode="auto">
              <a:xfrm>
                <a:off x="2852" y="3244"/>
                <a:ext cx="42" cy="8"/>
              </a:xfrm>
              <a:custGeom>
                <a:avLst/>
                <a:gdLst>
                  <a:gd name="T0" fmla="*/ 0 w 42"/>
                  <a:gd name="T1" fmla="*/ 7 h 8"/>
                  <a:gd name="T2" fmla="*/ 0 w 42"/>
                  <a:gd name="T3" fmla="*/ 7 h 8"/>
                  <a:gd name="T4" fmla="*/ 2 w 42"/>
                  <a:gd name="T5" fmla="*/ 0 h 8"/>
                  <a:gd name="T6" fmla="*/ 41 w 42"/>
                  <a:gd name="T7" fmla="*/ 2 h 8"/>
                  <a:gd name="T8" fmla="*/ 0 w 42"/>
                  <a:gd name="T9" fmla="*/ 7 h 8"/>
                  <a:gd name="T10" fmla="*/ 0 w 42"/>
                  <a:gd name="T11" fmla="*/ 7 h 8"/>
                  <a:gd name="T12" fmla="*/ 0 60000 65536"/>
                  <a:gd name="T13" fmla="*/ 0 60000 65536"/>
                  <a:gd name="T14" fmla="*/ 0 60000 65536"/>
                  <a:gd name="T15" fmla="*/ 0 60000 65536"/>
                  <a:gd name="T16" fmla="*/ 0 60000 65536"/>
                  <a:gd name="T17" fmla="*/ 0 60000 65536"/>
                  <a:gd name="T18" fmla="*/ 0 w 42"/>
                  <a:gd name="T19" fmla="*/ 0 h 8"/>
                  <a:gd name="T20" fmla="*/ 42 w 42"/>
                  <a:gd name="T21" fmla="*/ 8 h 8"/>
                </a:gdLst>
                <a:ahLst/>
                <a:cxnLst>
                  <a:cxn ang="T12">
                    <a:pos x="T0" y="T1"/>
                  </a:cxn>
                  <a:cxn ang="T13">
                    <a:pos x="T2" y="T3"/>
                  </a:cxn>
                  <a:cxn ang="T14">
                    <a:pos x="T4" y="T5"/>
                  </a:cxn>
                  <a:cxn ang="T15">
                    <a:pos x="T6" y="T7"/>
                  </a:cxn>
                  <a:cxn ang="T16">
                    <a:pos x="T8" y="T9"/>
                  </a:cxn>
                  <a:cxn ang="T17">
                    <a:pos x="T10" y="T11"/>
                  </a:cxn>
                </a:cxnLst>
                <a:rect l="T18" t="T19" r="T20" b="T21"/>
                <a:pathLst>
                  <a:path w="42" h="8">
                    <a:moveTo>
                      <a:pt x="0" y="7"/>
                    </a:moveTo>
                    <a:lnTo>
                      <a:pt x="0" y="7"/>
                    </a:lnTo>
                    <a:lnTo>
                      <a:pt x="2" y="0"/>
                    </a:lnTo>
                    <a:lnTo>
                      <a:pt x="41" y="2"/>
                    </a:lnTo>
                    <a:lnTo>
                      <a:pt x="0" y="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0" name="Freeform 132">
                <a:extLst>
                  <a:ext uri="{FF2B5EF4-FFF2-40B4-BE49-F238E27FC236}">
                    <a16:creationId xmlns:a16="http://schemas.microsoft.com/office/drawing/2014/main" id="{8E2037F2-2477-454C-AED4-6314F9453984}"/>
                  </a:ext>
                </a:extLst>
              </p:cNvPr>
              <p:cNvSpPr>
                <a:spLocks/>
              </p:cNvSpPr>
              <p:nvPr/>
            </p:nvSpPr>
            <p:spPr bwMode="auto">
              <a:xfrm>
                <a:off x="3039" y="3277"/>
                <a:ext cx="59" cy="89"/>
              </a:xfrm>
              <a:custGeom>
                <a:avLst/>
                <a:gdLst>
                  <a:gd name="T0" fmla="*/ 0 w 59"/>
                  <a:gd name="T1" fmla="*/ 83 h 89"/>
                  <a:gd name="T2" fmla="*/ 0 w 59"/>
                  <a:gd name="T3" fmla="*/ 83 h 89"/>
                  <a:gd name="T4" fmla="*/ 5 w 59"/>
                  <a:gd name="T5" fmla="*/ 23 h 89"/>
                  <a:gd name="T6" fmla="*/ 3 w 59"/>
                  <a:gd name="T7" fmla="*/ 4 h 89"/>
                  <a:gd name="T8" fmla="*/ 39 w 59"/>
                  <a:gd name="T9" fmla="*/ 0 h 89"/>
                  <a:gd name="T10" fmla="*/ 58 w 59"/>
                  <a:gd name="T11" fmla="*/ 70 h 89"/>
                  <a:gd name="T12" fmla="*/ 15 w 59"/>
                  <a:gd name="T13" fmla="*/ 88 h 89"/>
                  <a:gd name="T14" fmla="*/ 0 w 59"/>
                  <a:gd name="T15" fmla="*/ 83 h 89"/>
                  <a:gd name="T16" fmla="*/ 0 w 59"/>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9"/>
                  <a:gd name="T29" fmla="*/ 59 w 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9">
                    <a:moveTo>
                      <a:pt x="0" y="83"/>
                    </a:moveTo>
                    <a:lnTo>
                      <a:pt x="0" y="83"/>
                    </a:lnTo>
                    <a:lnTo>
                      <a:pt x="5" y="23"/>
                    </a:lnTo>
                    <a:lnTo>
                      <a:pt x="3" y="4"/>
                    </a:lnTo>
                    <a:lnTo>
                      <a:pt x="39" y="0"/>
                    </a:lnTo>
                    <a:lnTo>
                      <a:pt x="58" y="70"/>
                    </a:lnTo>
                    <a:lnTo>
                      <a:pt x="15" y="88"/>
                    </a:lnTo>
                    <a:lnTo>
                      <a:pt x="0" y="83"/>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1" name="Freeform 133">
                <a:extLst>
                  <a:ext uri="{FF2B5EF4-FFF2-40B4-BE49-F238E27FC236}">
                    <a16:creationId xmlns:a16="http://schemas.microsoft.com/office/drawing/2014/main" id="{4F43C8F9-CF5C-47C1-BF2E-041DC45C2CBA}"/>
                  </a:ext>
                </a:extLst>
              </p:cNvPr>
              <p:cNvSpPr>
                <a:spLocks/>
              </p:cNvSpPr>
              <p:nvPr/>
            </p:nvSpPr>
            <p:spPr bwMode="auto">
              <a:xfrm>
                <a:off x="2876" y="3256"/>
                <a:ext cx="101" cy="74"/>
              </a:xfrm>
              <a:custGeom>
                <a:avLst/>
                <a:gdLst>
                  <a:gd name="T0" fmla="*/ 0 w 101"/>
                  <a:gd name="T1" fmla="*/ 25 h 74"/>
                  <a:gd name="T2" fmla="*/ 0 w 101"/>
                  <a:gd name="T3" fmla="*/ 25 h 74"/>
                  <a:gd name="T4" fmla="*/ 17 w 101"/>
                  <a:gd name="T5" fmla="*/ 14 h 74"/>
                  <a:gd name="T6" fmla="*/ 17 w 101"/>
                  <a:gd name="T7" fmla="*/ 0 h 74"/>
                  <a:gd name="T8" fmla="*/ 50 w 101"/>
                  <a:gd name="T9" fmla="*/ 3 h 74"/>
                  <a:gd name="T10" fmla="*/ 59 w 101"/>
                  <a:gd name="T11" fmla="*/ 10 h 74"/>
                  <a:gd name="T12" fmla="*/ 82 w 101"/>
                  <a:gd name="T13" fmla="*/ 2 h 74"/>
                  <a:gd name="T14" fmla="*/ 96 w 101"/>
                  <a:gd name="T15" fmla="*/ 35 h 74"/>
                  <a:gd name="T16" fmla="*/ 100 w 101"/>
                  <a:gd name="T17" fmla="*/ 59 h 74"/>
                  <a:gd name="T18" fmla="*/ 91 w 101"/>
                  <a:gd name="T19" fmla="*/ 58 h 74"/>
                  <a:gd name="T20" fmla="*/ 89 w 101"/>
                  <a:gd name="T21" fmla="*/ 71 h 74"/>
                  <a:gd name="T22" fmla="*/ 75 w 101"/>
                  <a:gd name="T23" fmla="*/ 73 h 74"/>
                  <a:gd name="T24" fmla="*/ 74 w 101"/>
                  <a:gd name="T25" fmla="*/ 59 h 74"/>
                  <a:gd name="T26" fmla="*/ 66 w 101"/>
                  <a:gd name="T27" fmla="*/ 59 h 74"/>
                  <a:gd name="T28" fmla="*/ 52 w 101"/>
                  <a:gd name="T29" fmla="*/ 38 h 74"/>
                  <a:gd name="T30" fmla="*/ 23 w 101"/>
                  <a:gd name="T31" fmla="*/ 50 h 74"/>
                  <a:gd name="T32" fmla="*/ 0 w 101"/>
                  <a:gd name="T33" fmla="*/ 25 h 74"/>
                  <a:gd name="T34" fmla="*/ 0 w 101"/>
                  <a:gd name="T35" fmla="*/ 2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74"/>
                  <a:gd name="T56" fmla="*/ 101 w 101"/>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74">
                    <a:moveTo>
                      <a:pt x="0" y="25"/>
                    </a:moveTo>
                    <a:lnTo>
                      <a:pt x="0" y="25"/>
                    </a:lnTo>
                    <a:lnTo>
                      <a:pt x="17" y="14"/>
                    </a:lnTo>
                    <a:lnTo>
                      <a:pt x="17" y="0"/>
                    </a:lnTo>
                    <a:lnTo>
                      <a:pt x="50" y="3"/>
                    </a:lnTo>
                    <a:lnTo>
                      <a:pt x="59" y="10"/>
                    </a:lnTo>
                    <a:lnTo>
                      <a:pt x="82" y="2"/>
                    </a:lnTo>
                    <a:lnTo>
                      <a:pt x="96" y="35"/>
                    </a:lnTo>
                    <a:lnTo>
                      <a:pt x="100" y="59"/>
                    </a:lnTo>
                    <a:lnTo>
                      <a:pt x="91" y="58"/>
                    </a:lnTo>
                    <a:lnTo>
                      <a:pt x="89" y="71"/>
                    </a:lnTo>
                    <a:lnTo>
                      <a:pt x="75" y="73"/>
                    </a:lnTo>
                    <a:lnTo>
                      <a:pt x="74" y="59"/>
                    </a:lnTo>
                    <a:lnTo>
                      <a:pt x="66" y="59"/>
                    </a:lnTo>
                    <a:lnTo>
                      <a:pt x="52" y="38"/>
                    </a:lnTo>
                    <a:lnTo>
                      <a:pt x="23" y="50"/>
                    </a:lnTo>
                    <a:lnTo>
                      <a:pt x="0" y="25"/>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2" name="Freeform 134">
                <a:extLst>
                  <a:ext uri="{FF2B5EF4-FFF2-40B4-BE49-F238E27FC236}">
                    <a16:creationId xmlns:a16="http://schemas.microsoft.com/office/drawing/2014/main" id="{1060A70B-4672-4B59-A443-A549249E863E}"/>
                  </a:ext>
                </a:extLst>
              </p:cNvPr>
              <p:cNvSpPr>
                <a:spLocks/>
              </p:cNvSpPr>
              <p:nvPr/>
            </p:nvSpPr>
            <p:spPr bwMode="auto">
              <a:xfrm>
                <a:off x="3691" y="3022"/>
                <a:ext cx="26" cy="8"/>
              </a:xfrm>
              <a:custGeom>
                <a:avLst/>
                <a:gdLst>
                  <a:gd name="T0" fmla="*/ 0 w 26"/>
                  <a:gd name="T1" fmla="*/ 0 h 8"/>
                  <a:gd name="T2" fmla="*/ 0 w 26"/>
                  <a:gd name="T3" fmla="*/ 0 h 8"/>
                  <a:gd name="T4" fmla="*/ 13 w 26"/>
                  <a:gd name="T5" fmla="*/ 7 h 8"/>
                  <a:gd name="T6" fmla="*/ 25 w 26"/>
                  <a:gd name="T7" fmla="*/ 2 h 8"/>
                  <a:gd name="T8" fmla="*/ 0 w 26"/>
                  <a:gd name="T9" fmla="*/ 0 h 8"/>
                  <a:gd name="T10" fmla="*/ 0 w 26"/>
                  <a:gd name="T11" fmla="*/ 0 h 8"/>
                  <a:gd name="T12" fmla="*/ 0 60000 65536"/>
                  <a:gd name="T13" fmla="*/ 0 60000 65536"/>
                  <a:gd name="T14" fmla="*/ 0 60000 65536"/>
                  <a:gd name="T15" fmla="*/ 0 60000 65536"/>
                  <a:gd name="T16" fmla="*/ 0 60000 65536"/>
                  <a:gd name="T17" fmla="*/ 0 60000 65536"/>
                  <a:gd name="T18" fmla="*/ 0 w 26"/>
                  <a:gd name="T19" fmla="*/ 0 h 8"/>
                  <a:gd name="T20" fmla="*/ 26 w 2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6" h="8">
                    <a:moveTo>
                      <a:pt x="0" y="0"/>
                    </a:moveTo>
                    <a:lnTo>
                      <a:pt x="0" y="0"/>
                    </a:lnTo>
                    <a:lnTo>
                      <a:pt x="13" y="7"/>
                    </a:lnTo>
                    <a:lnTo>
                      <a:pt x="25" y="2"/>
                    </a:lnTo>
                    <a:lnTo>
                      <a:pt x="0" y="0"/>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3" name="Freeform 135">
                <a:extLst>
                  <a:ext uri="{FF2B5EF4-FFF2-40B4-BE49-F238E27FC236}">
                    <a16:creationId xmlns:a16="http://schemas.microsoft.com/office/drawing/2014/main" id="{DDAC0DCB-4ECF-42B2-9511-A92F8D671C85}"/>
                  </a:ext>
                </a:extLst>
              </p:cNvPr>
              <p:cNvSpPr>
                <a:spLocks/>
              </p:cNvSpPr>
              <p:nvPr/>
            </p:nvSpPr>
            <p:spPr bwMode="auto">
              <a:xfrm>
                <a:off x="3544" y="2963"/>
                <a:ext cx="22" cy="58"/>
              </a:xfrm>
              <a:custGeom>
                <a:avLst/>
                <a:gdLst>
                  <a:gd name="T0" fmla="*/ 0 w 22"/>
                  <a:gd name="T1" fmla="*/ 28 h 58"/>
                  <a:gd name="T2" fmla="*/ 0 w 22"/>
                  <a:gd name="T3" fmla="*/ 28 h 58"/>
                  <a:gd name="T4" fmla="*/ 11 w 22"/>
                  <a:gd name="T5" fmla="*/ 57 h 58"/>
                  <a:gd name="T6" fmla="*/ 13 w 22"/>
                  <a:gd name="T7" fmla="*/ 56 h 58"/>
                  <a:gd name="T8" fmla="*/ 19 w 22"/>
                  <a:gd name="T9" fmla="*/ 25 h 58"/>
                  <a:gd name="T10" fmla="*/ 11 w 22"/>
                  <a:gd name="T11" fmla="*/ 28 h 58"/>
                  <a:gd name="T12" fmla="*/ 13 w 22"/>
                  <a:gd name="T13" fmla="*/ 14 h 58"/>
                  <a:gd name="T14" fmla="*/ 20 w 22"/>
                  <a:gd name="T15" fmla="*/ 7 h 58"/>
                  <a:gd name="T16" fmla="*/ 21 w 22"/>
                  <a:gd name="T17" fmla="*/ 0 h 58"/>
                  <a:gd name="T18" fmla="*/ 14 w 22"/>
                  <a:gd name="T19" fmla="*/ 1 h 58"/>
                  <a:gd name="T20" fmla="*/ 0 w 22"/>
                  <a:gd name="T21" fmla="*/ 28 h 58"/>
                  <a:gd name="T22" fmla="*/ 0 w 22"/>
                  <a:gd name="T23" fmla="*/ 2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8"/>
                  <a:gd name="T38" fmla="*/ 22 w 22"/>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8">
                    <a:moveTo>
                      <a:pt x="0" y="28"/>
                    </a:moveTo>
                    <a:lnTo>
                      <a:pt x="0" y="28"/>
                    </a:lnTo>
                    <a:lnTo>
                      <a:pt x="11" y="57"/>
                    </a:lnTo>
                    <a:lnTo>
                      <a:pt x="13" y="56"/>
                    </a:lnTo>
                    <a:lnTo>
                      <a:pt x="19" y="25"/>
                    </a:lnTo>
                    <a:lnTo>
                      <a:pt x="11" y="28"/>
                    </a:lnTo>
                    <a:lnTo>
                      <a:pt x="13" y="14"/>
                    </a:lnTo>
                    <a:lnTo>
                      <a:pt x="20" y="7"/>
                    </a:lnTo>
                    <a:lnTo>
                      <a:pt x="21" y="0"/>
                    </a:lnTo>
                    <a:lnTo>
                      <a:pt x="14" y="1"/>
                    </a:lnTo>
                    <a:lnTo>
                      <a:pt x="0" y="2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4" name="Freeform 136">
                <a:extLst>
                  <a:ext uri="{FF2B5EF4-FFF2-40B4-BE49-F238E27FC236}">
                    <a16:creationId xmlns:a16="http://schemas.microsoft.com/office/drawing/2014/main" id="{B150D3B4-664E-40D3-A3AE-507BB71F2526}"/>
                  </a:ext>
                </a:extLst>
              </p:cNvPr>
              <p:cNvSpPr>
                <a:spLocks/>
              </p:cNvSpPr>
              <p:nvPr/>
            </p:nvSpPr>
            <p:spPr bwMode="auto">
              <a:xfrm>
                <a:off x="2964" y="3283"/>
                <a:ext cx="81" cy="87"/>
              </a:xfrm>
              <a:custGeom>
                <a:avLst/>
                <a:gdLst>
                  <a:gd name="T0" fmla="*/ 0 w 81"/>
                  <a:gd name="T1" fmla="*/ 57 h 87"/>
                  <a:gd name="T2" fmla="*/ 0 w 81"/>
                  <a:gd name="T3" fmla="*/ 57 h 87"/>
                  <a:gd name="T4" fmla="*/ 1 w 81"/>
                  <a:gd name="T5" fmla="*/ 44 h 87"/>
                  <a:gd name="T6" fmla="*/ 3 w 81"/>
                  <a:gd name="T7" fmla="*/ 31 h 87"/>
                  <a:gd name="T8" fmla="*/ 12 w 81"/>
                  <a:gd name="T9" fmla="*/ 32 h 87"/>
                  <a:gd name="T10" fmla="*/ 8 w 81"/>
                  <a:gd name="T11" fmla="*/ 8 h 87"/>
                  <a:gd name="T12" fmla="*/ 32 w 81"/>
                  <a:gd name="T13" fmla="*/ 0 h 87"/>
                  <a:gd name="T14" fmla="*/ 46 w 81"/>
                  <a:gd name="T15" fmla="*/ 5 h 87"/>
                  <a:gd name="T16" fmla="*/ 53 w 81"/>
                  <a:gd name="T17" fmla="*/ 14 h 87"/>
                  <a:gd name="T18" fmla="*/ 80 w 81"/>
                  <a:gd name="T19" fmla="*/ 17 h 87"/>
                  <a:gd name="T20" fmla="*/ 75 w 81"/>
                  <a:gd name="T21" fmla="*/ 77 h 87"/>
                  <a:gd name="T22" fmla="*/ 13 w 81"/>
                  <a:gd name="T23" fmla="*/ 86 h 87"/>
                  <a:gd name="T24" fmla="*/ 15 w 81"/>
                  <a:gd name="T25" fmla="*/ 66 h 87"/>
                  <a:gd name="T26" fmla="*/ 0 w 81"/>
                  <a:gd name="T27" fmla="*/ 57 h 87"/>
                  <a:gd name="T28" fmla="*/ 0 w 81"/>
                  <a:gd name="T29" fmla="*/ 5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7"/>
                  <a:gd name="T47" fmla="*/ 81 w 8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7">
                    <a:moveTo>
                      <a:pt x="0" y="57"/>
                    </a:moveTo>
                    <a:lnTo>
                      <a:pt x="0" y="57"/>
                    </a:lnTo>
                    <a:lnTo>
                      <a:pt x="1" y="44"/>
                    </a:lnTo>
                    <a:lnTo>
                      <a:pt x="3" y="31"/>
                    </a:lnTo>
                    <a:lnTo>
                      <a:pt x="12" y="32"/>
                    </a:lnTo>
                    <a:lnTo>
                      <a:pt x="8" y="8"/>
                    </a:lnTo>
                    <a:lnTo>
                      <a:pt x="32" y="0"/>
                    </a:lnTo>
                    <a:lnTo>
                      <a:pt x="46" y="5"/>
                    </a:lnTo>
                    <a:lnTo>
                      <a:pt x="53" y="14"/>
                    </a:lnTo>
                    <a:lnTo>
                      <a:pt x="80" y="17"/>
                    </a:lnTo>
                    <a:lnTo>
                      <a:pt x="75" y="77"/>
                    </a:lnTo>
                    <a:lnTo>
                      <a:pt x="13" y="86"/>
                    </a:lnTo>
                    <a:lnTo>
                      <a:pt x="15" y="66"/>
                    </a:lnTo>
                    <a:lnTo>
                      <a:pt x="0" y="57"/>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5" name="Freeform 137">
                <a:extLst>
                  <a:ext uri="{FF2B5EF4-FFF2-40B4-BE49-F238E27FC236}">
                    <a16:creationId xmlns:a16="http://schemas.microsoft.com/office/drawing/2014/main" id="{F44EA14B-7C5E-40C3-A8F3-CD440AEC8F4B}"/>
                  </a:ext>
                </a:extLst>
              </p:cNvPr>
              <p:cNvSpPr>
                <a:spLocks/>
              </p:cNvSpPr>
              <p:nvPr/>
            </p:nvSpPr>
            <p:spPr bwMode="auto">
              <a:xfrm>
                <a:off x="3555" y="2960"/>
                <a:ext cx="60" cy="65"/>
              </a:xfrm>
              <a:custGeom>
                <a:avLst/>
                <a:gdLst>
                  <a:gd name="T0" fmla="*/ 0 w 60"/>
                  <a:gd name="T1" fmla="*/ 31 h 65"/>
                  <a:gd name="T2" fmla="*/ 0 w 60"/>
                  <a:gd name="T3" fmla="*/ 31 h 65"/>
                  <a:gd name="T4" fmla="*/ 2 w 60"/>
                  <a:gd name="T5" fmla="*/ 17 h 65"/>
                  <a:gd name="T6" fmla="*/ 9 w 60"/>
                  <a:gd name="T7" fmla="*/ 10 h 65"/>
                  <a:gd name="T8" fmla="*/ 23 w 60"/>
                  <a:gd name="T9" fmla="*/ 16 h 65"/>
                  <a:gd name="T10" fmla="*/ 53 w 60"/>
                  <a:gd name="T11" fmla="*/ 0 h 65"/>
                  <a:gd name="T12" fmla="*/ 59 w 60"/>
                  <a:gd name="T13" fmla="*/ 18 h 65"/>
                  <a:gd name="T14" fmla="*/ 28 w 60"/>
                  <a:gd name="T15" fmla="*/ 28 h 65"/>
                  <a:gd name="T16" fmla="*/ 44 w 60"/>
                  <a:gd name="T17" fmla="*/ 42 h 65"/>
                  <a:gd name="T18" fmla="*/ 36 w 60"/>
                  <a:gd name="T19" fmla="*/ 51 h 65"/>
                  <a:gd name="T20" fmla="*/ 17 w 60"/>
                  <a:gd name="T21" fmla="*/ 64 h 65"/>
                  <a:gd name="T22" fmla="*/ 2 w 60"/>
                  <a:gd name="T23" fmla="*/ 59 h 65"/>
                  <a:gd name="T24" fmla="*/ 2 w 60"/>
                  <a:gd name="T25" fmla="*/ 59 h 65"/>
                  <a:gd name="T26" fmla="*/ 8 w 60"/>
                  <a:gd name="T27" fmla="*/ 28 h 65"/>
                  <a:gd name="T28" fmla="*/ 0 w 60"/>
                  <a:gd name="T29" fmla="*/ 31 h 65"/>
                  <a:gd name="T30" fmla="*/ 0 w 6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5"/>
                  <a:gd name="T50" fmla="*/ 60 w 6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5">
                    <a:moveTo>
                      <a:pt x="0" y="31"/>
                    </a:moveTo>
                    <a:lnTo>
                      <a:pt x="0" y="31"/>
                    </a:lnTo>
                    <a:lnTo>
                      <a:pt x="2" y="17"/>
                    </a:lnTo>
                    <a:lnTo>
                      <a:pt x="9" y="10"/>
                    </a:lnTo>
                    <a:lnTo>
                      <a:pt x="23" y="16"/>
                    </a:lnTo>
                    <a:lnTo>
                      <a:pt x="53" y="0"/>
                    </a:lnTo>
                    <a:lnTo>
                      <a:pt x="59" y="18"/>
                    </a:lnTo>
                    <a:lnTo>
                      <a:pt x="28" y="28"/>
                    </a:lnTo>
                    <a:lnTo>
                      <a:pt x="44" y="42"/>
                    </a:lnTo>
                    <a:lnTo>
                      <a:pt x="36" y="51"/>
                    </a:lnTo>
                    <a:lnTo>
                      <a:pt x="17" y="64"/>
                    </a:lnTo>
                    <a:lnTo>
                      <a:pt x="2" y="59"/>
                    </a:lnTo>
                    <a:lnTo>
                      <a:pt x="8" y="28"/>
                    </a:lnTo>
                    <a:lnTo>
                      <a:pt x="0" y="31"/>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6" name="Freeform 138">
                <a:extLst>
                  <a:ext uri="{FF2B5EF4-FFF2-40B4-BE49-F238E27FC236}">
                    <a16:creationId xmlns:a16="http://schemas.microsoft.com/office/drawing/2014/main" id="{84C33E2F-B810-4996-9513-D1F97A5E1DB1}"/>
                  </a:ext>
                </a:extLst>
              </p:cNvPr>
              <p:cNvSpPr>
                <a:spLocks/>
              </p:cNvSpPr>
              <p:nvPr/>
            </p:nvSpPr>
            <p:spPr bwMode="auto">
              <a:xfrm>
                <a:off x="3544" y="3367"/>
                <a:ext cx="109" cy="126"/>
              </a:xfrm>
              <a:custGeom>
                <a:avLst/>
                <a:gdLst>
                  <a:gd name="T0" fmla="*/ 0 w 109"/>
                  <a:gd name="T1" fmla="*/ 8 h 126"/>
                  <a:gd name="T2" fmla="*/ 0 w 109"/>
                  <a:gd name="T3" fmla="*/ 8 h 126"/>
                  <a:gd name="T4" fmla="*/ 15 w 109"/>
                  <a:gd name="T5" fmla="*/ 34 h 126"/>
                  <a:gd name="T6" fmla="*/ 0 w 109"/>
                  <a:gd name="T7" fmla="*/ 59 h 126"/>
                  <a:gd name="T8" fmla="*/ 11 w 109"/>
                  <a:gd name="T9" fmla="*/ 66 h 126"/>
                  <a:gd name="T10" fmla="*/ 3 w 109"/>
                  <a:gd name="T11" fmla="*/ 75 h 126"/>
                  <a:gd name="T12" fmla="*/ 74 w 109"/>
                  <a:gd name="T13" fmla="*/ 125 h 126"/>
                  <a:gd name="T14" fmla="*/ 104 w 109"/>
                  <a:gd name="T15" fmla="*/ 85 h 126"/>
                  <a:gd name="T16" fmla="*/ 97 w 109"/>
                  <a:gd name="T17" fmla="*/ 74 h 126"/>
                  <a:gd name="T18" fmla="*/ 97 w 109"/>
                  <a:gd name="T19" fmla="*/ 23 h 126"/>
                  <a:gd name="T20" fmla="*/ 108 w 109"/>
                  <a:gd name="T21" fmla="*/ 9 h 126"/>
                  <a:gd name="T22" fmla="*/ 69 w 109"/>
                  <a:gd name="T23" fmla="*/ 15 h 126"/>
                  <a:gd name="T24" fmla="*/ 25 w 109"/>
                  <a:gd name="T25" fmla="*/ 0 h 126"/>
                  <a:gd name="T26" fmla="*/ 0 w 109"/>
                  <a:gd name="T27" fmla="*/ 8 h 126"/>
                  <a:gd name="T28" fmla="*/ 0 w 109"/>
                  <a:gd name="T29" fmla="*/ 8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26"/>
                  <a:gd name="T47" fmla="*/ 109 w 109"/>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26">
                    <a:moveTo>
                      <a:pt x="0" y="8"/>
                    </a:moveTo>
                    <a:lnTo>
                      <a:pt x="0" y="8"/>
                    </a:lnTo>
                    <a:lnTo>
                      <a:pt x="15" y="34"/>
                    </a:lnTo>
                    <a:lnTo>
                      <a:pt x="0" y="59"/>
                    </a:lnTo>
                    <a:lnTo>
                      <a:pt x="11" y="66"/>
                    </a:lnTo>
                    <a:lnTo>
                      <a:pt x="3" y="75"/>
                    </a:lnTo>
                    <a:lnTo>
                      <a:pt x="74" y="125"/>
                    </a:lnTo>
                    <a:lnTo>
                      <a:pt x="104" y="85"/>
                    </a:lnTo>
                    <a:lnTo>
                      <a:pt x="97" y="74"/>
                    </a:lnTo>
                    <a:lnTo>
                      <a:pt x="97" y="23"/>
                    </a:lnTo>
                    <a:lnTo>
                      <a:pt x="108" y="9"/>
                    </a:lnTo>
                    <a:lnTo>
                      <a:pt x="69" y="15"/>
                    </a:lnTo>
                    <a:lnTo>
                      <a:pt x="25" y="0"/>
                    </a:lnTo>
                    <a:lnTo>
                      <a:pt x="0" y="8"/>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7" name="Freeform 139">
                <a:extLst>
                  <a:ext uri="{FF2B5EF4-FFF2-40B4-BE49-F238E27FC236}">
                    <a16:creationId xmlns:a16="http://schemas.microsoft.com/office/drawing/2014/main" id="{9B0EE5F9-2B63-4514-A77B-6B876373C035}"/>
                  </a:ext>
                </a:extLst>
              </p:cNvPr>
              <p:cNvSpPr>
                <a:spLocks/>
              </p:cNvSpPr>
              <p:nvPr/>
            </p:nvSpPr>
            <p:spPr bwMode="auto">
              <a:xfrm>
                <a:off x="3716" y="3011"/>
                <a:ext cx="25" cy="22"/>
              </a:xfrm>
              <a:custGeom>
                <a:avLst/>
                <a:gdLst>
                  <a:gd name="T0" fmla="*/ 0 w 25"/>
                  <a:gd name="T1" fmla="*/ 13 h 22"/>
                  <a:gd name="T2" fmla="*/ 0 w 25"/>
                  <a:gd name="T3" fmla="*/ 13 h 22"/>
                  <a:gd name="T4" fmla="*/ 20 w 25"/>
                  <a:gd name="T5" fmla="*/ 0 h 22"/>
                  <a:gd name="T6" fmla="*/ 24 w 25"/>
                  <a:gd name="T7" fmla="*/ 21 h 22"/>
                  <a:gd name="T8" fmla="*/ 0 w 25"/>
                  <a:gd name="T9" fmla="*/ 13 h 22"/>
                  <a:gd name="T10" fmla="*/ 0 w 25"/>
                  <a:gd name="T11" fmla="*/ 13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13"/>
                    </a:moveTo>
                    <a:lnTo>
                      <a:pt x="0" y="13"/>
                    </a:lnTo>
                    <a:lnTo>
                      <a:pt x="20" y="0"/>
                    </a:lnTo>
                    <a:lnTo>
                      <a:pt x="24" y="21"/>
                    </a:lnTo>
                    <a:lnTo>
                      <a:pt x="0" y="1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8" name="Freeform 140">
                <a:extLst>
                  <a:ext uri="{FF2B5EF4-FFF2-40B4-BE49-F238E27FC236}">
                    <a16:creationId xmlns:a16="http://schemas.microsoft.com/office/drawing/2014/main" id="{08EA67DF-3D38-46B8-B8D3-EA6683B88738}"/>
                  </a:ext>
                </a:extLst>
              </p:cNvPr>
              <p:cNvSpPr>
                <a:spLocks/>
              </p:cNvSpPr>
              <p:nvPr/>
            </p:nvSpPr>
            <p:spPr bwMode="auto">
              <a:xfrm>
                <a:off x="3558" y="2940"/>
                <a:ext cx="22" cy="25"/>
              </a:xfrm>
              <a:custGeom>
                <a:avLst/>
                <a:gdLst>
                  <a:gd name="T0" fmla="*/ 0 w 22"/>
                  <a:gd name="T1" fmla="*/ 24 h 25"/>
                  <a:gd name="T2" fmla="*/ 0 w 22"/>
                  <a:gd name="T3" fmla="*/ 24 h 25"/>
                  <a:gd name="T4" fmla="*/ 7 w 22"/>
                  <a:gd name="T5" fmla="*/ 23 h 25"/>
                  <a:gd name="T6" fmla="*/ 21 w 22"/>
                  <a:gd name="T7" fmla="*/ 7 h 25"/>
                  <a:gd name="T8" fmla="*/ 14 w 22"/>
                  <a:gd name="T9" fmla="*/ 0 h 25"/>
                  <a:gd name="T10" fmla="*/ 0 w 22"/>
                  <a:gd name="T11" fmla="*/ 24 h 25"/>
                  <a:gd name="T12" fmla="*/ 0 w 22"/>
                  <a:gd name="T13" fmla="*/ 24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24"/>
                    </a:moveTo>
                    <a:lnTo>
                      <a:pt x="0" y="24"/>
                    </a:lnTo>
                    <a:lnTo>
                      <a:pt x="7" y="23"/>
                    </a:lnTo>
                    <a:lnTo>
                      <a:pt x="21" y="7"/>
                    </a:lnTo>
                    <a:lnTo>
                      <a:pt x="14" y="0"/>
                    </a:lnTo>
                    <a:lnTo>
                      <a:pt x="0" y="24"/>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19" name="Freeform 141">
                <a:extLst>
                  <a:ext uri="{FF2B5EF4-FFF2-40B4-BE49-F238E27FC236}">
                    <a16:creationId xmlns:a16="http://schemas.microsoft.com/office/drawing/2014/main" id="{464E35E5-B611-467F-88B5-D084E5C867F8}"/>
                  </a:ext>
                </a:extLst>
              </p:cNvPr>
              <p:cNvSpPr>
                <a:spLocks/>
              </p:cNvSpPr>
              <p:nvPr/>
            </p:nvSpPr>
            <p:spPr bwMode="auto">
              <a:xfrm>
                <a:off x="2925" y="3315"/>
                <a:ext cx="55" cy="55"/>
              </a:xfrm>
              <a:custGeom>
                <a:avLst/>
                <a:gdLst>
                  <a:gd name="T0" fmla="*/ 0 w 55"/>
                  <a:gd name="T1" fmla="*/ 20 h 55"/>
                  <a:gd name="T2" fmla="*/ 0 w 55"/>
                  <a:gd name="T3" fmla="*/ 20 h 55"/>
                  <a:gd name="T4" fmla="*/ 17 w 55"/>
                  <a:gd name="T5" fmla="*/ 0 h 55"/>
                  <a:gd name="T6" fmla="*/ 25 w 55"/>
                  <a:gd name="T7" fmla="*/ 0 h 55"/>
                  <a:gd name="T8" fmla="*/ 26 w 55"/>
                  <a:gd name="T9" fmla="*/ 14 h 55"/>
                  <a:gd name="T10" fmla="*/ 40 w 55"/>
                  <a:gd name="T11" fmla="*/ 12 h 55"/>
                  <a:gd name="T12" fmla="*/ 39 w 55"/>
                  <a:gd name="T13" fmla="*/ 25 h 55"/>
                  <a:gd name="T14" fmla="*/ 54 w 55"/>
                  <a:gd name="T15" fmla="*/ 34 h 55"/>
                  <a:gd name="T16" fmla="*/ 52 w 55"/>
                  <a:gd name="T17" fmla="*/ 54 h 55"/>
                  <a:gd name="T18" fmla="*/ 0 w 55"/>
                  <a:gd name="T19" fmla="*/ 20 h 55"/>
                  <a:gd name="T20" fmla="*/ 0 w 55"/>
                  <a:gd name="T21" fmla="*/ 2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5"/>
                  <a:gd name="T35" fmla="*/ 55 w 5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5">
                    <a:moveTo>
                      <a:pt x="0" y="20"/>
                    </a:moveTo>
                    <a:lnTo>
                      <a:pt x="0" y="20"/>
                    </a:lnTo>
                    <a:lnTo>
                      <a:pt x="17" y="0"/>
                    </a:lnTo>
                    <a:lnTo>
                      <a:pt x="25" y="0"/>
                    </a:lnTo>
                    <a:lnTo>
                      <a:pt x="26" y="14"/>
                    </a:lnTo>
                    <a:lnTo>
                      <a:pt x="40" y="12"/>
                    </a:lnTo>
                    <a:lnTo>
                      <a:pt x="39" y="25"/>
                    </a:lnTo>
                    <a:lnTo>
                      <a:pt x="54" y="34"/>
                    </a:lnTo>
                    <a:lnTo>
                      <a:pt x="52" y="54"/>
                    </a:lnTo>
                    <a:lnTo>
                      <a:pt x="0" y="20"/>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0" name="Freeform 142">
                <a:extLst>
                  <a:ext uri="{FF2B5EF4-FFF2-40B4-BE49-F238E27FC236}">
                    <a16:creationId xmlns:a16="http://schemas.microsoft.com/office/drawing/2014/main" id="{840DD993-250C-4DD8-9F4F-7DDCF5EED7EB}"/>
                  </a:ext>
                </a:extLst>
              </p:cNvPr>
              <p:cNvSpPr>
                <a:spLocks/>
              </p:cNvSpPr>
              <p:nvPr/>
            </p:nvSpPr>
            <p:spPr bwMode="auto">
              <a:xfrm>
                <a:off x="3208" y="2964"/>
                <a:ext cx="214" cy="199"/>
              </a:xfrm>
              <a:custGeom>
                <a:avLst/>
                <a:gdLst>
                  <a:gd name="T0" fmla="*/ 0 w 214"/>
                  <a:gd name="T1" fmla="*/ 103 h 199"/>
                  <a:gd name="T2" fmla="*/ 0 w 214"/>
                  <a:gd name="T3" fmla="*/ 103 h 199"/>
                  <a:gd name="T4" fmla="*/ 0 w 214"/>
                  <a:gd name="T5" fmla="*/ 42 h 199"/>
                  <a:gd name="T6" fmla="*/ 27 w 214"/>
                  <a:gd name="T7" fmla="*/ 0 h 199"/>
                  <a:gd name="T8" fmla="*/ 78 w 214"/>
                  <a:gd name="T9" fmla="*/ 12 h 199"/>
                  <a:gd name="T10" fmla="*/ 87 w 214"/>
                  <a:gd name="T11" fmla="*/ 27 h 199"/>
                  <a:gd name="T12" fmla="*/ 129 w 214"/>
                  <a:gd name="T13" fmla="*/ 42 h 199"/>
                  <a:gd name="T14" fmla="*/ 143 w 214"/>
                  <a:gd name="T15" fmla="*/ 37 h 199"/>
                  <a:gd name="T16" fmla="*/ 144 w 214"/>
                  <a:gd name="T17" fmla="*/ 15 h 199"/>
                  <a:gd name="T18" fmla="*/ 157 w 214"/>
                  <a:gd name="T19" fmla="*/ 5 h 199"/>
                  <a:gd name="T20" fmla="*/ 213 w 214"/>
                  <a:gd name="T21" fmla="*/ 22 h 199"/>
                  <a:gd name="T22" fmla="*/ 207 w 214"/>
                  <a:gd name="T23" fmla="*/ 46 h 199"/>
                  <a:gd name="T24" fmla="*/ 213 w 214"/>
                  <a:gd name="T25" fmla="*/ 162 h 199"/>
                  <a:gd name="T26" fmla="*/ 213 w 214"/>
                  <a:gd name="T27" fmla="*/ 190 h 199"/>
                  <a:gd name="T28" fmla="*/ 201 w 214"/>
                  <a:gd name="T29" fmla="*/ 190 h 199"/>
                  <a:gd name="T30" fmla="*/ 201 w 214"/>
                  <a:gd name="T31" fmla="*/ 198 h 199"/>
                  <a:gd name="T32" fmla="*/ 91 w 214"/>
                  <a:gd name="T33" fmla="*/ 142 h 199"/>
                  <a:gd name="T34" fmla="*/ 77 w 214"/>
                  <a:gd name="T35" fmla="*/ 147 h 199"/>
                  <a:gd name="T36" fmla="*/ 32 w 214"/>
                  <a:gd name="T37" fmla="*/ 141 h 199"/>
                  <a:gd name="T38" fmla="*/ 0 w 214"/>
                  <a:gd name="T39" fmla="*/ 103 h 199"/>
                  <a:gd name="T40" fmla="*/ 0 w 214"/>
                  <a:gd name="T41" fmla="*/ 103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199"/>
                  <a:gd name="T65" fmla="*/ 214 w 21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199">
                    <a:moveTo>
                      <a:pt x="0" y="103"/>
                    </a:moveTo>
                    <a:lnTo>
                      <a:pt x="0" y="103"/>
                    </a:lnTo>
                    <a:lnTo>
                      <a:pt x="0" y="42"/>
                    </a:lnTo>
                    <a:lnTo>
                      <a:pt x="27" y="0"/>
                    </a:lnTo>
                    <a:lnTo>
                      <a:pt x="78" y="12"/>
                    </a:lnTo>
                    <a:lnTo>
                      <a:pt x="87" y="27"/>
                    </a:lnTo>
                    <a:lnTo>
                      <a:pt x="129" y="42"/>
                    </a:lnTo>
                    <a:lnTo>
                      <a:pt x="143" y="37"/>
                    </a:lnTo>
                    <a:lnTo>
                      <a:pt x="144" y="15"/>
                    </a:lnTo>
                    <a:lnTo>
                      <a:pt x="157" y="5"/>
                    </a:lnTo>
                    <a:lnTo>
                      <a:pt x="213" y="22"/>
                    </a:lnTo>
                    <a:lnTo>
                      <a:pt x="207" y="46"/>
                    </a:lnTo>
                    <a:lnTo>
                      <a:pt x="213" y="162"/>
                    </a:lnTo>
                    <a:lnTo>
                      <a:pt x="213" y="190"/>
                    </a:lnTo>
                    <a:lnTo>
                      <a:pt x="201" y="190"/>
                    </a:lnTo>
                    <a:lnTo>
                      <a:pt x="201" y="198"/>
                    </a:lnTo>
                    <a:lnTo>
                      <a:pt x="91" y="142"/>
                    </a:lnTo>
                    <a:lnTo>
                      <a:pt x="77" y="147"/>
                    </a:lnTo>
                    <a:lnTo>
                      <a:pt x="32" y="141"/>
                    </a:lnTo>
                    <a:lnTo>
                      <a:pt x="0" y="103"/>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1" name="Freeform 143">
                <a:extLst>
                  <a:ext uri="{FF2B5EF4-FFF2-40B4-BE49-F238E27FC236}">
                    <a16:creationId xmlns:a16="http://schemas.microsoft.com/office/drawing/2014/main" id="{67888FAF-5FEB-49A8-A9EF-770A87B32204}"/>
                  </a:ext>
                </a:extLst>
              </p:cNvPr>
              <p:cNvSpPr>
                <a:spLocks/>
              </p:cNvSpPr>
              <p:nvPr/>
            </p:nvSpPr>
            <p:spPr bwMode="auto">
              <a:xfrm>
                <a:off x="3668" y="3595"/>
                <a:ext cx="97" cy="190"/>
              </a:xfrm>
              <a:custGeom>
                <a:avLst/>
                <a:gdLst>
                  <a:gd name="T0" fmla="*/ 0 w 97"/>
                  <a:gd name="T1" fmla="*/ 135 h 190"/>
                  <a:gd name="T2" fmla="*/ 0 w 97"/>
                  <a:gd name="T3" fmla="*/ 135 h 190"/>
                  <a:gd name="T4" fmla="*/ 9 w 97"/>
                  <a:gd name="T5" fmla="*/ 173 h 190"/>
                  <a:gd name="T6" fmla="*/ 27 w 97"/>
                  <a:gd name="T7" fmla="*/ 189 h 190"/>
                  <a:gd name="T8" fmla="*/ 57 w 97"/>
                  <a:gd name="T9" fmla="*/ 173 h 190"/>
                  <a:gd name="T10" fmla="*/ 90 w 97"/>
                  <a:gd name="T11" fmla="*/ 43 h 190"/>
                  <a:gd name="T12" fmla="*/ 96 w 97"/>
                  <a:gd name="T13" fmla="*/ 48 h 190"/>
                  <a:gd name="T14" fmla="*/ 82 w 97"/>
                  <a:gd name="T15" fmla="*/ 0 h 190"/>
                  <a:gd name="T16" fmla="*/ 64 w 97"/>
                  <a:gd name="T17" fmla="*/ 20 h 190"/>
                  <a:gd name="T18" fmla="*/ 65 w 97"/>
                  <a:gd name="T19" fmla="*/ 34 h 190"/>
                  <a:gd name="T20" fmla="*/ 44 w 97"/>
                  <a:gd name="T21" fmla="*/ 49 h 190"/>
                  <a:gd name="T22" fmla="*/ 17 w 97"/>
                  <a:gd name="T23" fmla="*/ 56 h 190"/>
                  <a:gd name="T24" fmla="*/ 10 w 97"/>
                  <a:gd name="T25" fmla="*/ 73 h 190"/>
                  <a:gd name="T26" fmla="*/ 17 w 97"/>
                  <a:gd name="T27" fmla="*/ 106 h 190"/>
                  <a:gd name="T28" fmla="*/ 0 w 97"/>
                  <a:gd name="T29" fmla="*/ 135 h 190"/>
                  <a:gd name="T30" fmla="*/ 0 w 97"/>
                  <a:gd name="T31" fmla="*/ 135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90"/>
                  <a:gd name="T50" fmla="*/ 97 w 9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90">
                    <a:moveTo>
                      <a:pt x="0" y="135"/>
                    </a:moveTo>
                    <a:lnTo>
                      <a:pt x="0" y="135"/>
                    </a:lnTo>
                    <a:lnTo>
                      <a:pt x="9" y="173"/>
                    </a:lnTo>
                    <a:lnTo>
                      <a:pt x="27" y="189"/>
                    </a:lnTo>
                    <a:lnTo>
                      <a:pt x="57" y="173"/>
                    </a:lnTo>
                    <a:lnTo>
                      <a:pt x="90" y="43"/>
                    </a:lnTo>
                    <a:lnTo>
                      <a:pt x="96" y="48"/>
                    </a:lnTo>
                    <a:lnTo>
                      <a:pt x="82" y="0"/>
                    </a:lnTo>
                    <a:lnTo>
                      <a:pt x="64" y="20"/>
                    </a:lnTo>
                    <a:lnTo>
                      <a:pt x="65" y="34"/>
                    </a:lnTo>
                    <a:lnTo>
                      <a:pt x="44" y="49"/>
                    </a:lnTo>
                    <a:lnTo>
                      <a:pt x="17" y="56"/>
                    </a:lnTo>
                    <a:lnTo>
                      <a:pt x="10" y="73"/>
                    </a:lnTo>
                    <a:lnTo>
                      <a:pt x="17" y="106"/>
                    </a:lnTo>
                    <a:lnTo>
                      <a:pt x="0" y="135"/>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2" name="Freeform 144">
                <a:extLst>
                  <a:ext uri="{FF2B5EF4-FFF2-40B4-BE49-F238E27FC236}">
                    <a16:creationId xmlns:a16="http://schemas.microsoft.com/office/drawing/2014/main" id="{B2C60A8C-1C32-46BB-854B-4C44CCD9CE41}"/>
                  </a:ext>
                </a:extLst>
              </p:cNvPr>
              <p:cNvSpPr>
                <a:spLocks/>
              </p:cNvSpPr>
              <p:nvPr/>
            </p:nvSpPr>
            <p:spPr bwMode="auto">
              <a:xfrm>
                <a:off x="3527" y="3557"/>
                <a:ext cx="45" cy="107"/>
              </a:xfrm>
              <a:custGeom>
                <a:avLst/>
                <a:gdLst>
                  <a:gd name="T0" fmla="*/ 0 w 45"/>
                  <a:gd name="T1" fmla="*/ 58 h 107"/>
                  <a:gd name="T2" fmla="*/ 0 w 45"/>
                  <a:gd name="T3" fmla="*/ 58 h 107"/>
                  <a:gd name="T4" fmla="*/ 6 w 45"/>
                  <a:gd name="T5" fmla="*/ 64 h 107"/>
                  <a:gd name="T6" fmla="*/ 23 w 45"/>
                  <a:gd name="T7" fmla="*/ 70 h 107"/>
                  <a:gd name="T8" fmla="*/ 21 w 45"/>
                  <a:gd name="T9" fmla="*/ 90 h 107"/>
                  <a:gd name="T10" fmla="*/ 36 w 45"/>
                  <a:gd name="T11" fmla="*/ 106 h 107"/>
                  <a:gd name="T12" fmla="*/ 44 w 45"/>
                  <a:gd name="T13" fmla="*/ 76 h 107"/>
                  <a:gd name="T14" fmla="*/ 30 w 45"/>
                  <a:gd name="T15" fmla="*/ 56 h 107"/>
                  <a:gd name="T16" fmla="*/ 34 w 45"/>
                  <a:gd name="T17" fmla="*/ 67 h 107"/>
                  <a:gd name="T18" fmla="*/ 26 w 45"/>
                  <a:gd name="T19" fmla="*/ 67 h 107"/>
                  <a:gd name="T20" fmla="*/ 17 w 45"/>
                  <a:gd name="T21" fmla="*/ 39 h 107"/>
                  <a:gd name="T22" fmla="*/ 16 w 45"/>
                  <a:gd name="T23" fmla="*/ 3 h 107"/>
                  <a:gd name="T24" fmla="*/ 3 w 45"/>
                  <a:gd name="T25" fmla="*/ 0 h 107"/>
                  <a:gd name="T26" fmla="*/ 14 w 45"/>
                  <a:gd name="T27" fmla="*/ 17 h 107"/>
                  <a:gd name="T28" fmla="*/ 0 w 45"/>
                  <a:gd name="T29" fmla="*/ 58 h 107"/>
                  <a:gd name="T30" fmla="*/ 0 w 45"/>
                  <a:gd name="T31" fmla="*/ 5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07"/>
                  <a:gd name="T50" fmla="*/ 45 w 4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07">
                    <a:moveTo>
                      <a:pt x="0" y="58"/>
                    </a:moveTo>
                    <a:lnTo>
                      <a:pt x="0" y="58"/>
                    </a:lnTo>
                    <a:lnTo>
                      <a:pt x="6" y="64"/>
                    </a:lnTo>
                    <a:lnTo>
                      <a:pt x="23" y="70"/>
                    </a:lnTo>
                    <a:lnTo>
                      <a:pt x="21" y="90"/>
                    </a:lnTo>
                    <a:lnTo>
                      <a:pt x="36" y="106"/>
                    </a:lnTo>
                    <a:lnTo>
                      <a:pt x="44" y="76"/>
                    </a:lnTo>
                    <a:lnTo>
                      <a:pt x="30" y="56"/>
                    </a:lnTo>
                    <a:lnTo>
                      <a:pt x="34" y="67"/>
                    </a:lnTo>
                    <a:lnTo>
                      <a:pt x="26" y="67"/>
                    </a:lnTo>
                    <a:lnTo>
                      <a:pt x="17" y="39"/>
                    </a:lnTo>
                    <a:lnTo>
                      <a:pt x="16" y="3"/>
                    </a:lnTo>
                    <a:lnTo>
                      <a:pt x="3" y="0"/>
                    </a:lnTo>
                    <a:lnTo>
                      <a:pt x="14" y="17"/>
                    </a:lnTo>
                    <a:lnTo>
                      <a:pt x="0" y="58"/>
                    </a:lnTo>
                  </a:path>
                </a:pathLst>
              </a:custGeom>
              <a:solidFill>
                <a:srgbClr val="C5D932"/>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3" name="Freeform 145">
                <a:extLst>
                  <a:ext uri="{FF2B5EF4-FFF2-40B4-BE49-F238E27FC236}">
                    <a16:creationId xmlns:a16="http://schemas.microsoft.com/office/drawing/2014/main" id="{048ED07B-501E-4F7E-AF88-D04F0B110083}"/>
                  </a:ext>
                </a:extLst>
              </p:cNvPr>
              <p:cNvSpPr>
                <a:spLocks/>
              </p:cNvSpPr>
              <p:nvPr/>
            </p:nvSpPr>
            <p:spPr bwMode="auto">
              <a:xfrm>
                <a:off x="2916" y="3084"/>
                <a:ext cx="221" cy="208"/>
              </a:xfrm>
              <a:custGeom>
                <a:avLst/>
                <a:gdLst>
                  <a:gd name="T0" fmla="*/ 0 w 221"/>
                  <a:gd name="T1" fmla="*/ 143 h 208"/>
                  <a:gd name="T2" fmla="*/ 0 w 221"/>
                  <a:gd name="T3" fmla="*/ 143 h 208"/>
                  <a:gd name="T4" fmla="*/ 9 w 221"/>
                  <a:gd name="T5" fmla="*/ 129 h 208"/>
                  <a:gd name="T6" fmla="*/ 20 w 221"/>
                  <a:gd name="T7" fmla="*/ 138 h 208"/>
                  <a:gd name="T8" fmla="*/ 89 w 221"/>
                  <a:gd name="T9" fmla="*/ 134 h 208"/>
                  <a:gd name="T10" fmla="*/ 75 w 221"/>
                  <a:gd name="T11" fmla="*/ 0 h 208"/>
                  <a:gd name="T12" fmla="*/ 99 w 221"/>
                  <a:gd name="T13" fmla="*/ 0 h 208"/>
                  <a:gd name="T14" fmla="*/ 208 w 221"/>
                  <a:gd name="T15" fmla="*/ 72 h 208"/>
                  <a:gd name="T16" fmla="*/ 209 w 221"/>
                  <a:gd name="T17" fmla="*/ 85 h 208"/>
                  <a:gd name="T18" fmla="*/ 220 w 221"/>
                  <a:gd name="T19" fmla="*/ 83 h 208"/>
                  <a:gd name="T20" fmla="*/ 220 w 221"/>
                  <a:gd name="T21" fmla="*/ 126 h 208"/>
                  <a:gd name="T22" fmla="*/ 211 w 221"/>
                  <a:gd name="T23" fmla="*/ 135 h 208"/>
                  <a:gd name="T24" fmla="*/ 167 w 221"/>
                  <a:gd name="T25" fmla="*/ 141 h 208"/>
                  <a:gd name="T26" fmla="*/ 111 w 221"/>
                  <a:gd name="T27" fmla="*/ 165 h 208"/>
                  <a:gd name="T28" fmla="*/ 94 w 221"/>
                  <a:gd name="T29" fmla="*/ 204 h 208"/>
                  <a:gd name="T30" fmla="*/ 80 w 221"/>
                  <a:gd name="T31" fmla="*/ 199 h 208"/>
                  <a:gd name="T32" fmla="*/ 56 w 221"/>
                  <a:gd name="T33" fmla="*/ 207 h 208"/>
                  <a:gd name="T34" fmla="*/ 42 w 221"/>
                  <a:gd name="T35" fmla="*/ 174 h 208"/>
                  <a:gd name="T36" fmla="*/ 19 w 221"/>
                  <a:gd name="T37" fmla="*/ 182 h 208"/>
                  <a:gd name="T38" fmla="*/ 10 w 221"/>
                  <a:gd name="T39" fmla="*/ 175 h 208"/>
                  <a:gd name="T40" fmla="*/ 0 w 221"/>
                  <a:gd name="T41" fmla="*/ 143 h 208"/>
                  <a:gd name="T42" fmla="*/ 0 w 221"/>
                  <a:gd name="T43" fmla="*/ 143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208"/>
                  <a:gd name="T68" fmla="*/ 221 w 221"/>
                  <a:gd name="T69" fmla="*/ 208 h 2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208">
                    <a:moveTo>
                      <a:pt x="0" y="143"/>
                    </a:moveTo>
                    <a:lnTo>
                      <a:pt x="0" y="143"/>
                    </a:lnTo>
                    <a:lnTo>
                      <a:pt x="9" y="129"/>
                    </a:lnTo>
                    <a:lnTo>
                      <a:pt x="20" y="138"/>
                    </a:lnTo>
                    <a:lnTo>
                      <a:pt x="89" y="134"/>
                    </a:lnTo>
                    <a:lnTo>
                      <a:pt x="75" y="0"/>
                    </a:lnTo>
                    <a:lnTo>
                      <a:pt x="99" y="0"/>
                    </a:lnTo>
                    <a:lnTo>
                      <a:pt x="208" y="72"/>
                    </a:lnTo>
                    <a:lnTo>
                      <a:pt x="209" y="85"/>
                    </a:lnTo>
                    <a:lnTo>
                      <a:pt x="220" y="83"/>
                    </a:lnTo>
                    <a:lnTo>
                      <a:pt x="220" y="126"/>
                    </a:lnTo>
                    <a:lnTo>
                      <a:pt x="211" y="135"/>
                    </a:lnTo>
                    <a:lnTo>
                      <a:pt x="167" y="141"/>
                    </a:lnTo>
                    <a:lnTo>
                      <a:pt x="111" y="165"/>
                    </a:lnTo>
                    <a:lnTo>
                      <a:pt x="94" y="204"/>
                    </a:lnTo>
                    <a:lnTo>
                      <a:pt x="80" y="199"/>
                    </a:lnTo>
                    <a:lnTo>
                      <a:pt x="56" y="207"/>
                    </a:lnTo>
                    <a:lnTo>
                      <a:pt x="42" y="174"/>
                    </a:lnTo>
                    <a:lnTo>
                      <a:pt x="19" y="182"/>
                    </a:lnTo>
                    <a:lnTo>
                      <a:pt x="10" y="175"/>
                    </a:lnTo>
                    <a:lnTo>
                      <a:pt x="0" y="143"/>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4" name="Freeform 146">
                <a:extLst>
                  <a:ext uri="{FF2B5EF4-FFF2-40B4-BE49-F238E27FC236}">
                    <a16:creationId xmlns:a16="http://schemas.microsoft.com/office/drawing/2014/main" id="{71885015-511C-4FF5-817C-55ED1AFF7374}"/>
                  </a:ext>
                </a:extLst>
              </p:cNvPr>
              <p:cNvSpPr>
                <a:spLocks/>
              </p:cNvSpPr>
              <p:nvPr/>
            </p:nvSpPr>
            <p:spPr bwMode="auto">
              <a:xfrm>
                <a:off x="2849" y="3051"/>
                <a:ext cx="167" cy="177"/>
              </a:xfrm>
              <a:custGeom>
                <a:avLst/>
                <a:gdLst>
                  <a:gd name="T0" fmla="*/ 0 w 167"/>
                  <a:gd name="T1" fmla="*/ 89 h 177"/>
                  <a:gd name="T2" fmla="*/ 0 w 167"/>
                  <a:gd name="T3" fmla="*/ 89 h 177"/>
                  <a:gd name="T4" fmla="*/ 10 w 167"/>
                  <a:gd name="T5" fmla="*/ 99 h 177"/>
                  <a:gd name="T6" fmla="*/ 13 w 167"/>
                  <a:gd name="T7" fmla="*/ 125 h 177"/>
                  <a:gd name="T8" fmla="*/ 5 w 167"/>
                  <a:gd name="T9" fmla="*/ 158 h 177"/>
                  <a:gd name="T10" fmla="*/ 36 w 167"/>
                  <a:gd name="T11" fmla="*/ 151 h 177"/>
                  <a:gd name="T12" fmla="*/ 67 w 167"/>
                  <a:gd name="T13" fmla="*/ 176 h 177"/>
                  <a:gd name="T14" fmla="*/ 76 w 167"/>
                  <a:gd name="T15" fmla="*/ 162 h 177"/>
                  <a:gd name="T16" fmla="*/ 87 w 167"/>
                  <a:gd name="T17" fmla="*/ 171 h 177"/>
                  <a:gd name="T18" fmla="*/ 156 w 167"/>
                  <a:gd name="T19" fmla="*/ 167 h 177"/>
                  <a:gd name="T20" fmla="*/ 142 w 167"/>
                  <a:gd name="T21" fmla="*/ 33 h 177"/>
                  <a:gd name="T22" fmla="*/ 166 w 167"/>
                  <a:gd name="T23" fmla="*/ 33 h 177"/>
                  <a:gd name="T24" fmla="*/ 115 w 167"/>
                  <a:gd name="T25" fmla="*/ 0 h 177"/>
                  <a:gd name="T26" fmla="*/ 114 w 167"/>
                  <a:gd name="T27" fmla="*/ 18 h 177"/>
                  <a:gd name="T28" fmla="*/ 70 w 167"/>
                  <a:gd name="T29" fmla="*/ 17 h 177"/>
                  <a:gd name="T30" fmla="*/ 70 w 167"/>
                  <a:gd name="T31" fmla="*/ 54 h 177"/>
                  <a:gd name="T32" fmla="*/ 54 w 167"/>
                  <a:gd name="T33" fmla="*/ 60 h 177"/>
                  <a:gd name="T34" fmla="*/ 55 w 167"/>
                  <a:gd name="T35" fmla="*/ 83 h 177"/>
                  <a:gd name="T36" fmla="*/ 0 w 167"/>
                  <a:gd name="T37" fmla="*/ 89 h 177"/>
                  <a:gd name="T38" fmla="*/ 0 w 167"/>
                  <a:gd name="T39" fmla="*/ 89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77"/>
                  <a:gd name="T62" fmla="*/ 167 w 167"/>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77">
                    <a:moveTo>
                      <a:pt x="0" y="89"/>
                    </a:moveTo>
                    <a:lnTo>
                      <a:pt x="0" y="89"/>
                    </a:lnTo>
                    <a:lnTo>
                      <a:pt x="10" y="99"/>
                    </a:lnTo>
                    <a:lnTo>
                      <a:pt x="13" y="125"/>
                    </a:lnTo>
                    <a:lnTo>
                      <a:pt x="5" y="158"/>
                    </a:lnTo>
                    <a:lnTo>
                      <a:pt x="36" y="151"/>
                    </a:lnTo>
                    <a:lnTo>
                      <a:pt x="67" y="176"/>
                    </a:lnTo>
                    <a:lnTo>
                      <a:pt x="76" y="162"/>
                    </a:lnTo>
                    <a:lnTo>
                      <a:pt x="87" y="171"/>
                    </a:lnTo>
                    <a:lnTo>
                      <a:pt x="156" y="167"/>
                    </a:lnTo>
                    <a:lnTo>
                      <a:pt x="142" y="33"/>
                    </a:lnTo>
                    <a:lnTo>
                      <a:pt x="166" y="33"/>
                    </a:lnTo>
                    <a:lnTo>
                      <a:pt x="115" y="0"/>
                    </a:lnTo>
                    <a:lnTo>
                      <a:pt x="114" y="18"/>
                    </a:lnTo>
                    <a:lnTo>
                      <a:pt x="70" y="17"/>
                    </a:lnTo>
                    <a:lnTo>
                      <a:pt x="70" y="54"/>
                    </a:lnTo>
                    <a:lnTo>
                      <a:pt x="54" y="60"/>
                    </a:lnTo>
                    <a:lnTo>
                      <a:pt x="55" y="83"/>
                    </a:lnTo>
                    <a:lnTo>
                      <a:pt x="0" y="89"/>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5" name="Freeform 147">
                <a:extLst>
                  <a:ext uri="{FF2B5EF4-FFF2-40B4-BE49-F238E27FC236}">
                    <a16:creationId xmlns:a16="http://schemas.microsoft.com/office/drawing/2014/main" id="{8B4F3522-03EB-4956-AA06-FFEEE14E3250}"/>
                  </a:ext>
                </a:extLst>
              </p:cNvPr>
              <p:cNvSpPr>
                <a:spLocks/>
              </p:cNvSpPr>
              <p:nvPr/>
            </p:nvSpPr>
            <p:spPr bwMode="auto">
              <a:xfrm>
                <a:off x="2903" y="2925"/>
                <a:ext cx="161" cy="122"/>
              </a:xfrm>
              <a:custGeom>
                <a:avLst/>
                <a:gdLst>
                  <a:gd name="T0" fmla="*/ 0 w 161"/>
                  <a:gd name="T1" fmla="*/ 119 h 122"/>
                  <a:gd name="T2" fmla="*/ 0 w 161"/>
                  <a:gd name="T3" fmla="*/ 119 h 122"/>
                  <a:gd name="T4" fmla="*/ 40 w 161"/>
                  <a:gd name="T5" fmla="*/ 96 h 122"/>
                  <a:gd name="T6" fmla="*/ 54 w 161"/>
                  <a:gd name="T7" fmla="*/ 48 h 122"/>
                  <a:gd name="T8" fmla="*/ 88 w 161"/>
                  <a:gd name="T9" fmla="*/ 24 h 122"/>
                  <a:gd name="T10" fmla="*/ 99 w 161"/>
                  <a:gd name="T11" fmla="*/ 0 h 122"/>
                  <a:gd name="T12" fmla="*/ 148 w 161"/>
                  <a:gd name="T13" fmla="*/ 8 h 122"/>
                  <a:gd name="T14" fmla="*/ 160 w 161"/>
                  <a:gd name="T15" fmla="*/ 53 h 122"/>
                  <a:gd name="T16" fmla="*/ 139 w 161"/>
                  <a:gd name="T17" fmla="*/ 54 h 122"/>
                  <a:gd name="T18" fmla="*/ 127 w 161"/>
                  <a:gd name="T19" fmla="*/ 59 h 122"/>
                  <a:gd name="T20" fmla="*/ 129 w 161"/>
                  <a:gd name="T21" fmla="*/ 71 h 122"/>
                  <a:gd name="T22" fmla="*/ 67 w 161"/>
                  <a:gd name="T23" fmla="*/ 98 h 122"/>
                  <a:gd name="T24" fmla="*/ 60 w 161"/>
                  <a:gd name="T25" fmla="*/ 121 h 122"/>
                  <a:gd name="T26" fmla="*/ 0 w 161"/>
                  <a:gd name="T27" fmla="*/ 119 h 122"/>
                  <a:gd name="T28" fmla="*/ 0 w 161"/>
                  <a:gd name="T29" fmla="*/ 119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22"/>
                  <a:gd name="T47" fmla="*/ 161 w 161"/>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22">
                    <a:moveTo>
                      <a:pt x="0" y="119"/>
                    </a:moveTo>
                    <a:lnTo>
                      <a:pt x="0" y="119"/>
                    </a:lnTo>
                    <a:lnTo>
                      <a:pt x="40" y="96"/>
                    </a:lnTo>
                    <a:lnTo>
                      <a:pt x="54" y="48"/>
                    </a:lnTo>
                    <a:lnTo>
                      <a:pt x="88" y="24"/>
                    </a:lnTo>
                    <a:lnTo>
                      <a:pt x="99" y="0"/>
                    </a:lnTo>
                    <a:lnTo>
                      <a:pt x="148" y="8"/>
                    </a:lnTo>
                    <a:lnTo>
                      <a:pt x="160" y="53"/>
                    </a:lnTo>
                    <a:lnTo>
                      <a:pt x="139" y="54"/>
                    </a:lnTo>
                    <a:lnTo>
                      <a:pt x="127" y="59"/>
                    </a:lnTo>
                    <a:lnTo>
                      <a:pt x="129" y="71"/>
                    </a:lnTo>
                    <a:lnTo>
                      <a:pt x="67" y="98"/>
                    </a:lnTo>
                    <a:lnTo>
                      <a:pt x="60" y="121"/>
                    </a:lnTo>
                    <a:lnTo>
                      <a:pt x="0" y="11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6" name="Freeform 148">
                <a:extLst>
                  <a:ext uri="{FF2B5EF4-FFF2-40B4-BE49-F238E27FC236}">
                    <a16:creationId xmlns:a16="http://schemas.microsoft.com/office/drawing/2014/main" id="{6D6F8491-0E0F-4F90-B252-F690765CD82B}"/>
                  </a:ext>
                </a:extLst>
              </p:cNvPr>
              <p:cNvSpPr>
                <a:spLocks/>
              </p:cNvSpPr>
              <p:nvPr/>
            </p:nvSpPr>
            <p:spPr bwMode="auto">
              <a:xfrm>
                <a:off x="3489" y="3572"/>
                <a:ext cx="145" cy="228"/>
              </a:xfrm>
              <a:custGeom>
                <a:avLst/>
                <a:gdLst>
                  <a:gd name="T0" fmla="*/ 0 w 145"/>
                  <a:gd name="T1" fmla="*/ 63 h 228"/>
                  <a:gd name="T2" fmla="*/ 0 w 145"/>
                  <a:gd name="T3" fmla="*/ 63 h 228"/>
                  <a:gd name="T4" fmla="*/ 4 w 145"/>
                  <a:gd name="T5" fmla="*/ 70 h 228"/>
                  <a:gd name="T6" fmla="*/ 38 w 145"/>
                  <a:gd name="T7" fmla="*/ 81 h 228"/>
                  <a:gd name="T8" fmla="*/ 41 w 145"/>
                  <a:gd name="T9" fmla="*/ 95 h 228"/>
                  <a:gd name="T10" fmla="*/ 39 w 145"/>
                  <a:gd name="T11" fmla="*/ 131 h 228"/>
                  <a:gd name="T12" fmla="*/ 21 w 145"/>
                  <a:gd name="T13" fmla="*/ 168 h 228"/>
                  <a:gd name="T14" fmla="*/ 26 w 145"/>
                  <a:gd name="T15" fmla="*/ 213 h 228"/>
                  <a:gd name="T16" fmla="*/ 28 w 145"/>
                  <a:gd name="T17" fmla="*/ 227 h 228"/>
                  <a:gd name="T18" fmla="*/ 39 w 145"/>
                  <a:gd name="T19" fmla="*/ 227 h 228"/>
                  <a:gd name="T20" fmla="*/ 39 w 145"/>
                  <a:gd name="T21" fmla="*/ 212 h 228"/>
                  <a:gd name="T22" fmla="*/ 74 w 145"/>
                  <a:gd name="T23" fmla="*/ 191 h 228"/>
                  <a:gd name="T24" fmla="*/ 64 w 145"/>
                  <a:gd name="T25" fmla="*/ 131 h 228"/>
                  <a:gd name="T26" fmla="*/ 143 w 145"/>
                  <a:gd name="T27" fmla="*/ 70 h 228"/>
                  <a:gd name="T28" fmla="*/ 144 w 145"/>
                  <a:gd name="T29" fmla="*/ 0 h 228"/>
                  <a:gd name="T30" fmla="*/ 124 w 145"/>
                  <a:gd name="T31" fmla="*/ 12 h 228"/>
                  <a:gd name="T32" fmla="*/ 69 w 145"/>
                  <a:gd name="T33" fmla="*/ 15 h 228"/>
                  <a:gd name="T34" fmla="*/ 68 w 145"/>
                  <a:gd name="T35" fmla="*/ 41 h 228"/>
                  <a:gd name="T36" fmla="*/ 82 w 145"/>
                  <a:gd name="T37" fmla="*/ 61 h 228"/>
                  <a:gd name="T38" fmla="*/ 74 w 145"/>
                  <a:gd name="T39" fmla="*/ 91 h 228"/>
                  <a:gd name="T40" fmla="*/ 59 w 145"/>
                  <a:gd name="T41" fmla="*/ 75 h 228"/>
                  <a:gd name="T42" fmla="*/ 61 w 145"/>
                  <a:gd name="T43" fmla="*/ 55 h 228"/>
                  <a:gd name="T44" fmla="*/ 44 w 145"/>
                  <a:gd name="T45" fmla="*/ 49 h 228"/>
                  <a:gd name="T46" fmla="*/ 0 w 145"/>
                  <a:gd name="T47" fmla="*/ 63 h 228"/>
                  <a:gd name="T48" fmla="*/ 0 w 145"/>
                  <a:gd name="T49" fmla="*/ 63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28"/>
                  <a:gd name="T77" fmla="*/ 145 w 145"/>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28">
                    <a:moveTo>
                      <a:pt x="0" y="63"/>
                    </a:moveTo>
                    <a:lnTo>
                      <a:pt x="0" y="63"/>
                    </a:lnTo>
                    <a:lnTo>
                      <a:pt x="4" y="70"/>
                    </a:lnTo>
                    <a:lnTo>
                      <a:pt x="38" y="81"/>
                    </a:lnTo>
                    <a:lnTo>
                      <a:pt x="41" y="95"/>
                    </a:lnTo>
                    <a:lnTo>
                      <a:pt x="39" y="131"/>
                    </a:lnTo>
                    <a:lnTo>
                      <a:pt x="21" y="168"/>
                    </a:lnTo>
                    <a:lnTo>
                      <a:pt x="26" y="213"/>
                    </a:lnTo>
                    <a:lnTo>
                      <a:pt x="28" y="227"/>
                    </a:lnTo>
                    <a:lnTo>
                      <a:pt x="39" y="227"/>
                    </a:lnTo>
                    <a:lnTo>
                      <a:pt x="39" y="212"/>
                    </a:lnTo>
                    <a:lnTo>
                      <a:pt x="74" y="191"/>
                    </a:lnTo>
                    <a:lnTo>
                      <a:pt x="64" y="131"/>
                    </a:lnTo>
                    <a:lnTo>
                      <a:pt x="143" y="70"/>
                    </a:lnTo>
                    <a:lnTo>
                      <a:pt x="144" y="0"/>
                    </a:lnTo>
                    <a:lnTo>
                      <a:pt x="124" y="12"/>
                    </a:lnTo>
                    <a:lnTo>
                      <a:pt x="69" y="15"/>
                    </a:lnTo>
                    <a:lnTo>
                      <a:pt x="68" y="41"/>
                    </a:lnTo>
                    <a:lnTo>
                      <a:pt x="82" y="61"/>
                    </a:lnTo>
                    <a:lnTo>
                      <a:pt x="74" y="91"/>
                    </a:lnTo>
                    <a:lnTo>
                      <a:pt x="59" y="75"/>
                    </a:lnTo>
                    <a:lnTo>
                      <a:pt x="61" y="55"/>
                    </a:lnTo>
                    <a:lnTo>
                      <a:pt x="44" y="49"/>
                    </a:lnTo>
                    <a:lnTo>
                      <a:pt x="0" y="63"/>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7" name="Freeform 149">
                <a:extLst>
                  <a:ext uri="{FF2B5EF4-FFF2-40B4-BE49-F238E27FC236}">
                    <a16:creationId xmlns:a16="http://schemas.microsoft.com/office/drawing/2014/main" id="{385530F4-113D-4452-883F-04B8F9138380}"/>
                  </a:ext>
                </a:extLst>
              </p:cNvPr>
              <p:cNvSpPr>
                <a:spLocks/>
              </p:cNvSpPr>
              <p:nvPr/>
            </p:nvSpPr>
            <p:spPr bwMode="auto">
              <a:xfrm>
                <a:off x="3083" y="3105"/>
                <a:ext cx="217" cy="166"/>
              </a:xfrm>
              <a:custGeom>
                <a:avLst/>
                <a:gdLst>
                  <a:gd name="T0" fmla="*/ 0 w 217"/>
                  <a:gd name="T1" fmla="*/ 120 h 166"/>
                  <a:gd name="T2" fmla="*/ 0 w 217"/>
                  <a:gd name="T3" fmla="*/ 120 h 166"/>
                  <a:gd name="T4" fmla="*/ 3 w 217"/>
                  <a:gd name="T5" fmla="*/ 133 h 166"/>
                  <a:gd name="T6" fmla="*/ 29 w 217"/>
                  <a:gd name="T7" fmla="*/ 162 h 166"/>
                  <a:gd name="T8" fmla="*/ 36 w 217"/>
                  <a:gd name="T9" fmla="*/ 155 h 166"/>
                  <a:gd name="T10" fmla="*/ 47 w 217"/>
                  <a:gd name="T11" fmla="*/ 165 h 166"/>
                  <a:gd name="T12" fmla="*/ 63 w 217"/>
                  <a:gd name="T13" fmla="*/ 136 h 166"/>
                  <a:gd name="T14" fmla="*/ 125 w 217"/>
                  <a:gd name="T15" fmla="*/ 151 h 166"/>
                  <a:gd name="T16" fmla="*/ 178 w 217"/>
                  <a:gd name="T17" fmla="*/ 136 h 166"/>
                  <a:gd name="T18" fmla="*/ 180 w 217"/>
                  <a:gd name="T19" fmla="*/ 129 h 166"/>
                  <a:gd name="T20" fmla="*/ 208 w 217"/>
                  <a:gd name="T21" fmla="*/ 93 h 166"/>
                  <a:gd name="T22" fmla="*/ 216 w 217"/>
                  <a:gd name="T23" fmla="*/ 44 h 166"/>
                  <a:gd name="T24" fmla="*/ 202 w 217"/>
                  <a:gd name="T25" fmla="*/ 28 h 166"/>
                  <a:gd name="T26" fmla="*/ 202 w 217"/>
                  <a:gd name="T27" fmla="*/ 6 h 166"/>
                  <a:gd name="T28" fmla="*/ 157 w 217"/>
                  <a:gd name="T29" fmla="*/ 0 h 166"/>
                  <a:gd name="T30" fmla="*/ 74 w 217"/>
                  <a:gd name="T31" fmla="*/ 57 h 166"/>
                  <a:gd name="T32" fmla="*/ 53 w 217"/>
                  <a:gd name="T33" fmla="*/ 62 h 166"/>
                  <a:gd name="T34" fmla="*/ 53 w 217"/>
                  <a:gd name="T35" fmla="*/ 105 h 166"/>
                  <a:gd name="T36" fmla="*/ 44 w 217"/>
                  <a:gd name="T37" fmla="*/ 114 h 166"/>
                  <a:gd name="T38" fmla="*/ 0 w 217"/>
                  <a:gd name="T39" fmla="*/ 120 h 166"/>
                  <a:gd name="T40" fmla="*/ 0 w 217"/>
                  <a:gd name="T41" fmla="*/ 12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6"/>
                  <a:gd name="T65" fmla="*/ 217 w 21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6">
                    <a:moveTo>
                      <a:pt x="0" y="120"/>
                    </a:moveTo>
                    <a:lnTo>
                      <a:pt x="0" y="120"/>
                    </a:lnTo>
                    <a:lnTo>
                      <a:pt x="3" y="133"/>
                    </a:lnTo>
                    <a:lnTo>
                      <a:pt x="29" y="162"/>
                    </a:lnTo>
                    <a:lnTo>
                      <a:pt x="36" y="155"/>
                    </a:lnTo>
                    <a:lnTo>
                      <a:pt x="47" y="165"/>
                    </a:lnTo>
                    <a:lnTo>
                      <a:pt x="63" y="136"/>
                    </a:lnTo>
                    <a:lnTo>
                      <a:pt x="125" y="151"/>
                    </a:lnTo>
                    <a:lnTo>
                      <a:pt x="178" y="136"/>
                    </a:lnTo>
                    <a:lnTo>
                      <a:pt x="180" y="129"/>
                    </a:lnTo>
                    <a:lnTo>
                      <a:pt x="208" y="93"/>
                    </a:lnTo>
                    <a:lnTo>
                      <a:pt x="216" y="44"/>
                    </a:lnTo>
                    <a:lnTo>
                      <a:pt x="202" y="28"/>
                    </a:lnTo>
                    <a:lnTo>
                      <a:pt x="202" y="6"/>
                    </a:lnTo>
                    <a:lnTo>
                      <a:pt x="157" y="0"/>
                    </a:lnTo>
                    <a:lnTo>
                      <a:pt x="74" y="57"/>
                    </a:lnTo>
                    <a:lnTo>
                      <a:pt x="53" y="62"/>
                    </a:lnTo>
                    <a:lnTo>
                      <a:pt x="53" y="105"/>
                    </a:lnTo>
                    <a:lnTo>
                      <a:pt x="44" y="114"/>
                    </a:lnTo>
                    <a:lnTo>
                      <a:pt x="0" y="120"/>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8" name="Freeform 150">
                <a:extLst>
                  <a:ext uri="{FF2B5EF4-FFF2-40B4-BE49-F238E27FC236}">
                    <a16:creationId xmlns:a16="http://schemas.microsoft.com/office/drawing/2014/main" id="{832AF4A9-5E81-4259-AEEC-6EB13F63BA3E}"/>
                  </a:ext>
                </a:extLst>
              </p:cNvPr>
              <p:cNvSpPr>
                <a:spLocks/>
              </p:cNvSpPr>
              <p:nvPr/>
            </p:nvSpPr>
            <p:spPr bwMode="auto">
              <a:xfrm>
                <a:off x="3119" y="3241"/>
                <a:ext cx="159" cy="132"/>
              </a:xfrm>
              <a:custGeom>
                <a:avLst/>
                <a:gdLst>
                  <a:gd name="T0" fmla="*/ 0 w 159"/>
                  <a:gd name="T1" fmla="*/ 102 h 132"/>
                  <a:gd name="T2" fmla="*/ 0 w 159"/>
                  <a:gd name="T3" fmla="*/ 102 h 132"/>
                  <a:gd name="T4" fmla="*/ 11 w 159"/>
                  <a:gd name="T5" fmla="*/ 29 h 132"/>
                  <a:gd name="T6" fmla="*/ 27 w 159"/>
                  <a:gd name="T7" fmla="*/ 0 h 132"/>
                  <a:gd name="T8" fmla="*/ 89 w 159"/>
                  <a:gd name="T9" fmla="*/ 15 h 132"/>
                  <a:gd name="T10" fmla="*/ 142 w 159"/>
                  <a:gd name="T11" fmla="*/ 0 h 132"/>
                  <a:gd name="T12" fmla="*/ 153 w 159"/>
                  <a:gd name="T13" fmla="*/ 17 h 132"/>
                  <a:gd name="T14" fmla="*/ 158 w 159"/>
                  <a:gd name="T15" fmla="*/ 29 h 132"/>
                  <a:gd name="T16" fmla="*/ 144 w 159"/>
                  <a:gd name="T17" fmla="*/ 40 h 132"/>
                  <a:gd name="T18" fmla="*/ 116 w 159"/>
                  <a:gd name="T19" fmla="*/ 99 h 132"/>
                  <a:gd name="T20" fmla="*/ 90 w 159"/>
                  <a:gd name="T21" fmla="*/ 95 h 132"/>
                  <a:gd name="T22" fmla="*/ 76 w 159"/>
                  <a:gd name="T23" fmla="*/ 124 h 132"/>
                  <a:gd name="T24" fmla="*/ 45 w 159"/>
                  <a:gd name="T25" fmla="*/ 131 h 132"/>
                  <a:gd name="T26" fmla="*/ 27 w 159"/>
                  <a:gd name="T27" fmla="*/ 106 h 132"/>
                  <a:gd name="T28" fmla="*/ 0 w 159"/>
                  <a:gd name="T29" fmla="*/ 102 h 132"/>
                  <a:gd name="T30" fmla="*/ 0 w 159"/>
                  <a:gd name="T31" fmla="*/ 10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132"/>
                  <a:gd name="T50" fmla="*/ 159 w 159"/>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132">
                    <a:moveTo>
                      <a:pt x="0" y="102"/>
                    </a:moveTo>
                    <a:lnTo>
                      <a:pt x="0" y="102"/>
                    </a:lnTo>
                    <a:lnTo>
                      <a:pt x="11" y="29"/>
                    </a:lnTo>
                    <a:lnTo>
                      <a:pt x="27" y="0"/>
                    </a:lnTo>
                    <a:lnTo>
                      <a:pt x="89" y="15"/>
                    </a:lnTo>
                    <a:lnTo>
                      <a:pt x="142" y="0"/>
                    </a:lnTo>
                    <a:lnTo>
                      <a:pt x="153" y="17"/>
                    </a:lnTo>
                    <a:lnTo>
                      <a:pt x="158" y="29"/>
                    </a:lnTo>
                    <a:lnTo>
                      <a:pt x="144" y="40"/>
                    </a:lnTo>
                    <a:lnTo>
                      <a:pt x="116" y="99"/>
                    </a:lnTo>
                    <a:lnTo>
                      <a:pt x="90" y="95"/>
                    </a:lnTo>
                    <a:lnTo>
                      <a:pt x="76" y="124"/>
                    </a:lnTo>
                    <a:lnTo>
                      <a:pt x="45" y="131"/>
                    </a:lnTo>
                    <a:lnTo>
                      <a:pt x="27" y="106"/>
                    </a:lnTo>
                    <a:lnTo>
                      <a:pt x="0" y="102"/>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29" name="Freeform 151">
                <a:extLst>
                  <a:ext uri="{FF2B5EF4-FFF2-40B4-BE49-F238E27FC236}">
                    <a16:creationId xmlns:a16="http://schemas.microsoft.com/office/drawing/2014/main" id="{599755FC-5EA0-47A5-9EDC-B6B6F48CD639}"/>
                  </a:ext>
                </a:extLst>
              </p:cNvPr>
              <p:cNvSpPr>
                <a:spLocks/>
              </p:cNvSpPr>
              <p:nvPr/>
            </p:nvSpPr>
            <p:spPr bwMode="auto">
              <a:xfrm>
                <a:off x="2852" y="3256"/>
                <a:ext cx="42" cy="26"/>
              </a:xfrm>
              <a:custGeom>
                <a:avLst/>
                <a:gdLst>
                  <a:gd name="T0" fmla="*/ 0 w 42"/>
                  <a:gd name="T1" fmla="*/ 3 h 26"/>
                  <a:gd name="T2" fmla="*/ 0 w 42"/>
                  <a:gd name="T3" fmla="*/ 3 h 26"/>
                  <a:gd name="T4" fmla="*/ 12 w 42"/>
                  <a:gd name="T5" fmla="*/ 14 h 26"/>
                  <a:gd name="T6" fmla="*/ 25 w 42"/>
                  <a:gd name="T7" fmla="*/ 11 h 26"/>
                  <a:gd name="T8" fmla="*/ 18 w 42"/>
                  <a:gd name="T9" fmla="*/ 14 h 26"/>
                  <a:gd name="T10" fmla="*/ 24 w 42"/>
                  <a:gd name="T11" fmla="*/ 25 h 26"/>
                  <a:gd name="T12" fmla="*/ 41 w 42"/>
                  <a:gd name="T13" fmla="*/ 14 h 26"/>
                  <a:gd name="T14" fmla="*/ 41 w 42"/>
                  <a:gd name="T15" fmla="*/ 0 h 26"/>
                  <a:gd name="T16" fmla="*/ 0 w 42"/>
                  <a:gd name="T17" fmla="*/ 3 h 26"/>
                  <a:gd name="T18" fmla="*/ 0 w 4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6"/>
                  <a:gd name="T32" fmla="*/ 42 w 4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6">
                    <a:moveTo>
                      <a:pt x="0" y="3"/>
                    </a:moveTo>
                    <a:lnTo>
                      <a:pt x="0" y="3"/>
                    </a:lnTo>
                    <a:lnTo>
                      <a:pt x="12" y="14"/>
                    </a:lnTo>
                    <a:lnTo>
                      <a:pt x="25" y="11"/>
                    </a:lnTo>
                    <a:lnTo>
                      <a:pt x="18" y="14"/>
                    </a:lnTo>
                    <a:lnTo>
                      <a:pt x="24" y="25"/>
                    </a:lnTo>
                    <a:lnTo>
                      <a:pt x="41" y="14"/>
                    </a:lnTo>
                    <a:lnTo>
                      <a:pt x="41" y="0"/>
                    </a:lnTo>
                    <a:lnTo>
                      <a:pt x="0" y="3"/>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0" name="Freeform 152">
                <a:extLst>
                  <a:ext uri="{FF2B5EF4-FFF2-40B4-BE49-F238E27FC236}">
                    <a16:creationId xmlns:a16="http://schemas.microsoft.com/office/drawing/2014/main" id="{FD45B39A-EE58-474F-9FF4-E6A3203BC39A}"/>
                  </a:ext>
                </a:extLst>
              </p:cNvPr>
              <p:cNvSpPr>
                <a:spLocks/>
              </p:cNvSpPr>
              <p:nvPr/>
            </p:nvSpPr>
            <p:spPr bwMode="auto">
              <a:xfrm>
                <a:off x="3773" y="3068"/>
                <a:ext cx="9" cy="23"/>
              </a:xfrm>
              <a:custGeom>
                <a:avLst/>
                <a:gdLst>
                  <a:gd name="T0" fmla="*/ 0 w 9"/>
                  <a:gd name="T1" fmla="*/ 18 h 23"/>
                  <a:gd name="T2" fmla="*/ 0 w 9"/>
                  <a:gd name="T3" fmla="*/ 18 h 23"/>
                  <a:gd name="T4" fmla="*/ 4 w 9"/>
                  <a:gd name="T5" fmla="*/ 22 h 23"/>
                  <a:gd name="T6" fmla="*/ 8 w 9"/>
                  <a:gd name="T7" fmla="*/ 21 h 23"/>
                  <a:gd name="T8" fmla="*/ 5 w 9"/>
                  <a:gd name="T9" fmla="*/ 0 h 23"/>
                  <a:gd name="T10" fmla="*/ 0 w 9"/>
                  <a:gd name="T11" fmla="*/ 18 h 23"/>
                  <a:gd name="T12" fmla="*/ 0 w 9"/>
                  <a:gd name="T13" fmla="*/ 18 h 23"/>
                  <a:gd name="T14" fmla="*/ 0 60000 65536"/>
                  <a:gd name="T15" fmla="*/ 0 60000 65536"/>
                  <a:gd name="T16" fmla="*/ 0 60000 65536"/>
                  <a:gd name="T17" fmla="*/ 0 60000 65536"/>
                  <a:gd name="T18" fmla="*/ 0 60000 65536"/>
                  <a:gd name="T19" fmla="*/ 0 60000 65536"/>
                  <a:gd name="T20" fmla="*/ 0 60000 65536"/>
                  <a:gd name="T21" fmla="*/ 0 w 9"/>
                  <a:gd name="T22" fmla="*/ 0 h 23"/>
                  <a:gd name="T23" fmla="*/ 9 w 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3">
                    <a:moveTo>
                      <a:pt x="0" y="18"/>
                    </a:moveTo>
                    <a:lnTo>
                      <a:pt x="0" y="18"/>
                    </a:lnTo>
                    <a:lnTo>
                      <a:pt x="4" y="22"/>
                    </a:lnTo>
                    <a:lnTo>
                      <a:pt x="8" y="21"/>
                    </a:lnTo>
                    <a:lnTo>
                      <a:pt x="5" y="0"/>
                    </a:lnTo>
                    <a:lnTo>
                      <a:pt x="0" y="18"/>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1" name="Freeform 153">
                <a:extLst>
                  <a:ext uri="{FF2B5EF4-FFF2-40B4-BE49-F238E27FC236}">
                    <a16:creationId xmlns:a16="http://schemas.microsoft.com/office/drawing/2014/main" id="{49D28EFF-80C7-42C0-99AC-2F77C8A2242E}"/>
                  </a:ext>
                </a:extLst>
              </p:cNvPr>
              <p:cNvSpPr>
                <a:spLocks/>
              </p:cNvSpPr>
              <p:nvPr/>
            </p:nvSpPr>
            <p:spPr bwMode="auto">
              <a:xfrm>
                <a:off x="3477" y="3443"/>
                <a:ext cx="24" cy="23"/>
              </a:xfrm>
              <a:custGeom>
                <a:avLst/>
                <a:gdLst>
                  <a:gd name="T0" fmla="*/ 0 w 24"/>
                  <a:gd name="T1" fmla="*/ 22 h 23"/>
                  <a:gd name="T2" fmla="*/ 0 w 24"/>
                  <a:gd name="T3" fmla="*/ 22 h 23"/>
                  <a:gd name="T4" fmla="*/ 9 w 24"/>
                  <a:gd name="T5" fmla="*/ 4 h 23"/>
                  <a:gd name="T6" fmla="*/ 20 w 24"/>
                  <a:gd name="T7" fmla="*/ 0 h 23"/>
                  <a:gd name="T8" fmla="*/ 23 w 24"/>
                  <a:gd name="T9" fmla="*/ 18 h 23"/>
                  <a:gd name="T10" fmla="*/ 0 w 24"/>
                  <a:gd name="T11" fmla="*/ 22 h 23"/>
                  <a:gd name="T12" fmla="*/ 0 w 24"/>
                  <a:gd name="T13" fmla="*/ 22 h 23"/>
                  <a:gd name="T14" fmla="*/ 0 60000 65536"/>
                  <a:gd name="T15" fmla="*/ 0 60000 65536"/>
                  <a:gd name="T16" fmla="*/ 0 60000 65536"/>
                  <a:gd name="T17" fmla="*/ 0 60000 65536"/>
                  <a:gd name="T18" fmla="*/ 0 60000 65536"/>
                  <a:gd name="T19" fmla="*/ 0 60000 65536"/>
                  <a:gd name="T20" fmla="*/ 0 60000 65536"/>
                  <a:gd name="T21" fmla="*/ 0 w 24"/>
                  <a:gd name="T22" fmla="*/ 0 h 23"/>
                  <a:gd name="T23" fmla="*/ 24 w 2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3">
                    <a:moveTo>
                      <a:pt x="0" y="22"/>
                    </a:moveTo>
                    <a:lnTo>
                      <a:pt x="0" y="22"/>
                    </a:lnTo>
                    <a:lnTo>
                      <a:pt x="9" y="4"/>
                    </a:lnTo>
                    <a:lnTo>
                      <a:pt x="20" y="0"/>
                    </a:lnTo>
                    <a:lnTo>
                      <a:pt x="23" y="18"/>
                    </a:lnTo>
                    <a:lnTo>
                      <a:pt x="0" y="22"/>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2" name="Freeform 154">
                <a:extLst>
                  <a:ext uri="{FF2B5EF4-FFF2-40B4-BE49-F238E27FC236}">
                    <a16:creationId xmlns:a16="http://schemas.microsoft.com/office/drawing/2014/main" id="{DFC53C56-2181-4BCC-B249-84C74E3FE4EA}"/>
                  </a:ext>
                </a:extLst>
              </p:cNvPr>
              <p:cNvSpPr>
                <a:spLocks/>
              </p:cNvSpPr>
              <p:nvPr/>
            </p:nvSpPr>
            <p:spPr bwMode="auto">
              <a:xfrm>
                <a:off x="2841" y="3202"/>
                <a:ext cx="86" cy="58"/>
              </a:xfrm>
              <a:custGeom>
                <a:avLst/>
                <a:gdLst>
                  <a:gd name="T0" fmla="*/ 0 w 86"/>
                  <a:gd name="T1" fmla="*/ 25 h 58"/>
                  <a:gd name="T2" fmla="*/ 0 w 86"/>
                  <a:gd name="T3" fmla="*/ 25 h 58"/>
                  <a:gd name="T4" fmla="*/ 13 w 86"/>
                  <a:gd name="T5" fmla="*/ 42 h 58"/>
                  <a:gd name="T6" fmla="*/ 52 w 86"/>
                  <a:gd name="T7" fmla="*/ 44 h 58"/>
                  <a:gd name="T8" fmla="*/ 11 w 86"/>
                  <a:gd name="T9" fmla="*/ 49 h 58"/>
                  <a:gd name="T10" fmla="*/ 11 w 86"/>
                  <a:gd name="T11" fmla="*/ 57 h 58"/>
                  <a:gd name="T12" fmla="*/ 52 w 86"/>
                  <a:gd name="T13" fmla="*/ 54 h 58"/>
                  <a:gd name="T14" fmla="*/ 85 w 86"/>
                  <a:gd name="T15" fmla="*/ 57 h 58"/>
                  <a:gd name="T16" fmla="*/ 75 w 86"/>
                  <a:gd name="T17" fmla="*/ 25 h 58"/>
                  <a:gd name="T18" fmla="*/ 44 w 86"/>
                  <a:gd name="T19" fmla="*/ 0 h 58"/>
                  <a:gd name="T20" fmla="*/ 13 w 86"/>
                  <a:gd name="T21" fmla="*/ 7 h 58"/>
                  <a:gd name="T22" fmla="*/ 0 w 86"/>
                  <a:gd name="T23" fmla="*/ 25 h 58"/>
                  <a:gd name="T24" fmla="*/ 0 w 86"/>
                  <a:gd name="T25" fmla="*/ 25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8"/>
                  <a:gd name="T41" fmla="*/ 86 w 8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8">
                    <a:moveTo>
                      <a:pt x="0" y="25"/>
                    </a:moveTo>
                    <a:lnTo>
                      <a:pt x="0" y="25"/>
                    </a:lnTo>
                    <a:lnTo>
                      <a:pt x="13" y="42"/>
                    </a:lnTo>
                    <a:lnTo>
                      <a:pt x="52" y="44"/>
                    </a:lnTo>
                    <a:lnTo>
                      <a:pt x="11" y="49"/>
                    </a:lnTo>
                    <a:lnTo>
                      <a:pt x="11" y="57"/>
                    </a:lnTo>
                    <a:lnTo>
                      <a:pt x="52" y="54"/>
                    </a:lnTo>
                    <a:lnTo>
                      <a:pt x="85" y="57"/>
                    </a:lnTo>
                    <a:lnTo>
                      <a:pt x="75" y="25"/>
                    </a:lnTo>
                    <a:lnTo>
                      <a:pt x="44" y="0"/>
                    </a:lnTo>
                    <a:lnTo>
                      <a:pt x="13" y="7"/>
                    </a:lnTo>
                    <a:lnTo>
                      <a:pt x="0" y="25"/>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3" name="Freeform 155">
                <a:extLst>
                  <a:ext uri="{FF2B5EF4-FFF2-40B4-BE49-F238E27FC236}">
                    <a16:creationId xmlns:a16="http://schemas.microsoft.com/office/drawing/2014/main" id="{13739468-94E4-4261-ACBF-B631E217DF54}"/>
                  </a:ext>
                </a:extLst>
              </p:cNvPr>
              <p:cNvSpPr>
                <a:spLocks/>
              </p:cNvSpPr>
              <p:nvPr/>
            </p:nvSpPr>
            <p:spPr bwMode="auto">
              <a:xfrm>
                <a:off x="2899" y="3294"/>
                <a:ext cx="44" cy="42"/>
              </a:xfrm>
              <a:custGeom>
                <a:avLst/>
                <a:gdLst>
                  <a:gd name="T0" fmla="*/ 0 w 44"/>
                  <a:gd name="T1" fmla="*/ 12 h 42"/>
                  <a:gd name="T2" fmla="*/ 0 w 44"/>
                  <a:gd name="T3" fmla="*/ 12 h 42"/>
                  <a:gd name="T4" fmla="*/ 5 w 44"/>
                  <a:gd name="T5" fmla="*/ 28 h 42"/>
                  <a:gd name="T6" fmla="*/ 26 w 44"/>
                  <a:gd name="T7" fmla="*/ 41 h 42"/>
                  <a:gd name="T8" fmla="*/ 43 w 44"/>
                  <a:gd name="T9" fmla="*/ 21 h 42"/>
                  <a:gd name="T10" fmla="*/ 29 w 44"/>
                  <a:gd name="T11" fmla="*/ 0 h 42"/>
                  <a:gd name="T12" fmla="*/ 0 w 44"/>
                  <a:gd name="T13" fmla="*/ 12 h 42"/>
                  <a:gd name="T14" fmla="*/ 0 w 44"/>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12"/>
                    </a:moveTo>
                    <a:lnTo>
                      <a:pt x="0" y="12"/>
                    </a:lnTo>
                    <a:lnTo>
                      <a:pt x="5" y="28"/>
                    </a:lnTo>
                    <a:lnTo>
                      <a:pt x="26" y="41"/>
                    </a:lnTo>
                    <a:lnTo>
                      <a:pt x="43" y="21"/>
                    </a:lnTo>
                    <a:lnTo>
                      <a:pt x="29" y="0"/>
                    </a:lnTo>
                    <a:lnTo>
                      <a:pt x="0" y="12"/>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4" name="Freeform 156">
                <a:extLst>
                  <a:ext uri="{FF2B5EF4-FFF2-40B4-BE49-F238E27FC236}">
                    <a16:creationId xmlns:a16="http://schemas.microsoft.com/office/drawing/2014/main" id="{9772AC2A-B3E4-4CB4-9C1E-72B3556F278B}"/>
                  </a:ext>
                </a:extLst>
              </p:cNvPr>
              <p:cNvSpPr>
                <a:spLocks/>
              </p:cNvSpPr>
              <p:nvPr/>
            </p:nvSpPr>
            <p:spPr bwMode="auto">
              <a:xfrm>
                <a:off x="3641" y="3267"/>
                <a:ext cx="140" cy="186"/>
              </a:xfrm>
              <a:custGeom>
                <a:avLst/>
                <a:gdLst>
                  <a:gd name="T0" fmla="*/ 0 w 140"/>
                  <a:gd name="T1" fmla="*/ 174 h 186"/>
                  <a:gd name="T2" fmla="*/ 0 w 140"/>
                  <a:gd name="T3" fmla="*/ 174 h 186"/>
                  <a:gd name="T4" fmla="*/ 0 w 140"/>
                  <a:gd name="T5" fmla="*/ 123 h 186"/>
                  <a:gd name="T6" fmla="*/ 11 w 140"/>
                  <a:gd name="T7" fmla="*/ 109 h 186"/>
                  <a:gd name="T8" fmla="*/ 54 w 140"/>
                  <a:gd name="T9" fmla="*/ 94 h 186"/>
                  <a:gd name="T10" fmla="*/ 95 w 140"/>
                  <a:gd name="T11" fmla="*/ 53 h 186"/>
                  <a:gd name="T12" fmla="*/ 41 w 140"/>
                  <a:gd name="T13" fmla="*/ 39 h 186"/>
                  <a:gd name="T14" fmla="*/ 25 w 140"/>
                  <a:gd name="T15" fmla="*/ 15 h 186"/>
                  <a:gd name="T16" fmla="*/ 31 w 140"/>
                  <a:gd name="T17" fmla="*/ 7 h 186"/>
                  <a:gd name="T18" fmla="*/ 52 w 140"/>
                  <a:gd name="T19" fmla="*/ 21 h 186"/>
                  <a:gd name="T20" fmla="*/ 133 w 140"/>
                  <a:gd name="T21" fmla="*/ 0 h 186"/>
                  <a:gd name="T22" fmla="*/ 139 w 140"/>
                  <a:gd name="T23" fmla="*/ 21 h 186"/>
                  <a:gd name="T24" fmla="*/ 90 w 140"/>
                  <a:gd name="T25" fmla="*/ 108 h 186"/>
                  <a:gd name="T26" fmla="*/ 7 w 140"/>
                  <a:gd name="T27" fmla="*/ 185 h 186"/>
                  <a:gd name="T28" fmla="*/ 0 w 140"/>
                  <a:gd name="T29" fmla="*/ 174 h 186"/>
                  <a:gd name="T30" fmla="*/ 0 w 140"/>
                  <a:gd name="T31" fmla="*/ 174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86"/>
                  <a:gd name="T50" fmla="*/ 140 w 140"/>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86">
                    <a:moveTo>
                      <a:pt x="0" y="174"/>
                    </a:moveTo>
                    <a:lnTo>
                      <a:pt x="0" y="174"/>
                    </a:lnTo>
                    <a:lnTo>
                      <a:pt x="0" y="123"/>
                    </a:lnTo>
                    <a:lnTo>
                      <a:pt x="11" y="109"/>
                    </a:lnTo>
                    <a:lnTo>
                      <a:pt x="54" y="94"/>
                    </a:lnTo>
                    <a:lnTo>
                      <a:pt x="95" y="53"/>
                    </a:lnTo>
                    <a:lnTo>
                      <a:pt x="41" y="39"/>
                    </a:lnTo>
                    <a:lnTo>
                      <a:pt x="25" y="15"/>
                    </a:lnTo>
                    <a:lnTo>
                      <a:pt x="31" y="7"/>
                    </a:lnTo>
                    <a:lnTo>
                      <a:pt x="52" y="21"/>
                    </a:lnTo>
                    <a:lnTo>
                      <a:pt x="133" y="0"/>
                    </a:lnTo>
                    <a:lnTo>
                      <a:pt x="139" y="21"/>
                    </a:lnTo>
                    <a:lnTo>
                      <a:pt x="90" y="108"/>
                    </a:lnTo>
                    <a:lnTo>
                      <a:pt x="7" y="185"/>
                    </a:lnTo>
                    <a:lnTo>
                      <a:pt x="0" y="174"/>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5" name="Freeform 157">
                <a:extLst>
                  <a:ext uri="{FF2B5EF4-FFF2-40B4-BE49-F238E27FC236}">
                    <a16:creationId xmlns:a16="http://schemas.microsoft.com/office/drawing/2014/main" id="{7C260821-1AC6-4C60-A888-36A65BA29D8C}"/>
                  </a:ext>
                </a:extLst>
              </p:cNvPr>
              <p:cNvSpPr>
                <a:spLocks/>
              </p:cNvSpPr>
              <p:nvPr/>
            </p:nvSpPr>
            <p:spPr bwMode="auto">
              <a:xfrm>
                <a:off x="3423" y="3642"/>
                <a:ext cx="108" cy="99"/>
              </a:xfrm>
              <a:custGeom>
                <a:avLst/>
                <a:gdLst>
                  <a:gd name="T0" fmla="*/ 0 w 108"/>
                  <a:gd name="T1" fmla="*/ 30 h 99"/>
                  <a:gd name="T2" fmla="*/ 0 w 108"/>
                  <a:gd name="T3" fmla="*/ 30 h 99"/>
                  <a:gd name="T4" fmla="*/ 0 w 108"/>
                  <a:gd name="T5" fmla="*/ 30 h 99"/>
                  <a:gd name="T6" fmla="*/ 24 w 108"/>
                  <a:gd name="T7" fmla="*/ 31 h 99"/>
                  <a:gd name="T8" fmla="*/ 48 w 108"/>
                  <a:gd name="T9" fmla="*/ 13 h 99"/>
                  <a:gd name="T10" fmla="*/ 49 w 108"/>
                  <a:gd name="T11" fmla="*/ 5 h 99"/>
                  <a:gd name="T12" fmla="*/ 70 w 108"/>
                  <a:gd name="T13" fmla="*/ 0 h 99"/>
                  <a:gd name="T14" fmla="*/ 104 w 108"/>
                  <a:gd name="T15" fmla="*/ 11 h 99"/>
                  <a:gd name="T16" fmla="*/ 107 w 108"/>
                  <a:gd name="T17" fmla="*/ 25 h 99"/>
                  <a:gd name="T18" fmla="*/ 105 w 108"/>
                  <a:gd name="T19" fmla="*/ 61 h 99"/>
                  <a:gd name="T20" fmla="*/ 87 w 108"/>
                  <a:gd name="T21" fmla="*/ 98 h 99"/>
                  <a:gd name="T22" fmla="*/ 56 w 108"/>
                  <a:gd name="T23" fmla="*/ 92 h 99"/>
                  <a:gd name="T24" fmla="*/ 38 w 108"/>
                  <a:gd name="T25" fmla="*/ 83 h 99"/>
                  <a:gd name="T26" fmla="*/ 0 w 108"/>
                  <a:gd name="T27" fmla="*/ 30 h 99"/>
                  <a:gd name="T28" fmla="*/ 0 w 108"/>
                  <a:gd name="T29" fmla="*/ 3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9"/>
                  <a:gd name="T47" fmla="*/ 108 w 10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9">
                    <a:moveTo>
                      <a:pt x="0" y="30"/>
                    </a:moveTo>
                    <a:lnTo>
                      <a:pt x="0" y="30"/>
                    </a:lnTo>
                    <a:lnTo>
                      <a:pt x="24" y="31"/>
                    </a:lnTo>
                    <a:lnTo>
                      <a:pt x="48" y="13"/>
                    </a:lnTo>
                    <a:lnTo>
                      <a:pt x="49" y="5"/>
                    </a:lnTo>
                    <a:lnTo>
                      <a:pt x="70" y="0"/>
                    </a:lnTo>
                    <a:lnTo>
                      <a:pt x="104" y="11"/>
                    </a:lnTo>
                    <a:lnTo>
                      <a:pt x="107" y="25"/>
                    </a:lnTo>
                    <a:lnTo>
                      <a:pt x="105" y="61"/>
                    </a:lnTo>
                    <a:lnTo>
                      <a:pt x="87" y="98"/>
                    </a:lnTo>
                    <a:lnTo>
                      <a:pt x="56" y="92"/>
                    </a:lnTo>
                    <a:lnTo>
                      <a:pt x="38" y="83"/>
                    </a:lnTo>
                    <a:lnTo>
                      <a:pt x="0" y="30"/>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6" name="Freeform 158">
                <a:extLst>
                  <a:ext uri="{FF2B5EF4-FFF2-40B4-BE49-F238E27FC236}">
                    <a16:creationId xmlns:a16="http://schemas.microsoft.com/office/drawing/2014/main" id="{9CF3360A-A3AC-4190-839D-177BB1213E83}"/>
                  </a:ext>
                </a:extLst>
              </p:cNvPr>
              <p:cNvSpPr>
                <a:spLocks/>
              </p:cNvSpPr>
              <p:nvPr/>
            </p:nvSpPr>
            <p:spPr bwMode="auto">
              <a:xfrm>
                <a:off x="3238" y="3660"/>
                <a:ext cx="186" cy="175"/>
              </a:xfrm>
              <a:custGeom>
                <a:avLst/>
                <a:gdLst>
                  <a:gd name="T0" fmla="*/ 0 w 186"/>
                  <a:gd name="T1" fmla="*/ 6 h 175"/>
                  <a:gd name="T2" fmla="*/ 0 w 186"/>
                  <a:gd name="T3" fmla="*/ 6 h 175"/>
                  <a:gd name="T4" fmla="*/ 23 w 186"/>
                  <a:gd name="T5" fmla="*/ 0 h 175"/>
                  <a:gd name="T6" fmla="*/ 134 w 186"/>
                  <a:gd name="T7" fmla="*/ 16 h 175"/>
                  <a:gd name="T8" fmla="*/ 159 w 186"/>
                  <a:gd name="T9" fmla="*/ 9 h 175"/>
                  <a:gd name="T10" fmla="*/ 185 w 186"/>
                  <a:gd name="T11" fmla="*/ 12 h 175"/>
                  <a:gd name="T12" fmla="*/ 185 w 186"/>
                  <a:gd name="T13" fmla="*/ 12 h 175"/>
                  <a:gd name="T14" fmla="*/ 162 w 186"/>
                  <a:gd name="T15" fmla="*/ 25 h 175"/>
                  <a:gd name="T16" fmla="*/ 154 w 186"/>
                  <a:gd name="T17" fmla="*/ 16 h 175"/>
                  <a:gd name="T18" fmla="*/ 128 w 186"/>
                  <a:gd name="T19" fmla="*/ 22 h 175"/>
                  <a:gd name="T20" fmla="*/ 128 w 186"/>
                  <a:gd name="T21" fmla="*/ 71 h 175"/>
                  <a:gd name="T22" fmla="*/ 114 w 186"/>
                  <a:gd name="T23" fmla="*/ 71 h 175"/>
                  <a:gd name="T24" fmla="*/ 114 w 186"/>
                  <a:gd name="T25" fmla="*/ 110 h 175"/>
                  <a:gd name="T26" fmla="*/ 114 w 186"/>
                  <a:gd name="T27" fmla="*/ 165 h 175"/>
                  <a:gd name="T28" fmla="*/ 102 w 186"/>
                  <a:gd name="T29" fmla="*/ 174 h 175"/>
                  <a:gd name="T30" fmla="*/ 84 w 186"/>
                  <a:gd name="T31" fmla="*/ 174 h 175"/>
                  <a:gd name="T32" fmla="*/ 75 w 186"/>
                  <a:gd name="T33" fmla="*/ 162 h 175"/>
                  <a:gd name="T34" fmla="*/ 67 w 186"/>
                  <a:gd name="T35" fmla="*/ 168 h 175"/>
                  <a:gd name="T36" fmla="*/ 49 w 186"/>
                  <a:gd name="T37" fmla="*/ 149 h 175"/>
                  <a:gd name="T38" fmla="*/ 39 w 186"/>
                  <a:gd name="T39" fmla="*/ 88 h 175"/>
                  <a:gd name="T40" fmla="*/ 39 w 186"/>
                  <a:gd name="T41" fmla="*/ 81 h 175"/>
                  <a:gd name="T42" fmla="*/ 0 w 186"/>
                  <a:gd name="T43" fmla="*/ 6 h 175"/>
                  <a:gd name="T44" fmla="*/ 0 w 186"/>
                  <a:gd name="T45" fmla="*/ 6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175"/>
                  <a:gd name="T71" fmla="*/ 186 w 18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175">
                    <a:moveTo>
                      <a:pt x="0" y="6"/>
                    </a:moveTo>
                    <a:lnTo>
                      <a:pt x="0" y="6"/>
                    </a:lnTo>
                    <a:lnTo>
                      <a:pt x="23" y="0"/>
                    </a:lnTo>
                    <a:lnTo>
                      <a:pt x="134" y="16"/>
                    </a:lnTo>
                    <a:lnTo>
                      <a:pt x="159" y="9"/>
                    </a:lnTo>
                    <a:lnTo>
                      <a:pt x="185" y="12"/>
                    </a:lnTo>
                    <a:lnTo>
                      <a:pt x="162" y="25"/>
                    </a:lnTo>
                    <a:lnTo>
                      <a:pt x="154" y="16"/>
                    </a:lnTo>
                    <a:lnTo>
                      <a:pt x="128" y="22"/>
                    </a:lnTo>
                    <a:lnTo>
                      <a:pt x="128" y="71"/>
                    </a:lnTo>
                    <a:lnTo>
                      <a:pt x="114" y="71"/>
                    </a:lnTo>
                    <a:lnTo>
                      <a:pt x="114" y="110"/>
                    </a:lnTo>
                    <a:lnTo>
                      <a:pt x="114" y="165"/>
                    </a:lnTo>
                    <a:lnTo>
                      <a:pt x="102" y="174"/>
                    </a:lnTo>
                    <a:lnTo>
                      <a:pt x="84" y="174"/>
                    </a:lnTo>
                    <a:lnTo>
                      <a:pt x="75" y="162"/>
                    </a:lnTo>
                    <a:lnTo>
                      <a:pt x="67" y="168"/>
                    </a:lnTo>
                    <a:lnTo>
                      <a:pt x="49" y="149"/>
                    </a:lnTo>
                    <a:lnTo>
                      <a:pt x="39" y="88"/>
                    </a:lnTo>
                    <a:lnTo>
                      <a:pt x="39" y="81"/>
                    </a:lnTo>
                    <a:lnTo>
                      <a:pt x="0" y="6"/>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7" name="Freeform 159">
                <a:extLst>
                  <a:ext uri="{FF2B5EF4-FFF2-40B4-BE49-F238E27FC236}">
                    <a16:creationId xmlns:a16="http://schemas.microsoft.com/office/drawing/2014/main" id="{28CADF1C-21E1-4865-9B22-5D779E22375F}"/>
                  </a:ext>
                </a:extLst>
              </p:cNvPr>
              <p:cNvSpPr>
                <a:spLocks/>
              </p:cNvSpPr>
              <p:nvPr/>
            </p:nvSpPr>
            <p:spPr bwMode="auto">
              <a:xfrm>
                <a:off x="2849" y="3044"/>
                <a:ext cx="116" cy="97"/>
              </a:xfrm>
              <a:custGeom>
                <a:avLst/>
                <a:gdLst>
                  <a:gd name="T0" fmla="*/ 0 w 116"/>
                  <a:gd name="T1" fmla="*/ 96 h 97"/>
                  <a:gd name="T2" fmla="*/ 0 w 116"/>
                  <a:gd name="T3" fmla="*/ 96 h 97"/>
                  <a:gd name="T4" fmla="*/ 54 w 116"/>
                  <a:gd name="T5" fmla="*/ 0 h 97"/>
                  <a:gd name="T6" fmla="*/ 114 w 116"/>
                  <a:gd name="T7" fmla="*/ 2 h 97"/>
                  <a:gd name="T8" fmla="*/ 115 w 116"/>
                  <a:gd name="T9" fmla="*/ 7 h 97"/>
                  <a:gd name="T10" fmla="*/ 114 w 116"/>
                  <a:gd name="T11" fmla="*/ 25 h 97"/>
                  <a:gd name="T12" fmla="*/ 70 w 116"/>
                  <a:gd name="T13" fmla="*/ 24 h 97"/>
                  <a:gd name="T14" fmla="*/ 70 w 116"/>
                  <a:gd name="T15" fmla="*/ 61 h 97"/>
                  <a:gd name="T16" fmla="*/ 54 w 116"/>
                  <a:gd name="T17" fmla="*/ 67 h 97"/>
                  <a:gd name="T18" fmla="*/ 55 w 116"/>
                  <a:gd name="T19" fmla="*/ 90 h 97"/>
                  <a:gd name="T20" fmla="*/ 0 w 116"/>
                  <a:gd name="T21" fmla="*/ 96 h 97"/>
                  <a:gd name="T22" fmla="*/ 0 w 116"/>
                  <a:gd name="T23" fmla="*/ 9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97"/>
                  <a:gd name="T38" fmla="*/ 116 w 11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97">
                    <a:moveTo>
                      <a:pt x="0" y="96"/>
                    </a:moveTo>
                    <a:lnTo>
                      <a:pt x="0" y="96"/>
                    </a:lnTo>
                    <a:lnTo>
                      <a:pt x="54" y="0"/>
                    </a:lnTo>
                    <a:lnTo>
                      <a:pt x="114" y="2"/>
                    </a:lnTo>
                    <a:lnTo>
                      <a:pt x="115" y="7"/>
                    </a:lnTo>
                    <a:lnTo>
                      <a:pt x="114" y="25"/>
                    </a:lnTo>
                    <a:lnTo>
                      <a:pt x="70" y="24"/>
                    </a:lnTo>
                    <a:lnTo>
                      <a:pt x="70" y="61"/>
                    </a:lnTo>
                    <a:lnTo>
                      <a:pt x="54" y="67"/>
                    </a:lnTo>
                    <a:lnTo>
                      <a:pt x="55" y="90"/>
                    </a:lnTo>
                    <a:lnTo>
                      <a:pt x="0" y="96"/>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8" name="Freeform 160">
                <a:extLst>
                  <a:ext uri="{FF2B5EF4-FFF2-40B4-BE49-F238E27FC236}">
                    <a16:creationId xmlns:a16="http://schemas.microsoft.com/office/drawing/2014/main" id="{2247716C-ACEB-4091-ACA1-F91E7125E941}"/>
                  </a:ext>
                </a:extLst>
              </p:cNvPr>
              <p:cNvSpPr>
                <a:spLocks/>
              </p:cNvSpPr>
              <p:nvPr/>
            </p:nvSpPr>
            <p:spPr bwMode="auto">
              <a:xfrm>
                <a:off x="3380" y="3111"/>
                <a:ext cx="227" cy="270"/>
              </a:xfrm>
              <a:custGeom>
                <a:avLst/>
                <a:gdLst>
                  <a:gd name="T0" fmla="*/ 0 w 227"/>
                  <a:gd name="T1" fmla="*/ 142 h 270"/>
                  <a:gd name="T2" fmla="*/ 0 w 227"/>
                  <a:gd name="T3" fmla="*/ 142 h 270"/>
                  <a:gd name="T4" fmla="*/ 10 w 227"/>
                  <a:gd name="T5" fmla="*/ 169 h 270"/>
                  <a:gd name="T6" fmla="*/ 20 w 227"/>
                  <a:gd name="T7" fmla="*/ 198 h 270"/>
                  <a:gd name="T8" fmla="*/ 43 w 227"/>
                  <a:gd name="T9" fmla="*/ 209 h 270"/>
                  <a:gd name="T10" fmla="*/ 76 w 227"/>
                  <a:gd name="T11" fmla="*/ 249 h 270"/>
                  <a:gd name="T12" fmla="*/ 122 w 227"/>
                  <a:gd name="T13" fmla="*/ 269 h 270"/>
                  <a:gd name="T14" fmla="*/ 164 w 227"/>
                  <a:gd name="T15" fmla="*/ 264 h 270"/>
                  <a:gd name="T16" fmla="*/ 189 w 227"/>
                  <a:gd name="T17" fmla="*/ 256 h 270"/>
                  <a:gd name="T18" fmla="*/ 174 w 227"/>
                  <a:gd name="T19" fmla="*/ 227 h 270"/>
                  <a:gd name="T20" fmla="*/ 150 w 227"/>
                  <a:gd name="T21" fmla="*/ 211 h 270"/>
                  <a:gd name="T22" fmla="*/ 166 w 227"/>
                  <a:gd name="T23" fmla="*/ 200 h 270"/>
                  <a:gd name="T24" fmla="*/ 167 w 227"/>
                  <a:gd name="T25" fmla="*/ 176 h 270"/>
                  <a:gd name="T26" fmla="*/ 194 w 227"/>
                  <a:gd name="T27" fmla="*/ 143 h 270"/>
                  <a:gd name="T28" fmla="*/ 205 w 227"/>
                  <a:gd name="T29" fmla="*/ 84 h 270"/>
                  <a:gd name="T30" fmla="*/ 226 w 227"/>
                  <a:gd name="T31" fmla="*/ 71 h 270"/>
                  <a:gd name="T32" fmla="*/ 210 w 227"/>
                  <a:gd name="T33" fmla="*/ 59 h 270"/>
                  <a:gd name="T34" fmla="*/ 203 w 227"/>
                  <a:gd name="T35" fmla="*/ 16 h 270"/>
                  <a:gd name="T36" fmla="*/ 185 w 227"/>
                  <a:gd name="T37" fmla="*/ 0 h 270"/>
                  <a:gd name="T38" fmla="*/ 164 w 227"/>
                  <a:gd name="T39" fmla="*/ 18 h 270"/>
                  <a:gd name="T40" fmla="*/ 41 w 227"/>
                  <a:gd name="T41" fmla="*/ 15 h 270"/>
                  <a:gd name="T42" fmla="*/ 41 w 227"/>
                  <a:gd name="T43" fmla="*/ 43 h 270"/>
                  <a:gd name="T44" fmla="*/ 29 w 227"/>
                  <a:gd name="T45" fmla="*/ 43 h 270"/>
                  <a:gd name="T46" fmla="*/ 29 w 227"/>
                  <a:gd name="T47" fmla="*/ 51 h 270"/>
                  <a:gd name="T48" fmla="*/ 28 w 227"/>
                  <a:gd name="T49" fmla="*/ 103 h 270"/>
                  <a:gd name="T50" fmla="*/ 14 w 227"/>
                  <a:gd name="T51" fmla="*/ 106 h 270"/>
                  <a:gd name="T52" fmla="*/ 0 w 227"/>
                  <a:gd name="T53" fmla="*/ 142 h 270"/>
                  <a:gd name="T54" fmla="*/ 0 w 227"/>
                  <a:gd name="T55" fmla="*/ 142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7"/>
                  <a:gd name="T85" fmla="*/ 0 h 270"/>
                  <a:gd name="T86" fmla="*/ 227 w 227"/>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7" h="270">
                    <a:moveTo>
                      <a:pt x="0" y="142"/>
                    </a:moveTo>
                    <a:lnTo>
                      <a:pt x="0" y="142"/>
                    </a:lnTo>
                    <a:lnTo>
                      <a:pt x="10" y="169"/>
                    </a:lnTo>
                    <a:lnTo>
                      <a:pt x="20" y="198"/>
                    </a:lnTo>
                    <a:lnTo>
                      <a:pt x="43" y="209"/>
                    </a:lnTo>
                    <a:lnTo>
                      <a:pt x="76" y="249"/>
                    </a:lnTo>
                    <a:lnTo>
                      <a:pt x="122" y="269"/>
                    </a:lnTo>
                    <a:lnTo>
                      <a:pt x="164" y="264"/>
                    </a:lnTo>
                    <a:lnTo>
                      <a:pt x="189" y="256"/>
                    </a:lnTo>
                    <a:lnTo>
                      <a:pt x="174" y="227"/>
                    </a:lnTo>
                    <a:lnTo>
                      <a:pt x="150" y="211"/>
                    </a:lnTo>
                    <a:lnTo>
                      <a:pt x="166" y="200"/>
                    </a:lnTo>
                    <a:lnTo>
                      <a:pt x="167" y="176"/>
                    </a:lnTo>
                    <a:lnTo>
                      <a:pt x="194" y="143"/>
                    </a:lnTo>
                    <a:lnTo>
                      <a:pt x="205" y="84"/>
                    </a:lnTo>
                    <a:lnTo>
                      <a:pt x="226" y="71"/>
                    </a:lnTo>
                    <a:lnTo>
                      <a:pt x="210" y="59"/>
                    </a:lnTo>
                    <a:lnTo>
                      <a:pt x="203" y="16"/>
                    </a:lnTo>
                    <a:lnTo>
                      <a:pt x="185" y="0"/>
                    </a:lnTo>
                    <a:lnTo>
                      <a:pt x="164" y="18"/>
                    </a:lnTo>
                    <a:lnTo>
                      <a:pt x="41" y="15"/>
                    </a:lnTo>
                    <a:lnTo>
                      <a:pt x="41" y="43"/>
                    </a:lnTo>
                    <a:lnTo>
                      <a:pt x="29" y="43"/>
                    </a:lnTo>
                    <a:lnTo>
                      <a:pt x="29" y="51"/>
                    </a:lnTo>
                    <a:lnTo>
                      <a:pt x="28" y="103"/>
                    </a:lnTo>
                    <a:lnTo>
                      <a:pt x="14" y="106"/>
                    </a:lnTo>
                    <a:lnTo>
                      <a:pt x="0" y="142"/>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39" name="Freeform 161">
                <a:extLst>
                  <a:ext uri="{FF2B5EF4-FFF2-40B4-BE49-F238E27FC236}">
                    <a16:creationId xmlns:a16="http://schemas.microsoft.com/office/drawing/2014/main" id="{A1FD8E3A-5D3A-4291-8482-BA8BC5CCA966}"/>
                  </a:ext>
                </a:extLst>
              </p:cNvPr>
              <p:cNvSpPr>
                <a:spLocks/>
              </p:cNvSpPr>
              <p:nvPr/>
            </p:nvSpPr>
            <p:spPr bwMode="auto">
              <a:xfrm>
                <a:off x="3501" y="3785"/>
                <a:ext cx="17" cy="23"/>
              </a:xfrm>
              <a:custGeom>
                <a:avLst/>
                <a:gdLst>
                  <a:gd name="T0" fmla="*/ 0 w 17"/>
                  <a:gd name="T1" fmla="*/ 12 h 23"/>
                  <a:gd name="T2" fmla="*/ 0 w 17"/>
                  <a:gd name="T3" fmla="*/ 12 h 23"/>
                  <a:gd name="T4" fmla="*/ 9 w 17"/>
                  <a:gd name="T5" fmla="*/ 22 h 23"/>
                  <a:gd name="T6" fmla="*/ 16 w 17"/>
                  <a:gd name="T7" fmla="*/ 14 h 23"/>
                  <a:gd name="T8" fmla="*/ 14 w 17"/>
                  <a:gd name="T9" fmla="*/ 0 h 23"/>
                  <a:gd name="T10" fmla="*/ 0 w 17"/>
                  <a:gd name="T11" fmla="*/ 12 h 23"/>
                  <a:gd name="T12" fmla="*/ 0 w 17"/>
                  <a:gd name="T13" fmla="*/ 12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0" y="12"/>
                    </a:moveTo>
                    <a:lnTo>
                      <a:pt x="0" y="12"/>
                    </a:lnTo>
                    <a:lnTo>
                      <a:pt x="9" y="22"/>
                    </a:lnTo>
                    <a:lnTo>
                      <a:pt x="16" y="14"/>
                    </a:lnTo>
                    <a:lnTo>
                      <a:pt x="14" y="0"/>
                    </a:lnTo>
                    <a:lnTo>
                      <a:pt x="0" y="12"/>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0" name="Freeform 162">
                <a:extLst>
                  <a:ext uri="{FF2B5EF4-FFF2-40B4-BE49-F238E27FC236}">
                    <a16:creationId xmlns:a16="http://schemas.microsoft.com/office/drawing/2014/main" id="{9C5C7654-F747-423E-B82E-138B775C0168}"/>
                  </a:ext>
                </a:extLst>
              </p:cNvPr>
              <p:cNvSpPr>
                <a:spLocks/>
              </p:cNvSpPr>
              <p:nvPr/>
            </p:nvSpPr>
            <p:spPr bwMode="auto">
              <a:xfrm>
                <a:off x="3486" y="3442"/>
                <a:ext cx="148" cy="146"/>
              </a:xfrm>
              <a:custGeom>
                <a:avLst/>
                <a:gdLst>
                  <a:gd name="T0" fmla="*/ 0 w 148"/>
                  <a:gd name="T1" fmla="*/ 46 h 146"/>
                  <a:gd name="T2" fmla="*/ 0 w 148"/>
                  <a:gd name="T3" fmla="*/ 46 h 146"/>
                  <a:gd name="T4" fmla="*/ 1 w 148"/>
                  <a:gd name="T5" fmla="*/ 74 h 146"/>
                  <a:gd name="T6" fmla="*/ 19 w 148"/>
                  <a:gd name="T7" fmla="*/ 103 h 146"/>
                  <a:gd name="T8" fmla="*/ 44 w 148"/>
                  <a:gd name="T9" fmla="*/ 115 h 146"/>
                  <a:gd name="T10" fmla="*/ 57 w 148"/>
                  <a:gd name="T11" fmla="*/ 118 h 146"/>
                  <a:gd name="T12" fmla="*/ 72 w 148"/>
                  <a:gd name="T13" fmla="*/ 145 h 146"/>
                  <a:gd name="T14" fmla="*/ 127 w 148"/>
                  <a:gd name="T15" fmla="*/ 142 h 146"/>
                  <a:gd name="T16" fmla="*/ 147 w 148"/>
                  <a:gd name="T17" fmla="*/ 130 h 146"/>
                  <a:gd name="T18" fmla="*/ 126 w 148"/>
                  <a:gd name="T19" fmla="*/ 72 h 146"/>
                  <a:gd name="T20" fmla="*/ 132 w 148"/>
                  <a:gd name="T21" fmla="*/ 50 h 146"/>
                  <a:gd name="T22" fmla="*/ 61 w 148"/>
                  <a:gd name="T23" fmla="*/ 0 h 146"/>
                  <a:gd name="T24" fmla="*/ 43 w 148"/>
                  <a:gd name="T25" fmla="*/ 25 h 146"/>
                  <a:gd name="T26" fmla="*/ 35 w 148"/>
                  <a:gd name="T27" fmla="*/ 18 h 146"/>
                  <a:gd name="T28" fmla="*/ 29 w 148"/>
                  <a:gd name="T29" fmla="*/ 24 h 146"/>
                  <a:gd name="T30" fmla="*/ 29 w 148"/>
                  <a:gd name="T31" fmla="*/ 0 h 146"/>
                  <a:gd name="T32" fmla="*/ 11 w 148"/>
                  <a:gd name="T33" fmla="*/ 1 h 146"/>
                  <a:gd name="T34" fmla="*/ 14 w 148"/>
                  <a:gd name="T35" fmla="*/ 19 h 146"/>
                  <a:gd name="T36" fmla="*/ 15 w 148"/>
                  <a:gd name="T37" fmla="*/ 30 h 146"/>
                  <a:gd name="T38" fmla="*/ 0 w 148"/>
                  <a:gd name="T39" fmla="*/ 46 h 146"/>
                  <a:gd name="T40" fmla="*/ 0 w 148"/>
                  <a:gd name="T41" fmla="*/ 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46"/>
                  <a:gd name="T65" fmla="*/ 148 w 14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46">
                    <a:moveTo>
                      <a:pt x="0" y="46"/>
                    </a:moveTo>
                    <a:lnTo>
                      <a:pt x="0" y="46"/>
                    </a:lnTo>
                    <a:lnTo>
                      <a:pt x="1" y="74"/>
                    </a:lnTo>
                    <a:lnTo>
                      <a:pt x="19" y="103"/>
                    </a:lnTo>
                    <a:lnTo>
                      <a:pt x="44" y="115"/>
                    </a:lnTo>
                    <a:lnTo>
                      <a:pt x="57" y="118"/>
                    </a:lnTo>
                    <a:lnTo>
                      <a:pt x="72" y="145"/>
                    </a:lnTo>
                    <a:lnTo>
                      <a:pt x="127" y="142"/>
                    </a:lnTo>
                    <a:lnTo>
                      <a:pt x="147" y="130"/>
                    </a:lnTo>
                    <a:lnTo>
                      <a:pt x="126" y="72"/>
                    </a:lnTo>
                    <a:lnTo>
                      <a:pt x="132" y="50"/>
                    </a:lnTo>
                    <a:lnTo>
                      <a:pt x="61" y="0"/>
                    </a:lnTo>
                    <a:lnTo>
                      <a:pt x="43" y="25"/>
                    </a:lnTo>
                    <a:lnTo>
                      <a:pt x="35" y="18"/>
                    </a:lnTo>
                    <a:lnTo>
                      <a:pt x="29" y="24"/>
                    </a:lnTo>
                    <a:lnTo>
                      <a:pt x="29" y="0"/>
                    </a:lnTo>
                    <a:lnTo>
                      <a:pt x="11" y="1"/>
                    </a:lnTo>
                    <a:lnTo>
                      <a:pt x="14" y="19"/>
                    </a:lnTo>
                    <a:lnTo>
                      <a:pt x="15" y="30"/>
                    </a:lnTo>
                    <a:lnTo>
                      <a:pt x="0" y="46"/>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1" name="Freeform 163">
                <a:extLst>
                  <a:ext uri="{FF2B5EF4-FFF2-40B4-BE49-F238E27FC236}">
                    <a16:creationId xmlns:a16="http://schemas.microsoft.com/office/drawing/2014/main" id="{C80F7A60-C449-4FDD-95E0-FAC54328B8EB}"/>
                  </a:ext>
                </a:extLst>
              </p:cNvPr>
              <p:cNvSpPr>
                <a:spLocks/>
              </p:cNvSpPr>
              <p:nvPr/>
            </p:nvSpPr>
            <p:spPr bwMode="auto">
              <a:xfrm>
                <a:off x="3078" y="3277"/>
                <a:ext cx="30" cy="71"/>
              </a:xfrm>
              <a:custGeom>
                <a:avLst/>
                <a:gdLst>
                  <a:gd name="T0" fmla="*/ 0 w 30"/>
                  <a:gd name="T1" fmla="*/ 0 h 71"/>
                  <a:gd name="T2" fmla="*/ 0 w 30"/>
                  <a:gd name="T3" fmla="*/ 0 h 71"/>
                  <a:gd name="T4" fmla="*/ 15 w 30"/>
                  <a:gd name="T5" fmla="*/ 4 h 71"/>
                  <a:gd name="T6" fmla="*/ 29 w 30"/>
                  <a:gd name="T7" fmla="*/ 67 h 71"/>
                  <a:gd name="T8" fmla="*/ 19 w 30"/>
                  <a:gd name="T9" fmla="*/ 70 h 71"/>
                  <a:gd name="T10" fmla="*/ 0 w 30"/>
                  <a:gd name="T11" fmla="*/ 0 h 71"/>
                  <a:gd name="T12" fmla="*/ 0 w 30"/>
                  <a:gd name="T13" fmla="*/ 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0" y="0"/>
                    </a:moveTo>
                    <a:lnTo>
                      <a:pt x="0" y="0"/>
                    </a:lnTo>
                    <a:lnTo>
                      <a:pt x="15" y="4"/>
                    </a:lnTo>
                    <a:lnTo>
                      <a:pt x="29" y="67"/>
                    </a:lnTo>
                    <a:lnTo>
                      <a:pt x="19" y="70"/>
                    </a:lnTo>
                    <a:lnTo>
                      <a:pt x="0" y="0"/>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2" name="Freeform 164">
                <a:extLst>
                  <a:ext uri="{FF2B5EF4-FFF2-40B4-BE49-F238E27FC236}">
                    <a16:creationId xmlns:a16="http://schemas.microsoft.com/office/drawing/2014/main" id="{7A6DC30C-590C-4AA2-B7E7-8D60A2D332FD}"/>
                  </a:ext>
                </a:extLst>
              </p:cNvPr>
              <p:cNvSpPr>
                <a:spLocks/>
              </p:cNvSpPr>
              <p:nvPr/>
            </p:nvSpPr>
            <p:spPr bwMode="auto">
              <a:xfrm>
                <a:off x="3486" y="3375"/>
                <a:ext cx="74" cy="73"/>
              </a:xfrm>
              <a:custGeom>
                <a:avLst/>
                <a:gdLst>
                  <a:gd name="T0" fmla="*/ 0 w 74"/>
                  <a:gd name="T1" fmla="*/ 72 h 73"/>
                  <a:gd name="T2" fmla="*/ 0 w 74"/>
                  <a:gd name="T3" fmla="*/ 72 h 73"/>
                  <a:gd name="T4" fmla="*/ 11 w 74"/>
                  <a:gd name="T5" fmla="*/ 68 h 73"/>
                  <a:gd name="T6" fmla="*/ 29 w 74"/>
                  <a:gd name="T7" fmla="*/ 67 h 73"/>
                  <a:gd name="T8" fmla="*/ 29 w 74"/>
                  <a:gd name="T9" fmla="*/ 57 h 73"/>
                  <a:gd name="T10" fmla="*/ 58 w 74"/>
                  <a:gd name="T11" fmla="*/ 51 h 73"/>
                  <a:gd name="T12" fmla="*/ 73 w 74"/>
                  <a:gd name="T13" fmla="*/ 26 h 73"/>
                  <a:gd name="T14" fmla="*/ 58 w 74"/>
                  <a:gd name="T15" fmla="*/ 0 h 73"/>
                  <a:gd name="T16" fmla="*/ 16 w 74"/>
                  <a:gd name="T17" fmla="*/ 5 h 73"/>
                  <a:gd name="T18" fmla="*/ 21 w 74"/>
                  <a:gd name="T19" fmla="*/ 24 h 73"/>
                  <a:gd name="T20" fmla="*/ 12 w 74"/>
                  <a:gd name="T21" fmla="*/ 37 h 73"/>
                  <a:gd name="T22" fmla="*/ 0 w 74"/>
                  <a:gd name="T23" fmla="*/ 72 h 73"/>
                  <a:gd name="T24" fmla="*/ 0 w 74"/>
                  <a:gd name="T25" fmla="*/ 7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3"/>
                  <a:gd name="T41" fmla="*/ 74 w 74"/>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3">
                    <a:moveTo>
                      <a:pt x="0" y="72"/>
                    </a:moveTo>
                    <a:lnTo>
                      <a:pt x="0" y="72"/>
                    </a:lnTo>
                    <a:lnTo>
                      <a:pt x="11" y="68"/>
                    </a:lnTo>
                    <a:lnTo>
                      <a:pt x="29" y="67"/>
                    </a:lnTo>
                    <a:lnTo>
                      <a:pt x="29" y="57"/>
                    </a:lnTo>
                    <a:lnTo>
                      <a:pt x="58" y="51"/>
                    </a:lnTo>
                    <a:lnTo>
                      <a:pt x="73" y="26"/>
                    </a:lnTo>
                    <a:lnTo>
                      <a:pt x="58" y="0"/>
                    </a:lnTo>
                    <a:lnTo>
                      <a:pt x="16" y="5"/>
                    </a:lnTo>
                    <a:lnTo>
                      <a:pt x="21" y="24"/>
                    </a:lnTo>
                    <a:lnTo>
                      <a:pt x="12" y="37"/>
                    </a:lnTo>
                    <a:lnTo>
                      <a:pt x="0" y="72"/>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3" name="Freeform 165">
                <a:extLst>
                  <a:ext uri="{FF2B5EF4-FFF2-40B4-BE49-F238E27FC236}">
                    <a16:creationId xmlns:a16="http://schemas.microsoft.com/office/drawing/2014/main" id="{14088E9D-4A6F-449C-B7C7-9C086102E7DD}"/>
                  </a:ext>
                </a:extLst>
              </p:cNvPr>
              <p:cNvSpPr>
                <a:spLocks/>
              </p:cNvSpPr>
              <p:nvPr/>
            </p:nvSpPr>
            <p:spPr bwMode="auto">
              <a:xfrm>
                <a:off x="3415" y="2986"/>
                <a:ext cx="154" cy="144"/>
              </a:xfrm>
              <a:custGeom>
                <a:avLst/>
                <a:gdLst>
                  <a:gd name="T0" fmla="*/ 0 w 154"/>
                  <a:gd name="T1" fmla="*/ 24 h 144"/>
                  <a:gd name="T2" fmla="*/ 0 w 154"/>
                  <a:gd name="T3" fmla="*/ 24 h 144"/>
                  <a:gd name="T4" fmla="*/ 6 w 154"/>
                  <a:gd name="T5" fmla="*/ 140 h 144"/>
                  <a:gd name="T6" fmla="*/ 129 w 154"/>
                  <a:gd name="T7" fmla="*/ 143 h 144"/>
                  <a:gd name="T8" fmla="*/ 150 w 154"/>
                  <a:gd name="T9" fmla="*/ 125 h 144"/>
                  <a:gd name="T10" fmla="*/ 153 w 154"/>
                  <a:gd name="T11" fmla="*/ 113 h 144"/>
                  <a:gd name="T12" fmla="*/ 107 w 154"/>
                  <a:gd name="T13" fmla="*/ 30 h 144"/>
                  <a:gd name="T14" fmla="*/ 129 w 154"/>
                  <a:gd name="T15" fmla="*/ 57 h 144"/>
                  <a:gd name="T16" fmla="*/ 140 w 154"/>
                  <a:gd name="T17" fmla="*/ 34 h 144"/>
                  <a:gd name="T18" fmla="*/ 129 w 154"/>
                  <a:gd name="T19" fmla="*/ 5 h 144"/>
                  <a:gd name="T20" fmla="*/ 100 w 154"/>
                  <a:gd name="T21" fmla="*/ 10 h 144"/>
                  <a:gd name="T22" fmla="*/ 100 w 154"/>
                  <a:gd name="T23" fmla="*/ 2 h 144"/>
                  <a:gd name="T24" fmla="*/ 85 w 154"/>
                  <a:gd name="T25" fmla="*/ 2 h 144"/>
                  <a:gd name="T26" fmla="*/ 59 w 154"/>
                  <a:gd name="T27" fmla="*/ 12 h 144"/>
                  <a:gd name="T28" fmla="*/ 6 w 154"/>
                  <a:gd name="T29" fmla="*/ 0 h 144"/>
                  <a:gd name="T30" fmla="*/ 0 w 154"/>
                  <a:gd name="T31" fmla="*/ 24 h 144"/>
                  <a:gd name="T32" fmla="*/ 0 w 154"/>
                  <a:gd name="T33" fmla="*/ 2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144"/>
                  <a:gd name="T53" fmla="*/ 154 w 15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144">
                    <a:moveTo>
                      <a:pt x="0" y="24"/>
                    </a:moveTo>
                    <a:lnTo>
                      <a:pt x="0" y="24"/>
                    </a:lnTo>
                    <a:lnTo>
                      <a:pt x="6" y="140"/>
                    </a:lnTo>
                    <a:lnTo>
                      <a:pt x="129" y="143"/>
                    </a:lnTo>
                    <a:lnTo>
                      <a:pt x="150" y="125"/>
                    </a:lnTo>
                    <a:lnTo>
                      <a:pt x="153" y="113"/>
                    </a:lnTo>
                    <a:lnTo>
                      <a:pt x="107" y="30"/>
                    </a:lnTo>
                    <a:lnTo>
                      <a:pt x="129" y="57"/>
                    </a:lnTo>
                    <a:lnTo>
                      <a:pt x="140" y="34"/>
                    </a:lnTo>
                    <a:lnTo>
                      <a:pt x="129" y="5"/>
                    </a:lnTo>
                    <a:lnTo>
                      <a:pt x="100" y="10"/>
                    </a:lnTo>
                    <a:lnTo>
                      <a:pt x="100" y="2"/>
                    </a:lnTo>
                    <a:lnTo>
                      <a:pt x="85" y="2"/>
                    </a:lnTo>
                    <a:lnTo>
                      <a:pt x="59" y="12"/>
                    </a:lnTo>
                    <a:lnTo>
                      <a:pt x="6" y="0"/>
                    </a:lnTo>
                    <a:lnTo>
                      <a:pt x="0" y="24"/>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4" name="Freeform 166">
                <a:extLst>
                  <a:ext uri="{FF2B5EF4-FFF2-40B4-BE49-F238E27FC236}">
                    <a16:creationId xmlns:a16="http://schemas.microsoft.com/office/drawing/2014/main" id="{3C745789-F026-46A3-B25F-0193B95CC8CF}"/>
                  </a:ext>
                </a:extLst>
              </p:cNvPr>
              <p:cNvSpPr>
                <a:spLocks/>
              </p:cNvSpPr>
              <p:nvPr/>
            </p:nvSpPr>
            <p:spPr bwMode="auto">
              <a:xfrm>
                <a:off x="3010" y="3225"/>
                <a:ext cx="103" cy="76"/>
              </a:xfrm>
              <a:custGeom>
                <a:avLst/>
                <a:gdLst>
                  <a:gd name="T0" fmla="*/ 0 w 103"/>
                  <a:gd name="T1" fmla="*/ 63 h 76"/>
                  <a:gd name="T2" fmla="*/ 0 w 103"/>
                  <a:gd name="T3" fmla="*/ 63 h 76"/>
                  <a:gd name="T4" fmla="*/ 7 w 103"/>
                  <a:gd name="T5" fmla="*/ 72 h 76"/>
                  <a:gd name="T6" fmla="*/ 34 w 103"/>
                  <a:gd name="T7" fmla="*/ 75 h 76"/>
                  <a:gd name="T8" fmla="*/ 32 w 103"/>
                  <a:gd name="T9" fmla="*/ 56 h 76"/>
                  <a:gd name="T10" fmla="*/ 68 w 103"/>
                  <a:gd name="T11" fmla="*/ 52 h 76"/>
                  <a:gd name="T12" fmla="*/ 83 w 103"/>
                  <a:gd name="T13" fmla="*/ 56 h 76"/>
                  <a:gd name="T14" fmla="*/ 102 w 103"/>
                  <a:gd name="T15" fmla="*/ 42 h 76"/>
                  <a:gd name="T16" fmla="*/ 76 w 103"/>
                  <a:gd name="T17" fmla="*/ 13 h 76"/>
                  <a:gd name="T18" fmla="*/ 73 w 103"/>
                  <a:gd name="T19" fmla="*/ 0 h 76"/>
                  <a:gd name="T20" fmla="*/ 17 w 103"/>
                  <a:gd name="T21" fmla="*/ 24 h 76"/>
                  <a:gd name="T22" fmla="*/ 0 w 103"/>
                  <a:gd name="T23" fmla="*/ 63 h 76"/>
                  <a:gd name="T24" fmla="*/ 0 w 103"/>
                  <a:gd name="T25" fmla="*/ 6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6"/>
                  <a:gd name="T41" fmla="*/ 103 w 10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6">
                    <a:moveTo>
                      <a:pt x="0" y="63"/>
                    </a:moveTo>
                    <a:lnTo>
                      <a:pt x="0" y="63"/>
                    </a:lnTo>
                    <a:lnTo>
                      <a:pt x="7" y="72"/>
                    </a:lnTo>
                    <a:lnTo>
                      <a:pt x="34" y="75"/>
                    </a:lnTo>
                    <a:lnTo>
                      <a:pt x="32" y="56"/>
                    </a:lnTo>
                    <a:lnTo>
                      <a:pt x="68" y="52"/>
                    </a:lnTo>
                    <a:lnTo>
                      <a:pt x="83" y="56"/>
                    </a:lnTo>
                    <a:lnTo>
                      <a:pt x="102" y="42"/>
                    </a:lnTo>
                    <a:lnTo>
                      <a:pt x="76" y="13"/>
                    </a:lnTo>
                    <a:lnTo>
                      <a:pt x="73" y="0"/>
                    </a:lnTo>
                    <a:lnTo>
                      <a:pt x="17" y="24"/>
                    </a:lnTo>
                    <a:lnTo>
                      <a:pt x="0" y="63"/>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5" name="Freeform 167">
                <a:extLst>
                  <a:ext uri="{FF2B5EF4-FFF2-40B4-BE49-F238E27FC236}">
                    <a16:creationId xmlns:a16="http://schemas.microsoft.com/office/drawing/2014/main" id="{8F9CC9CE-E43E-4018-86F7-0A1BBDFAAE8C}"/>
                  </a:ext>
                </a:extLst>
              </p:cNvPr>
              <p:cNvSpPr>
                <a:spLocks/>
              </p:cNvSpPr>
              <p:nvPr/>
            </p:nvSpPr>
            <p:spPr bwMode="auto">
              <a:xfrm>
                <a:off x="3384" y="3536"/>
                <a:ext cx="162" cy="134"/>
              </a:xfrm>
              <a:custGeom>
                <a:avLst/>
                <a:gdLst>
                  <a:gd name="T0" fmla="*/ 0 w 162"/>
                  <a:gd name="T1" fmla="*/ 65 h 134"/>
                  <a:gd name="T2" fmla="*/ 0 w 162"/>
                  <a:gd name="T3" fmla="*/ 65 h 134"/>
                  <a:gd name="T4" fmla="*/ 0 w 162"/>
                  <a:gd name="T5" fmla="*/ 116 h 134"/>
                  <a:gd name="T6" fmla="*/ 17 w 162"/>
                  <a:gd name="T7" fmla="*/ 129 h 134"/>
                  <a:gd name="T8" fmla="*/ 43 w 162"/>
                  <a:gd name="T9" fmla="*/ 132 h 134"/>
                  <a:gd name="T10" fmla="*/ 67 w 162"/>
                  <a:gd name="T11" fmla="*/ 133 h 134"/>
                  <a:gd name="T12" fmla="*/ 91 w 162"/>
                  <a:gd name="T13" fmla="*/ 115 h 134"/>
                  <a:gd name="T14" fmla="*/ 92 w 162"/>
                  <a:gd name="T15" fmla="*/ 107 h 134"/>
                  <a:gd name="T16" fmla="*/ 113 w 162"/>
                  <a:gd name="T17" fmla="*/ 102 h 134"/>
                  <a:gd name="T18" fmla="*/ 109 w 162"/>
                  <a:gd name="T19" fmla="*/ 95 h 134"/>
                  <a:gd name="T20" fmla="*/ 153 w 162"/>
                  <a:gd name="T21" fmla="*/ 81 h 134"/>
                  <a:gd name="T22" fmla="*/ 147 w 162"/>
                  <a:gd name="T23" fmla="*/ 75 h 134"/>
                  <a:gd name="T24" fmla="*/ 161 w 162"/>
                  <a:gd name="T25" fmla="*/ 34 h 134"/>
                  <a:gd name="T26" fmla="*/ 150 w 162"/>
                  <a:gd name="T27" fmla="*/ 17 h 134"/>
                  <a:gd name="T28" fmla="*/ 125 w 162"/>
                  <a:gd name="T29" fmla="*/ 5 h 134"/>
                  <a:gd name="T30" fmla="*/ 118 w 162"/>
                  <a:gd name="T31" fmla="*/ 0 h 134"/>
                  <a:gd name="T32" fmla="*/ 93 w 162"/>
                  <a:gd name="T33" fmla="*/ 12 h 134"/>
                  <a:gd name="T34" fmla="*/ 90 w 162"/>
                  <a:gd name="T35" fmla="*/ 48 h 134"/>
                  <a:gd name="T36" fmla="*/ 106 w 162"/>
                  <a:gd name="T37" fmla="*/ 55 h 134"/>
                  <a:gd name="T38" fmla="*/ 106 w 162"/>
                  <a:gd name="T39" fmla="*/ 69 h 134"/>
                  <a:gd name="T40" fmla="*/ 28 w 162"/>
                  <a:gd name="T41" fmla="*/ 37 h 134"/>
                  <a:gd name="T42" fmla="*/ 31 w 162"/>
                  <a:gd name="T43" fmla="*/ 65 h 134"/>
                  <a:gd name="T44" fmla="*/ 0 w 162"/>
                  <a:gd name="T45" fmla="*/ 65 h 134"/>
                  <a:gd name="T46" fmla="*/ 0 w 162"/>
                  <a:gd name="T47" fmla="*/ 65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34"/>
                  <a:gd name="T74" fmla="*/ 162 w 16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34">
                    <a:moveTo>
                      <a:pt x="0" y="65"/>
                    </a:moveTo>
                    <a:lnTo>
                      <a:pt x="0" y="65"/>
                    </a:lnTo>
                    <a:lnTo>
                      <a:pt x="0" y="116"/>
                    </a:lnTo>
                    <a:lnTo>
                      <a:pt x="17" y="129"/>
                    </a:lnTo>
                    <a:lnTo>
                      <a:pt x="43" y="132"/>
                    </a:lnTo>
                    <a:lnTo>
                      <a:pt x="67" y="133"/>
                    </a:lnTo>
                    <a:lnTo>
                      <a:pt x="91" y="115"/>
                    </a:lnTo>
                    <a:lnTo>
                      <a:pt x="92" y="107"/>
                    </a:lnTo>
                    <a:lnTo>
                      <a:pt x="113" y="102"/>
                    </a:lnTo>
                    <a:lnTo>
                      <a:pt x="109" y="95"/>
                    </a:lnTo>
                    <a:lnTo>
                      <a:pt x="153" y="81"/>
                    </a:lnTo>
                    <a:lnTo>
                      <a:pt x="147" y="75"/>
                    </a:lnTo>
                    <a:lnTo>
                      <a:pt x="161" y="34"/>
                    </a:lnTo>
                    <a:lnTo>
                      <a:pt x="150" y="17"/>
                    </a:lnTo>
                    <a:lnTo>
                      <a:pt x="125" y="5"/>
                    </a:lnTo>
                    <a:lnTo>
                      <a:pt x="118" y="0"/>
                    </a:lnTo>
                    <a:lnTo>
                      <a:pt x="93" y="12"/>
                    </a:lnTo>
                    <a:lnTo>
                      <a:pt x="90" y="48"/>
                    </a:lnTo>
                    <a:lnTo>
                      <a:pt x="106" y="55"/>
                    </a:lnTo>
                    <a:lnTo>
                      <a:pt x="106" y="69"/>
                    </a:lnTo>
                    <a:lnTo>
                      <a:pt x="28" y="37"/>
                    </a:lnTo>
                    <a:lnTo>
                      <a:pt x="31" y="65"/>
                    </a:lnTo>
                    <a:lnTo>
                      <a:pt x="0" y="65"/>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6" name="Freeform 168">
                <a:extLst>
                  <a:ext uri="{FF2B5EF4-FFF2-40B4-BE49-F238E27FC236}">
                    <a16:creationId xmlns:a16="http://schemas.microsoft.com/office/drawing/2014/main" id="{33182F45-D713-4F2F-8717-5CF1B33AD0D1}"/>
                  </a:ext>
                </a:extLst>
              </p:cNvPr>
              <p:cNvSpPr>
                <a:spLocks/>
              </p:cNvSpPr>
              <p:nvPr/>
            </p:nvSpPr>
            <p:spPr bwMode="auto">
              <a:xfrm>
                <a:off x="3305" y="3734"/>
                <a:ext cx="224" cy="180"/>
              </a:xfrm>
              <a:custGeom>
                <a:avLst/>
                <a:gdLst>
                  <a:gd name="T0" fmla="*/ 0 w 224"/>
                  <a:gd name="T1" fmla="*/ 94 h 180"/>
                  <a:gd name="T2" fmla="*/ 0 w 224"/>
                  <a:gd name="T3" fmla="*/ 94 h 180"/>
                  <a:gd name="T4" fmla="*/ 8 w 224"/>
                  <a:gd name="T5" fmla="*/ 88 h 180"/>
                  <a:gd name="T6" fmla="*/ 17 w 224"/>
                  <a:gd name="T7" fmla="*/ 100 h 180"/>
                  <a:gd name="T8" fmla="*/ 35 w 224"/>
                  <a:gd name="T9" fmla="*/ 100 h 180"/>
                  <a:gd name="T10" fmla="*/ 47 w 224"/>
                  <a:gd name="T11" fmla="*/ 91 h 180"/>
                  <a:gd name="T12" fmla="*/ 47 w 224"/>
                  <a:gd name="T13" fmla="*/ 36 h 180"/>
                  <a:gd name="T14" fmla="*/ 58 w 224"/>
                  <a:gd name="T15" fmla="*/ 50 h 180"/>
                  <a:gd name="T16" fmla="*/ 58 w 224"/>
                  <a:gd name="T17" fmla="*/ 65 h 180"/>
                  <a:gd name="T18" fmla="*/ 77 w 224"/>
                  <a:gd name="T19" fmla="*/ 64 h 180"/>
                  <a:gd name="T20" fmla="*/ 93 w 224"/>
                  <a:gd name="T21" fmla="*/ 47 h 180"/>
                  <a:gd name="T22" fmla="*/ 123 w 224"/>
                  <a:gd name="T23" fmla="*/ 47 h 180"/>
                  <a:gd name="T24" fmla="*/ 174 w 224"/>
                  <a:gd name="T25" fmla="*/ 0 h 180"/>
                  <a:gd name="T26" fmla="*/ 205 w 224"/>
                  <a:gd name="T27" fmla="*/ 6 h 180"/>
                  <a:gd name="T28" fmla="*/ 210 w 224"/>
                  <a:gd name="T29" fmla="*/ 51 h 180"/>
                  <a:gd name="T30" fmla="*/ 196 w 224"/>
                  <a:gd name="T31" fmla="*/ 63 h 180"/>
                  <a:gd name="T32" fmla="*/ 205 w 224"/>
                  <a:gd name="T33" fmla="*/ 73 h 180"/>
                  <a:gd name="T34" fmla="*/ 212 w 224"/>
                  <a:gd name="T35" fmla="*/ 65 h 180"/>
                  <a:gd name="T36" fmla="*/ 223 w 224"/>
                  <a:gd name="T37" fmla="*/ 65 h 180"/>
                  <a:gd name="T38" fmla="*/ 217 w 224"/>
                  <a:gd name="T39" fmla="*/ 91 h 180"/>
                  <a:gd name="T40" fmla="*/ 184 w 224"/>
                  <a:gd name="T41" fmla="*/ 132 h 180"/>
                  <a:gd name="T42" fmla="*/ 144 w 224"/>
                  <a:gd name="T43" fmla="*/ 167 h 180"/>
                  <a:gd name="T44" fmla="*/ 114 w 224"/>
                  <a:gd name="T45" fmla="*/ 178 h 180"/>
                  <a:gd name="T46" fmla="*/ 26 w 224"/>
                  <a:gd name="T47" fmla="*/ 179 h 180"/>
                  <a:gd name="T48" fmla="*/ 19 w 224"/>
                  <a:gd name="T49" fmla="*/ 159 h 180"/>
                  <a:gd name="T50" fmla="*/ 22 w 224"/>
                  <a:gd name="T51" fmla="*/ 143 h 180"/>
                  <a:gd name="T52" fmla="*/ 0 w 224"/>
                  <a:gd name="T53" fmla="*/ 94 h 180"/>
                  <a:gd name="T54" fmla="*/ 0 w 224"/>
                  <a:gd name="T55" fmla="*/ 94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80"/>
                  <a:gd name="T86" fmla="*/ 224 w 224"/>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80">
                    <a:moveTo>
                      <a:pt x="0" y="94"/>
                    </a:moveTo>
                    <a:lnTo>
                      <a:pt x="0" y="94"/>
                    </a:lnTo>
                    <a:lnTo>
                      <a:pt x="8" y="88"/>
                    </a:lnTo>
                    <a:lnTo>
                      <a:pt x="17" y="100"/>
                    </a:lnTo>
                    <a:lnTo>
                      <a:pt x="35" y="100"/>
                    </a:lnTo>
                    <a:lnTo>
                      <a:pt x="47" y="91"/>
                    </a:lnTo>
                    <a:lnTo>
                      <a:pt x="47" y="36"/>
                    </a:lnTo>
                    <a:lnTo>
                      <a:pt x="58" y="50"/>
                    </a:lnTo>
                    <a:lnTo>
                      <a:pt x="58" y="65"/>
                    </a:lnTo>
                    <a:lnTo>
                      <a:pt x="77" y="64"/>
                    </a:lnTo>
                    <a:lnTo>
                      <a:pt x="93" y="47"/>
                    </a:lnTo>
                    <a:lnTo>
                      <a:pt x="123" y="47"/>
                    </a:lnTo>
                    <a:lnTo>
                      <a:pt x="174" y="0"/>
                    </a:lnTo>
                    <a:lnTo>
                      <a:pt x="205" y="6"/>
                    </a:lnTo>
                    <a:lnTo>
                      <a:pt x="210" y="51"/>
                    </a:lnTo>
                    <a:lnTo>
                      <a:pt x="196" y="63"/>
                    </a:lnTo>
                    <a:lnTo>
                      <a:pt x="205" y="73"/>
                    </a:lnTo>
                    <a:lnTo>
                      <a:pt x="212" y="65"/>
                    </a:lnTo>
                    <a:lnTo>
                      <a:pt x="223" y="65"/>
                    </a:lnTo>
                    <a:lnTo>
                      <a:pt x="217" y="91"/>
                    </a:lnTo>
                    <a:lnTo>
                      <a:pt x="184" y="132"/>
                    </a:lnTo>
                    <a:lnTo>
                      <a:pt x="144" y="167"/>
                    </a:lnTo>
                    <a:lnTo>
                      <a:pt x="114" y="178"/>
                    </a:lnTo>
                    <a:lnTo>
                      <a:pt x="26" y="179"/>
                    </a:lnTo>
                    <a:lnTo>
                      <a:pt x="19" y="159"/>
                    </a:lnTo>
                    <a:lnTo>
                      <a:pt x="22" y="143"/>
                    </a:lnTo>
                    <a:lnTo>
                      <a:pt x="0" y="94"/>
                    </a:lnTo>
                  </a:path>
                </a:pathLst>
              </a:custGeom>
              <a:solidFill>
                <a:srgbClr val="C5D932">
                  <a:lumMod val="50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7" name="Freeform 169">
                <a:extLst>
                  <a:ext uri="{FF2B5EF4-FFF2-40B4-BE49-F238E27FC236}">
                    <a16:creationId xmlns:a16="http://schemas.microsoft.com/office/drawing/2014/main" id="{A88D205F-EAF3-488A-9332-20A8B9545051}"/>
                  </a:ext>
                </a:extLst>
              </p:cNvPr>
              <p:cNvSpPr>
                <a:spLocks/>
              </p:cNvSpPr>
              <p:nvPr/>
            </p:nvSpPr>
            <p:spPr bwMode="auto">
              <a:xfrm>
                <a:off x="3449" y="3830"/>
                <a:ext cx="32" cy="33"/>
              </a:xfrm>
              <a:custGeom>
                <a:avLst/>
                <a:gdLst>
                  <a:gd name="T0" fmla="*/ 0 w 32"/>
                  <a:gd name="T1" fmla="*/ 16 h 33"/>
                  <a:gd name="T2" fmla="*/ 0 w 32"/>
                  <a:gd name="T3" fmla="*/ 16 h 33"/>
                  <a:gd name="T4" fmla="*/ 11 w 32"/>
                  <a:gd name="T5" fmla="*/ 32 h 33"/>
                  <a:gd name="T6" fmla="*/ 31 w 32"/>
                  <a:gd name="T7" fmla="*/ 16 h 33"/>
                  <a:gd name="T8" fmla="*/ 22 w 32"/>
                  <a:gd name="T9" fmla="*/ 0 h 33"/>
                  <a:gd name="T10" fmla="*/ 0 w 32"/>
                  <a:gd name="T11" fmla="*/ 16 h 33"/>
                  <a:gd name="T12" fmla="*/ 0 w 32"/>
                  <a:gd name="T13" fmla="*/ 16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16"/>
                    </a:moveTo>
                    <a:lnTo>
                      <a:pt x="0" y="16"/>
                    </a:lnTo>
                    <a:lnTo>
                      <a:pt x="11" y="32"/>
                    </a:lnTo>
                    <a:lnTo>
                      <a:pt x="31" y="16"/>
                    </a:lnTo>
                    <a:lnTo>
                      <a:pt x="22" y="0"/>
                    </a:lnTo>
                    <a:lnTo>
                      <a:pt x="0" y="16"/>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8" name="Freeform 170">
                <a:extLst>
                  <a:ext uri="{FF2B5EF4-FFF2-40B4-BE49-F238E27FC236}">
                    <a16:creationId xmlns:a16="http://schemas.microsoft.com/office/drawing/2014/main" id="{BAE65AEC-5B5A-4AF0-BAC5-683C5C1800B2}"/>
                  </a:ext>
                </a:extLst>
              </p:cNvPr>
              <p:cNvSpPr>
                <a:spLocks/>
              </p:cNvSpPr>
              <p:nvPr/>
            </p:nvSpPr>
            <p:spPr bwMode="auto">
              <a:xfrm>
                <a:off x="3201" y="2941"/>
                <a:ext cx="43" cy="27"/>
              </a:xfrm>
              <a:custGeom>
                <a:avLst/>
                <a:gdLst>
                  <a:gd name="T0" fmla="*/ 2 w 43"/>
                  <a:gd name="T1" fmla="*/ 25 h 27"/>
                  <a:gd name="T2" fmla="*/ 11 w 43"/>
                  <a:gd name="T3" fmla="*/ 26 h 27"/>
                  <a:gd name="T4" fmla="*/ 15 w 43"/>
                  <a:gd name="T5" fmla="*/ 25 h 27"/>
                  <a:gd name="T6" fmla="*/ 20 w 43"/>
                  <a:gd name="T7" fmla="*/ 22 h 27"/>
                  <a:gd name="T8" fmla="*/ 29 w 43"/>
                  <a:gd name="T9" fmla="*/ 20 h 27"/>
                  <a:gd name="T10" fmla="*/ 37 w 43"/>
                  <a:gd name="T11" fmla="*/ 18 h 27"/>
                  <a:gd name="T12" fmla="*/ 40 w 43"/>
                  <a:gd name="T13" fmla="*/ 11 h 27"/>
                  <a:gd name="T14" fmla="*/ 42 w 43"/>
                  <a:gd name="T15" fmla="*/ 7 h 27"/>
                  <a:gd name="T16" fmla="*/ 33 w 43"/>
                  <a:gd name="T17" fmla="*/ 0 h 27"/>
                  <a:gd name="T18" fmla="*/ 0 w 43"/>
                  <a:gd name="T19" fmla="*/ 7 h 27"/>
                  <a:gd name="T20" fmla="*/ 0 w 43"/>
                  <a:gd name="T21" fmla="*/ 25 h 27"/>
                  <a:gd name="T22" fmla="*/ 2 w 43"/>
                  <a:gd name="T23" fmla="*/ 25 h 27"/>
                  <a:gd name="T24" fmla="*/ 2 w 43"/>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2" y="25"/>
                    </a:moveTo>
                    <a:lnTo>
                      <a:pt x="11" y="26"/>
                    </a:lnTo>
                    <a:lnTo>
                      <a:pt x="15" y="25"/>
                    </a:lnTo>
                    <a:lnTo>
                      <a:pt x="20" y="22"/>
                    </a:lnTo>
                    <a:lnTo>
                      <a:pt x="29" y="20"/>
                    </a:lnTo>
                    <a:lnTo>
                      <a:pt x="37" y="18"/>
                    </a:lnTo>
                    <a:lnTo>
                      <a:pt x="40" y="11"/>
                    </a:lnTo>
                    <a:lnTo>
                      <a:pt x="42" y="7"/>
                    </a:lnTo>
                    <a:lnTo>
                      <a:pt x="33" y="0"/>
                    </a:lnTo>
                    <a:lnTo>
                      <a:pt x="0" y="7"/>
                    </a:lnTo>
                    <a:lnTo>
                      <a:pt x="0" y="25"/>
                    </a:lnTo>
                    <a:lnTo>
                      <a:pt x="2" y="25"/>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449" name="Freeform 171">
                <a:extLst>
                  <a:ext uri="{FF2B5EF4-FFF2-40B4-BE49-F238E27FC236}">
                    <a16:creationId xmlns:a16="http://schemas.microsoft.com/office/drawing/2014/main" id="{5E0A2791-0756-45A8-8F3F-10A152464CAC}"/>
                  </a:ext>
                </a:extLst>
              </p:cNvPr>
              <p:cNvSpPr>
                <a:spLocks/>
              </p:cNvSpPr>
              <p:nvPr/>
            </p:nvSpPr>
            <p:spPr bwMode="auto">
              <a:xfrm>
                <a:off x="3181" y="2904"/>
                <a:ext cx="55" cy="103"/>
              </a:xfrm>
              <a:custGeom>
                <a:avLst/>
                <a:gdLst>
                  <a:gd name="T0" fmla="*/ 0 w 55"/>
                  <a:gd name="T1" fmla="*/ 47 h 103"/>
                  <a:gd name="T2" fmla="*/ 0 w 55"/>
                  <a:gd name="T3" fmla="*/ 47 h 103"/>
                  <a:gd name="T4" fmla="*/ 12 w 55"/>
                  <a:gd name="T5" fmla="*/ 38 h 103"/>
                  <a:gd name="T6" fmla="*/ 18 w 55"/>
                  <a:gd name="T7" fmla="*/ 1 h 103"/>
                  <a:gd name="T8" fmla="*/ 51 w 55"/>
                  <a:gd name="T9" fmla="*/ 0 h 103"/>
                  <a:gd name="T10" fmla="*/ 42 w 55"/>
                  <a:gd name="T11" fmla="*/ 12 h 103"/>
                  <a:gd name="T12" fmla="*/ 52 w 55"/>
                  <a:gd name="T13" fmla="*/ 28 h 103"/>
                  <a:gd name="T14" fmla="*/ 33 w 55"/>
                  <a:gd name="T15" fmla="*/ 47 h 103"/>
                  <a:gd name="T16" fmla="*/ 54 w 55"/>
                  <a:gd name="T17" fmla="*/ 60 h 103"/>
                  <a:gd name="T18" fmla="*/ 27 w 55"/>
                  <a:gd name="T19" fmla="*/ 102 h 103"/>
                  <a:gd name="T20" fmla="*/ 23 w 55"/>
                  <a:gd name="T21" fmla="*/ 75 h 103"/>
                  <a:gd name="T22" fmla="*/ 0 w 55"/>
                  <a:gd name="T23" fmla="*/ 47 h 103"/>
                  <a:gd name="T24" fmla="*/ 0 w 55"/>
                  <a:gd name="T25" fmla="*/ 47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3"/>
                  <a:gd name="T41" fmla="*/ 55 w 5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3">
                    <a:moveTo>
                      <a:pt x="0" y="47"/>
                    </a:moveTo>
                    <a:lnTo>
                      <a:pt x="0" y="47"/>
                    </a:lnTo>
                    <a:lnTo>
                      <a:pt x="12" y="38"/>
                    </a:lnTo>
                    <a:lnTo>
                      <a:pt x="18" y="1"/>
                    </a:lnTo>
                    <a:lnTo>
                      <a:pt x="51" y="0"/>
                    </a:lnTo>
                    <a:lnTo>
                      <a:pt x="42" y="12"/>
                    </a:lnTo>
                    <a:lnTo>
                      <a:pt x="52" y="28"/>
                    </a:lnTo>
                    <a:lnTo>
                      <a:pt x="33" y="47"/>
                    </a:lnTo>
                    <a:lnTo>
                      <a:pt x="54" y="60"/>
                    </a:lnTo>
                    <a:lnTo>
                      <a:pt x="27" y="102"/>
                    </a:lnTo>
                    <a:lnTo>
                      <a:pt x="23" y="75"/>
                    </a:lnTo>
                    <a:lnTo>
                      <a:pt x="0" y="47"/>
                    </a:lnTo>
                  </a:path>
                </a:pathLst>
              </a:custGeom>
              <a:solidFill>
                <a:srgbClr val="DAE77D">
                  <a:lumMod val="75000"/>
                </a:srgbClr>
              </a:solid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384" name="Freeform 106">
              <a:extLst>
                <a:ext uri="{FF2B5EF4-FFF2-40B4-BE49-F238E27FC236}">
                  <a16:creationId xmlns:a16="http://schemas.microsoft.com/office/drawing/2014/main" id="{323ECDCD-A6C4-45C9-A4E9-DDC20C0DCB69}"/>
                </a:ext>
              </a:extLst>
            </p:cNvPr>
            <p:cNvSpPr>
              <a:spLocks/>
            </p:cNvSpPr>
            <p:nvPr/>
          </p:nvSpPr>
          <p:spPr bwMode="auto">
            <a:xfrm>
              <a:off x="3169412" y="3423835"/>
              <a:ext cx="114299" cy="53975"/>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5" name="Freeform 107">
              <a:extLst>
                <a:ext uri="{FF2B5EF4-FFF2-40B4-BE49-F238E27FC236}">
                  <a16:creationId xmlns:a16="http://schemas.microsoft.com/office/drawing/2014/main" id="{91C64748-F209-4470-A60E-6FB020237ADB}"/>
                </a:ext>
              </a:extLst>
            </p:cNvPr>
            <p:cNvSpPr>
              <a:spLocks/>
            </p:cNvSpPr>
            <p:nvPr/>
          </p:nvSpPr>
          <p:spPr bwMode="auto">
            <a:xfrm>
              <a:off x="3328166" y="3288881"/>
              <a:ext cx="96837" cy="77788"/>
            </a:xfrm>
            <a:custGeom>
              <a:avLst/>
              <a:gdLst>
                <a:gd name="T0" fmla="*/ 0 w 78"/>
                <a:gd name="T1" fmla="*/ 12590929 h 58"/>
                <a:gd name="T2" fmla="*/ 33909086 w 78"/>
                <a:gd name="T3" fmla="*/ 8993902 h 58"/>
                <a:gd name="T4" fmla="*/ 60110943 w 78"/>
                <a:gd name="T5" fmla="*/ 0 h 58"/>
                <a:gd name="T6" fmla="*/ 95561981 w 78"/>
                <a:gd name="T7" fmla="*/ 7195391 h 58"/>
                <a:gd name="T8" fmla="*/ 118682426 w 78"/>
                <a:gd name="T9" fmla="*/ 21584828 h 58"/>
                <a:gd name="T10" fmla="*/ 104809911 w 78"/>
                <a:gd name="T11" fmla="*/ 34175757 h 58"/>
                <a:gd name="T12" fmla="*/ 87854752 w 78"/>
                <a:gd name="T13" fmla="*/ 35974269 h 58"/>
                <a:gd name="T14" fmla="*/ 67818172 w 78"/>
                <a:gd name="T15" fmla="*/ 55760591 h 58"/>
                <a:gd name="T16" fmla="*/ 53946898 w 78"/>
                <a:gd name="T17" fmla="*/ 102528622 h 58"/>
                <a:gd name="T18" fmla="*/ 44697726 w 78"/>
                <a:gd name="T19" fmla="*/ 82742290 h 58"/>
                <a:gd name="T20" fmla="*/ 18495865 w 78"/>
                <a:gd name="T21" fmla="*/ 80943778 h 58"/>
                <a:gd name="T22" fmla="*/ 35449787 w 78"/>
                <a:gd name="T23" fmla="*/ 43169657 h 58"/>
                <a:gd name="T24" fmla="*/ 0 w 78"/>
                <a:gd name="T25" fmla="*/ 30578733 h 58"/>
                <a:gd name="T26" fmla="*/ 0 w 78"/>
                <a:gd name="T27" fmla="*/ 12590929 h 58"/>
                <a:gd name="T28" fmla="*/ 0 w 78"/>
                <a:gd name="T29" fmla="*/ 125909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58"/>
                <a:gd name="T47" fmla="*/ 78 w 7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58">
                  <a:moveTo>
                    <a:pt x="0" y="7"/>
                  </a:moveTo>
                  <a:lnTo>
                    <a:pt x="22" y="5"/>
                  </a:lnTo>
                  <a:lnTo>
                    <a:pt x="39" y="0"/>
                  </a:lnTo>
                  <a:lnTo>
                    <a:pt x="62" y="4"/>
                  </a:lnTo>
                  <a:lnTo>
                    <a:pt x="77" y="12"/>
                  </a:lnTo>
                  <a:lnTo>
                    <a:pt x="68" y="19"/>
                  </a:lnTo>
                  <a:lnTo>
                    <a:pt x="57" y="20"/>
                  </a:lnTo>
                  <a:lnTo>
                    <a:pt x="44" y="31"/>
                  </a:lnTo>
                  <a:lnTo>
                    <a:pt x="35" y="57"/>
                  </a:lnTo>
                  <a:lnTo>
                    <a:pt x="29" y="46"/>
                  </a:lnTo>
                  <a:lnTo>
                    <a:pt x="12" y="45"/>
                  </a:lnTo>
                  <a:lnTo>
                    <a:pt x="23" y="24"/>
                  </a:lnTo>
                  <a:lnTo>
                    <a:pt x="0" y="17"/>
                  </a:lnTo>
                  <a:lnTo>
                    <a:pt x="0" y="7"/>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sp>
          <p:nvSpPr>
            <p:cNvPr id="386" name="Freeform 108">
              <a:extLst>
                <a:ext uri="{FF2B5EF4-FFF2-40B4-BE49-F238E27FC236}">
                  <a16:creationId xmlns:a16="http://schemas.microsoft.com/office/drawing/2014/main" id="{8B4AC5F1-61C8-4CEF-91D5-A4EDA9905431}"/>
                </a:ext>
              </a:extLst>
            </p:cNvPr>
            <p:cNvSpPr>
              <a:spLocks/>
            </p:cNvSpPr>
            <p:nvPr/>
          </p:nvSpPr>
          <p:spPr bwMode="auto">
            <a:xfrm>
              <a:off x="3301191" y="3314281"/>
              <a:ext cx="55563" cy="38100"/>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grpFill/>
            <a:ln w="6350">
              <a:solidFill>
                <a:srgbClr val="C7C7C9">
                  <a:lumMod val="20000"/>
                  <a:lumOff val="80000"/>
                </a:srgbClr>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42425"/>
                </a:solidFill>
                <a:effectLst/>
                <a:uLnTx/>
                <a:uFillTx/>
                <a:latin typeface="Calibri Light"/>
              </a:endParaRPr>
            </a:p>
          </p:txBody>
        </p:sp>
      </p:grpSp>
      <p:sp>
        <p:nvSpPr>
          <p:cNvPr id="555" name="Rectangle: Rounded Corners 554">
            <a:extLst>
              <a:ext uri="{FF2B5EF4-FFF2-40B4-BE49-F238E27FC236}">
                <a16:creationId xmlns:a16="http://schemas.microsoft.com/office/drawing/2014/main" id="{3EB96339-3478-4A48-9280-53AC423F1ABE}"/>
              </a:ext>
            </a:extLst>
          </p:cNvPr>
          <p:cNvSpPr/>
          <p:nvPr/>
        </p:nvSpPr>
        <p:spPr bwMode="gray">
          <a:xfrm>
            <a:off x="1673156" y="4494519"/>
            <a:ext cx="1709179" cy="389815"/>
          </a:xfrm>
          <a:prstGeom prst="roundRect">
            <a:avLst/>
          </a:prstGeom>
          <a:solidFill>
            <a:srgbClr val="48494A">
              <a:lumMod val="60000"/>
              <a:lumOff val="40000"/>
              <a:alpha val="36000"/>
            </a:srgbClr>
          </a:solidFill>
          <a:ln w="19050" algn="ctr">
            <a:solidFill>
              <a:srgbClr val="FFFFFF"/>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600" b="1" i="0" u="none" strike="noStrike" kern="0" cap="none" spc="0" normalizeH="0" baseline="0" noProof="0" dirty="0">
                <a:ln>
                  <a:noFill/>
                </a:ln>
                <a:solidFill>
                  <a:schemeClr val="bg2">
                    <a:lumMod val="10000"/>
                  </a:schemeClr>
                </a:solidFill>
                <a:effectLst/>
                <a:uLnTx/>
                <a:uFillTx/>
                <a:latin typeface="Calibri Light" panose="020F0302020204030204" pitchFamily="34" charset="0"/>
                <a:cs typeface="Calibri Light" panose="020F0302020204030204" pitchFamily="34" charset="0"/>
              </a:rPr>
              <a:t>96 </a:t>
            </a:r>
            <a:r>
              <a:rPr kumimoji="0" lang="en-ZA" sz="1600" i="0" u="none" strike="noStrike" kern="0" cap="none" spc="0" normalizeH="0" baseline="0" noProof="0" dirty="0">
                <a:ln>
                  <a:noFill/>
                </a:ln>
                <a:solidFill>
                  <a:schemeClr val="bg2">
                    <a:lumMod val="10000"/>
                  </a:schemeClr>
                </a:solidFill>
                <a:effectLst/>
                <a:uLnTx/>
                <a:uFillTx/>
                <a:latin typeface="Calibri Light" panose="020F0302020204030204" pitchFamily="34" charset="0"/>
                <a:cs typeface="Calibri Light" panose="020F0302020204030204" pitchFamily="34" charset="0"/>
              </a:rPr>
              <a:t>Latin America</a:t>
            </a:r>
          </a:p>
        </p:txBody>
      </p:sp>
      <p:sp>
        <p:nvSpPr>
          <p:cNvPr id="556" name="Rectangle: Rounded Corners 555">
            <a:extLst>
              <a:ext uri="{FF2B5EF4-FFF2-40B4-BE49-F238E27FC236}">
                <a16:creationId xmlns:a16="http://schemas.microsoft.com/office/drawing/2014/main" id="{A518DAA7-15A6-4E35-8836-25F2BB345769}"/>
              </a:ext>
            </a:extLst>
          </p:cNvPr>
          <p:cNvSpPr/>
          <p:nvPr/>
        </p:nvSpPr>
        <p:spPr bwMode="gray">
          <a:xfrm>
            <a:off x="3764531" y="3750733"/>
            <a:ext cx="1644168" cy="328572"/>
          </a:xfrm>
          <a:prstGeom prst="roundRect">
            <a:avLst/>
          </a:prstGeom>
          <a:solidFill>
            <a:schemeClr val="accent1">
              <a:lumMod val="75000"/>
              <a:alpha val="30000"/>
            </a:schemeClr>
          </a:solidFill>
          <a:ln w="19050"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r>
              <a:rPr lang="en-ZA" sz="1600" b="1" dirty="0">
                <a:solidFill>
                  <a:schemeClr val="bg2">
                    <a:lumMod val="10000"/>
                  </a:schemeClr>
                </a:solidFill>
                <a:latin typeface="Calibri Light" panose="020F0302020204030204" pitchFamily="34" charset="0"/>
                <a:cs typeface="Calibri Light" panose="020F0302020204030204" pitchFamily="34" charset="0"/>
              </a:rPr>
              <a:t>107 </a:t>
            </a:r>
            <a:r>
              <a:rPr lang="en-ZA" sz="1600" dirty="0">
                <a:solidFill>
                  <a:schemeClr val="bg2">
                    <a:lumMod val="10000"/>
                  </a:schemeClr>
                </a:solidFill>
                <a:latin typeface="Calibri Light" panose="020F0302020204030204" pitchFamily="34" charset="0"/>
                <a:cs typeface="Calibri Light" panose="020F0302020204030204" pitchFamily="34" charset="0"/>
              </a:rPr>
              <a:t>Africa</a:t>
            </a:r>
          </a:p>
        </p:txBody>
      </p:sp>
      <p:sp>
        <p:nvSpPr>
          <p:cNvPr id="557" name="Rectangle: Rounded Corners 556">
            <a:extLst>
              <a:ext uri="{FF2B5EF4-FFF2-40B4-BE49-F238E27FC236}">
                <a16:creationId xmlns:a16="http://schemas.microsoft.com/office/drawing/2014/main" id="{BD02F742-C491-4249-B85D-293E9D5E0B2A}"/>
              </a:ext>
            </a:extLst>
          </p:cNvPr>
          <p:cNvSpPr/>
          <p:nvPr/>
        </p:nvSpPr>
        <p:spPr bwMode="gray">
          <a:xfrm>
            <a:off x="6763201" y="2704692"/>
            <a:ext cx="1644168" cy="366293"/>
          </a:xfrm>
          <a:prstGeom prst="roundRect">
            <a:avLst/>
          </a:prstGeom>
          <a:solidFill>
            <a:schemeClr val="accent5">
              <a:alpha val="23000"/>
            </a:schemeClr>
          </a:solidFill>
          <a:ln w="19050" algn="ctr">
            <a:solidFill>
              <a:srgbClr val="FFFFFF"/>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600" b="1" i="0" u="none" strike="noStrike" kern="0" cap="none" spc="0" normalizeH="0" baseline="0" noProof="0" dirty="0">
                <a:ln>
                  <a:noFill/>
                </a:ln>
                <a:solidFill>
                  <a:schemeClr val="bg2">
                    <a:lumMod val="10000"/>
                  </a:schemeClr>
                </a:solidFill>
                <a:effectLst/>
                <a:uLnTx/>
                <a:uFillTx/>
                <a:latin typeface="Calibri Light" panose="020F0302020204030204" pitchFamily="34" charset="0"/>
                <a:cs typeface="Calibri Light" panose="020F0302020204030204" pitchFamily="34" charset="0"/>
              </a:rPr>
              <a:t>104 </a:t>
            </a:r>
            <a:r>
              <a:rPr kumimoji="0" lang="en-ZA" sz="1600" i="0" u="none" strike="noStrike" kern="0" cap="none" spc="0" normalizeH="0" baseline="0" noProof="0" dirty="0">
                <a:ln>
                  <a:noFill/>
                </a:ln>
                <a:solidFill>
                  <a:schemeClr val="bg2">
                    <a:lumMod val="10000"/>
                  </a:schemeClr>
                </a:solidFill>
                <a:effectLst/>
                <a:uLnTx/>
                <a:uFillTx/>
                <a:latin typeface="Calibri Light" panose="020F0302020204030204" pitchFamily="34" charset="0"/>
                <a:cs typeface="Calibri Light" panose="020F0302020204030204" pitchFamily="34" charset="0"/>
              </a:rPr>
              <a:t>Asia</a:t>
            </a:r>
          </a:p>
        </p:txBody>
      </p:sp>
      <p:sp>
        <p:nvSpPr>
          <p:cNvPr id="558" name="Rectangle: Rounded Corners 557">
            <a:extLst>
              <a:ext uri="{FF2B5EF4-FFF2-40B4-BE49-F238E27FC236}">
                <a16:creationId xmlns:a16="http://schemas.microsoft.com/office/drawing/2014/main" id="{70BEB13C-AA8F-4013-B1A6-A6C789BB3546}"/>
              </a:ext>
            </a:extLst>
          </p:cNvPr>
          <p:cNvSpPr/>
          <p:nvPr/>
        </p:nvSpPr>
        <p:spPr bwMode="gray">
          <a:xfrm>
            <a:off x="4436715" y="5285777"/>
            <a:ext cx="1501564" cy="408112"/>
          </a:xfrm>
          <a:prstGeom prst="roundRect">
            <a:avLst/>
          </a:prstGeom>
          <a:solidFill>
            <a:srgbClr val="FFFFFF">
              <a:alpha val="26000"/>
            </a:srgbClr>
          </a:solidFill>
          <a:ln w="19050" algn="ctr">
            <a:solidFill>
              <a:srgbClr val="C5D932"/>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600" b="1" i="0" u="none" strike="noStrike" kern="0" cap="none" spc="0" normalizeH="0" baseline="0" noProof="0" dirty="0">
                <a:ln>
                  <a:noFill/>
                </a:ln>
                <a:solidFill>
                  <a:srgbClr val="48494A"/>
                </a:solidFill>
                <a:effectLst/>
                <a:uLnTx/>
                <a:uFillTx/>
                <a:latin typeface="Calibri Light" panose="020F0302020204030204" pitchFamily="34" charset="0"/>
                <a:cs typeface="Calibri Light" panose="020F0302020204030204" pitchFamily="34" charset="0"/>
              </a:rPr>
              <a:t>51 </a:t>
            </a:r>
            <a:r>
              <a:rPr kumimoji="0" lang="en-ZA" sz="1600" i="0" u="none" strike="noStrike" kern="0" cap="none" spc="0" normalizeH="0" baseline="0" noProof="0" dirty="0">
                <a:ln>
                  <a:noFill/>
                </a:ln>
                <a:solidFill>
                  <a:srgbClr val="48494A"/>
                </a:solidFill>
                <a:effectLst/>
                <a:uLnTx/>
                <a:uFillTx/>
                <a:latin typeface="Calibri Light" panose="020F0302020204030204" pitchFamily="34" charset="0"/>
                <a:cs typeface="Calibri Light" panose="020F0302020204030204" pitchFamily="34" charset="0"/>
              </a:rPr>
              <a:t>South Africa</a:t>
            </a:r>
          </a:p>
        </p:txBody>
      </p:sp>
      <p:sp>
        <p:nvSpPr>
          <p:cNvPr id="559" name="Rectangle: Rounded Corners 558">
            <a:extLst>
              <a:ext uri="{FF2B5EF4-FFF2-40B4-BE49-F238E27FC236}">
                <a16:creationId xmlns:a16="http://schemas.microsoft.com/office/drawing/2014/main" id="{6F2D3E92-B3B8-46EE-94CF-33C5510FE9E1}"/>
              </a:ext>
            </a:extLst>
          </p:cNvPr>
          <p:cNvSpPr/>
          <p:nvPr/>
        </p:nvSpPr>
        <p:spPr bwMode="gray">
          <a:xfrm>
            <a:off x="4947909" y="4820312"/>
            <a:ext cx="1573714" cy="353414"/>
          </a:xfrm>
          <a:prstGeom prst="roundRect">
            <a:avLst/>
          </a:prstGeom>
          <a:solidFill>
            <a:srgbClr val="FFFFFF">
              <a:alpha val="64000"/>
            </a:srgbClr>
          </a:solidFill>
          <a:ln w="19050" algn="ctr">
            <a:solidFill>
              <a:srgbClr val="C5D932"/>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600" b="1" i="0" u="none" strike="noStrike" kern="0" cap="none" spc="0" normalizeH="0" baseline="0" noProof="0" dirty="0">
                <a:ln>
                  <a:noFill/>
                </a:ln>
                <a:solidFill>
                  <a:srgbClr val="48494A"/>
                </a:solidFill>
                <a:effectLst/>
                <a:uLnTx/>
                <a:uFillTx/>
                <a:latin typeface="Calibri Light" panose="020F0302020204030204" pitchFamily="34" charset="0"/>
                <a:cs typeface="Calibri Light" panose="020F0302020204030204" pitchFamily="34" charset="0"/>
              </a:rPr>
              <a:t>2 </a:t>
            </a:r>
            <a:r>
              <a:rPr kumimoji="0" lang="en-ZA" sz="1600" i="0" u="none" strike="noStrike" kern="0" cap="none" spc="0" normalizeH="0" baseline="0" noProof="0" dirty="0">
                <a:ln>
                  <a:noFill/>
                </a:ln>
                <a:solidFill>
                  <a:srgbClr val="48494A"/>
                </a:solidFill>
                <a:effectLst/>
                <a:uLnTx/>
                <a:uFillTx/>
                <a:latin typeface="Calibri Light" panose="020F0302020204030204" pitchFamily="34" charset="0"/>
                <a:cs typeface="Calibri Light" panose="020F0302020204030204" pitchFamily="34" charset="0"/>
              </a:rPr>
              <a:t>Mozambique</a:t>
            </a:r>
          </a:p>
        </p:txBody>
      </p:sp>
    </p:spTree>
    <p:extLst>
      <p:ext uri="{BB962C8B-B14F-4D97-AF65-F5344CB8AC3E}">
        <p14:creationId xmlns:p14="http://schemas.microsoft.com/office/powerpoint/2010/main" val="27378629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a:extLst>
              <a:ext uri="{FF2B5EF4-FFF2-40B4-BE49-F238E27FC236}">
                <a16:creationId xmlns:a16="http://schemas.microsoft.com/office/drawing/2014/main" id="{8ADD0000-021D-4D32-89EB-506AF99EB73E}"/>
              </a:ext>
            </a:extLst>
          </p:cNvPr>
          <p:cNvGraphicFramePr>
            <a:graphicFrameLocks/>
          </p:cNvGraphicFramePr>
          <p:nvPr>
            <p:extLst>
              <p:ext uri="{D42A27DB-BD31-4B8C-83A1-F6EECF244321}">
                <p14:modId xmlns:p14="http://schemas.microsoft.com/office/powerpoint/2010/main" val="1352072968"/>
              </p:ext>
            </p:extLst>
          </p:nvPr>
        </p:nvGraphicFramePr>
        <p:xfrm>
          <a:off x="152400" y="1506375"/>
          <a:ext cx="8839199" cy="390123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71296BA1-876E-4B5E-A2C7-F46BB155B48B}"/>
              </a:ext>
            </a:extLst>
          </p:cNvPr>
          <p:cNvSpPr/>
          <p:nvPr/>
        </p:nvSpPr>
        <p:spPr bwMode="gray">
          <a:xfrm>
            <a:off x="5967516" y="5248904"/>
            <a:ext cx="2481117" cy="378279"/>
          </a:xfrm>
          <a:prstGeom prst="roundRect">
            <a:avLst/>
          </a:prstGeom>
          <a:solidFill>
            <a:schemeClr val="accent1"/>
          </a:solidFill>
          <a:ln>
            <a:headEnd/>
            <a:tailEnd/>
          </a:ln>
          <a:effectLst/>
        </p:spPr>
        <p:style>
          <a:lnRef idx="1">
            <a:schemeClr val="accent1"/>
          </a:lnRef>
          <a:fillRef idx="3">
            <a:schemeClr val="accent1"/>
          </a:fillRef>
          <a:effectRef idx="2">
            <a:schemeClr val="accent1"/>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en-GB" sz="1600" b="1" dirty="0">
                <a:solidFill>
                  <a:schemeClr val="tx1">
                    <a:lumMod val="75000"/>
                    <a:lumOff val="25000"/>
                  </a:schemeClr>
                </a:solidFill>
                <a:latin typeface="Calibri Light" panose="020F0302020204030204" pitchFamily="34" charset="0"/>
                <a:cs typeface="Calibri Light" panose="020F0302020204030204" pitchFamily="34" charset="0"/>
              </a:rPr>
              <a:t>2019 </a:t>
            </a:r>
            <a:r>
              <a:rPr lang="en-GB" sz="1600" dirty="0">
                <a:solidFill>
                  <a:schemeClr val="tx1">
                    <a:lumMod val="75000"/>
                    <a:lumOff val="25000"/>
                  </a:schemeClr>
                </a:solidFill>
                <a:latin typeface="Calibri Light" panose="020F0302020204030204" pitchFamily="34" charset="0"/>
                <a:cs typeface="Calibri Light" panose="020F0302020204030204" pitchFamily="34" charset="0"/>
              </a:rPr>
              <a:t>total insurtechs: </a:t>
            </a:r>
            <a:r>
              <a:rPr lang="en-GB" sz="1600" b="1" dirty="0">
                <a:solidFill>
                  <a:schemeClr val="tx1">
                    <a:lumMod val="75000"/>
                    <a:lumOff val="25000"/>
                  </a:schemeClr>
                </a:solidFill>
                <a:latin typeface="Calibri Light" panose="020F0302020204030204" pitchFamily="34" charset="0"/>
                <a:cs typeface="Calibri Light" panose="020F0302020204030204" pitchFamily="34" charset="0"/>
              </a:rPr>
              <a:t>292</a:t>
            </a:r>
          </a:p>
        </p:txBody>
      </p:sp>
      <p:sp>
        <p:nvSpPr>
          <p:cNvPr id="11" name="Rectangle: Rounded Corners 10">
            <a:extLst>
              <a:ext uri="{FF2B5EF4-FFF2-40B4-BE49-F238E27FC236}">
                <a16:creationId xmlns:a16="http://schemas.microsoft.com/office/drawing/2014/main" id="{5D007942-E27B-4444-94C9-94945288ECDA}"/>
              </a:ext>
            </a:extLst>
          </p:cNvPr>
          <p:cNvSpPr/>
          <p:nvPr/>
        </p:nvSpPr>
        <p:spPr bwMode="gray">
          <a:xfrm>
            <a:off x="695367" y="5248904"/>
            <a:ext cx="2481117" cy="378279"/>
          </a:xfrm>
          <a:prstGeom prst="roundRect">
            <a:avLst/>
          </a:prstGeom>
          <a:solidFill>
            <a:schemeClr val="accent5">
              <a:lumMod val="60000"/>
              <a:lumOff val="40000"/>
            </a:schemeClr>
          </a:solidFill>
          <a:ln>
            <a:headEnd/>
            <a:tailEnd/>
          </a:ln>
          <a:effectLst/>
        </p:spPr>
        <p:style>
          <a:lnRef idx="1">
            <a:schemeClr val="accent2"/>
          </a:lnRef>
          <a:fillRef idx="3">
            <a:schemeClr val="accent2"/>
          </a:fillRef>
          <a:effectRef idx="2">
            <a:schemeClr val="accent2"/>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en-GB" sz="1600" b="1" dirty="0">
                <a:solidFill>
                  <a:schemeClr val="bg1"/>
                </a:solidFill>
                <a:latin typeface="Calibri Light" panose="020F0302020204030204" pitchFamily="34" charset="0"/>
                <a:cs typeface="Calibri Light" panose="020F0302020204030204" pitchFamily="34" charset="0"/>
              </a:rPr>
              <a:t>2017 </a:t>
            </a:r>
            <a:r>
              <a:rPr lang="en-GB" sz="1600" dirty="0">
                <a:solidFill>
                  <a:schemeClr val="bg1"/>
                </a:solidFill>
                <a:latin typeface="Calibri Light" panose="020F0302020204030204" pitchFamily="34" charset="0"/>
                <a:cs typeface="Calibri Light" panose="020F0302020204030204" pitchFamily="34" charset="0"/>
              </a:rPr>
              <a:t>total insurtechs: </a:t>
            </a:r>
            <a:r>
              <a:rPr lang="en-GB" sz="1600" b="1" dirty="0">
                <a:solidFill>
                  <a:schemeClr val="bg1"/>
                </a:solidFill>
                <a:latin typeface="Calibri Light" panose="020F0302020204030204" pitchFamily="34" charset="0"/>
                <a:cs typeface="Calibri Light" panose="020F0302020204030204" pitchFamily="34" charset="0"/>
              </a:rPr>
              <a:t>157</a:t>
            </a:r>
          </a:p>
        </p:txBody>
      </p:sp>
      <p:sp>
        <p:nvSpPr>
          <p:cNvPr id="14" name="Title 1">
            <a:extLst>
              <a:ext uri="{FF2B5EF4-FFF2-40B4-BE49-F238E27FC236}">
                <a16:creationId xmlns:a16="http://schemas.microsoft.com/office/drawing/2014/main" id="{02DA577F-3851-4D0D-9FE6-B10904F61DF8}"/>
              </a:ext>
            </a:extLst>
          </p:cNvPr>
          <p:cNvSpPr txBox="1">
            <a:spLocks/>
          </p:cNvSpPr>
          <p:nvPr/>
        </p:nvSpPr>
        <p:spPr bwMode="gray">
          <a:xfrm>
            <a:off x="357981" y="336551"/>
            <a:ext cx="8428037" cy="482599"/>
          </a:xfrm>
          <a:prstGeom prst="rect">
            <a:avLst/>
          </a:prstGeom>
        </p:spPr>
        <p:txBody>
          <a:bodyPr vert="horz" lIns="0" tIns="0" rIns="0" bIns="0" rtlCol="0" anchor="t" anchorCtr="0">
            <a:noAutofit/>
          </a:bodyPr>
          <a:lstStyle>
            <a:lvl1pPr algn="ctr" defTabSz="914400" rtl="0" eaLnBrk="1" latinLnBrk="0" hangingPunct="1">
              <a:spcBef>
                <a:spcPct val="0"/>
              </a:spcBef>
              <a:buNone/>
              <a:defRPr sz="3000" b="1" kern="1200">
                <a:solidFill>
                  <a:schemeClr val="accent5"/>
                </a:solidFill>
                <a:latin typeface="Calibri Light" panose="020F0302020204030204" pitchFamily="34" charset="0"/>
                <a:ea typeface="+mj-ea"/>
                <a:cs typeface="+mj-cs"/>
              </a:defRPr>
            </a:lvl1pPr>
          </a:lstStyle>
          <a:p>
            <a:r>
              <a:rPr lang="en-ZA" sz="2800" dirty="0">
                <a:solidFill>
                  <a:schemeClr val="accent1">
                    <a:lumMod val="75000"/>
                  </a:schemeClr>
                </a:solidFill>
                <a:cs typeface="Calibri Light" panose="020F0302020204030204" pitchFamily="34" charset="0"/>
              </a:rPr>
              <a:t>Growth in insurtech 2017–2019</a:t>
            </a:r>
            <a:endParaRPr lang="en-US" sz="2800" dirty="0">
              <a:solidFill>
                <a:schemeClr val="accent1">
                  <a:lumMod val="75000"/>
                </a:schemeClr>
              </a:solidFill>
              <a:cs typeface="Calibri Light" panose="020F0302020204030204" pitchFamily="34" charset="0"/>
            </a:endParaRPr>
          </a:p>
        </p:txBody>
      </p:sp>
      <p:sp>
        <p:nvSpPr>
          <p:cNvPr id="8" name="TextBox 7">
            <a:extLst>
              <a:ext uri="{FF2B5EF4-FFF2-40B4-BE49-F238E27FC236}">
                <a16:creationId xmlns:a16="http://schemas.microsoft.com/office/drawing/2014/main" id="{E35F2B02-AC45-424E-ABBD-0DEE197300AB}"/>
              </a:ext>
            </a:extLst>
          </p:cNvPr>
          <p:cNvSpPr txBox="1"/>
          <p:nvPr/>
        </p:nvSpPr>
        <p:spPr>
          <a:xfrm>
            <a:off x="2975212" y="6261016"/>
            <a:ext cx="3494861" cy="373062"/>
          </a:xfrm>
          <a:prstGeom prst="rect">
            <a:avLst/>
          </a:prstGeom>
          <a:noFill/>
        </p:spPr>
        <p:txBody>
          <a:bodyPr wrap="square" lIns="0" tIns="0" rIns="0" bIns="0" rtlCol="0" anchor="ctr" anchorCtr="0">
            <a:noAutofit/>
          </a:bodyPr>
          <a:lstStyle/>
          <a:p>
            <a:pPr algn="ctr">
              <a:spcBef>
                <a:spcPts val="600"/>
              </a:spcBef>
              <a:buSzPct val="100000"/>
              <a:defRPr/>
            </a:pPr>
            <a:fld id="{C58DF478-B544-4ED8-9ED4-6A2648E2D233}" type="slidenum">
              <a:rPr lang="en-US" sz="900" noProof="0" smtClean="0">
                <a:solidFill>
                  <a:schemeClr val="tx2"/>
                </a:solidFill>
                <a:latin typeface="Calibri Light" panose="020F0302020204030204" pitchFamily="34" charset="0"/>
                <a:cs typeface="Calibri Light" panose="020F0302020204030204" pitchFamily="34" charset="0"/>
              </a:rPr>
              <a:pPr algn="ctr">
                <a:spcBef>
                  <a:spcPts val="600"/>
                </a:spcBef>
                <a:buSzPct val="100000"/>
                <a:defRPr/>
              </a:pPr>
              <a:t>4</a:t>
            </a:fld>
            <a:r>
              <a:rPr lang="en-US" sz="900" dirty="0">
                <a:solidFill>
                  <a:schemeClr val="tx2"/>
                </a:solidFill>
                <a:latin typeface="Calibri Light" panose="020F0302020204030204" pitchFamily="34" charset="0"/>
                <a:cs typeface="Calibri Light" panose="020F0302020204030204" pitchFamily="34" charset="0"/>
              </a:rPr>
              <a:t>  |  Source: Cenfri Insurtech Tracker </a:t>
            </a:r>
            <a:endParaRPr lang="en-US" sz="900" noProof="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539697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holding, man, water&#10;&#10;Description automatically generated">
            <a:extLst>
              <a:ext uri="{FF2B5EF4-FFF2-40B4-BE49-F238E27FC236}">
                <a16:creationId xmlns:a16="http://schemas.microsoft.com/office/drawing/2014/main" id="{4F260694-0359-41F8-9D88-27CEE75E76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0320"/>
            <a:ext cx="9144000" cy="6878320"/>
          </a:xfrm>
          <a:prstGeom prst="rect">
            <a:avLst/>
          </a:prstGeom>
        </p:spPr>
      </p:pic>
      <p:sp>
        <p:nvSpPr>
          <p:cNvPr id="12" name="Rectangle 11">
            <a:extLst>
              <a:ext uri="{FF2B5EF4-FFF2-40B4-BE49-F238E27FC236}">
                <a16:creationId xmlns:a16="http://schemas.microsoft.com/office/drawing/2014/main" id="{8A8D87E5-0E4C-4E1B-BEAC-B8B11B9436EC}"/>
              </a:ext>
            </a:extLst>
          </p:cNvPr>
          <p:cNvSpPr/>
          <p:nvPr/>
        </p:nvSpPr>
        <p:spPr bwMode="gray">
          <a:xfrm>
            <a:off x="0" y="-20320"/>
            <a:ext cx="9144000" cy="6878320"/>
          </a:xfrm>
          <a:prstGeom prst="rect">
            <a:avLst/>
          </a:prstGeom>
          <a:solidFill>
            <a:srgbClr val="132731">
              <a:alpha val="78824"/>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ZA" sz="1600" b="1" dirty="0">
              <a:solidFill>
                <a:schemeClr val="bg1"/>
              </a:solidFill>
              <a:latin typeface="Calibri Light" panose="020F0302020204030204" pitchFamily="34" charset="0"/>
            </a:endParaRPr>
          </a:p>
        </p:txBody>
      </p:sp>
      <p:pic>
        <p:nvPicPr>
          <p:cNvPr id="8" name="Picture 7" descr="A picture containing person, holding, man, water&#10;&#10;Description automatically generated">
            <a:extLst>
              <a:ext uri="{FF2B5EF4-FFF2-40B4-BE49-F238E27FC236}">
                <a16:creationId xmlns:a16="http://schemas.microsoft.com/office/drawing/2014/main" id="{D832A3B8-1BDD-4919-9AD8-4C86C9B9F1F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3576"/>
          <a:stretch/>
        </p:blipFill>
        <p:spPr>
          <a:xfrm>
            <a:off x="5549118" y="1028065"/>
            <a:ext cx="4801870" cy="4801870"/>
          </a:xfrm>
          <a:prstGeom prst="flowChartConnector">
            <a:avLst/>
          </a:prstGeom>
        </p:spPr>
      </p:pic>
      <p:sp>
        <p:nvSpPr>
          <p:cNvPr id="2" name="Title 1"/>
          <p:cNvSpPr>
            <a:spLocks noGrp="1"/>
          </p:cNvSpPr>
          <p:nvPr>
            <p:ph type="ctrTitle"/>
          </p:nvPr>
        </p:nvSpPr>
        <p:spPr>
          <a:xfrm>
            <a:off x="869462" y="2124045"/>
            <a:ext cx="4066431" cy="1813473"/>
          </a:xfrm>
        </p:spPr>
        <p:txBody>
          <a:bodyPr/>
          <a:lstStyle/>
          <a:p>
            <a:pPr algn="l"/>
            <a:r>
              <a:rPr lang="en-ZA" sz="2400" dirty="0">
                <a:solidFill>
                  <a:srgbClr val="C1D72F"/>
                </a:solidFill>
              </a:rPr>
              <a:t>Supporting innovation is an opportunity for regulators to encourage market development, but with it comes new consumer protection and systemic risks.</a:t>
            </a:r>
            <a:endParaRPr lang="en-ZA" sz="2400" dirty="0"/>
          </a:p>
        </p:txBody>
      </p:sp>
    </p:spTree>
    <p:extLst>
      <p:ext uri="{BB962C8B-B14F-4D97-AF65-F5344CB8AC3E}">
        <p14:creationId xmlns:p14="http://schemas.microsoft.com/office/powerpoint/2010/main" val="300378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7">
            <a:extLst>
              <a:ext uri="{FF2B5EF4-FFF2-40B4-BE49-F238E27FC236}">
                <a16:creationId xmlns:a16="http://schemas.microsoft.com/office/drawing/2014/main" id="{5F9111A7-8F4E-4B6C-85D9-4F39B7B49F72}"/>
              </a:ext>
            </a:extLst>
          </p:cNvPr>
          <p:cNvSpPr>
            <a:spLocks noGrp="1"/>
          </p:cNvSpPr>
          <p:nvPr>
            <p:ph sz="quarter" idx="10"/>
          </p:nvPr>
        </p:nvSpPr>
        <p:spPr bwMode="gray">
          <a:xfrm>
            <a:off x="5838245" y="2214928"/>
            <a:ext cx="2147859" cy="875060"/>
          </a:xfrm>
          <a:prstGeom prst="roundRect">
            <a:avLst/>
          </a:prstGeom>
          <a:solidFill>
            <a:schemeClr val="accent3">
              <a:lumMod val="20000"/>
              <a:lumOff val="80000"/>
            </a:schemeClr>
          </a:solidFill>
          <a:ln w="6350">
            <a:prstDash val="sysDash"/>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ts val="0"/>
              </a:spcBef>
              <a:spcAft>
                <a:spcPts val="0"/>
              </a:spcAft>
              <a:buNone/>
            </a:pPr>
            <a:r>
              <a:rPr lang="en-ZA" sz="1200" b="1" dirty="0">
                <a:ln>
                  <a:noFill/>
                  <a:prstDash val="dash"/>
                </a:ln>
                <a:solidFill>
                  <a:schemeClr val="tx2"/>
                </a:solidFill>
                <a:latin typeface="Calibri Light" panose="020F0302020204030204" pitchFamily="34" charset="0"/>
                <a:cs typeface="Calibri Light" panose="020F0302020204030204" pitchFamily="34" charset="0"/>
              </a:rPr>
              <a:t>Protection: </a:t>
            </a:r>
          </a:p>
          <a:p>
            <a:pPr algn="ctr">
              <a:spcBef>
                <a:spcPts val="0"/>
              </a:spcBef>
              <a:spcAft>
                <a:spcPts val="0"/>
              </a:spcAft>
              <a:buNone/>
            </a:pPr>
            <a:r>
              <a:rPr lang="en-ZA" sz="1200" dirty="0">
                <a:ln>
                  <a:noFill/>
                  <a:prstDash val="dash"/>
                </a:ln>
                <a:solidFill>
                  <a:schemeClr val="tx2"/>
                </a:solidFill>
                <a:latin typeface="Calibri Light" panose="020F0302020204030204" pitchFamily="34" charset="0"/>
                <a:cs typeface="Calibri Light" panose="020F0302020204030204" pitchFamily="34" charset="0"/>
              </a:rPr>
              <a:t>Assessing innovation risk and regulatory gaps that could harm consumers </a:t>
            </a:r>
          </a:p>
        </p:txBody>
      </p:sp>
      <p:sp>
        <p:nvSpPr>
          <p:cNvPr id="3" name="Title 2">
            <a:extLst>
              <a:ext uri="{FF2B5EF4-FFF2-40B4-BE49-F238E27FC236}">
                <a16:creationId xmlns:a16="http://schemas.microsoft.com/office/drawing/2014/main" id="{6162D4AB-F157-4616-A753-4328E7051CD9}"/>
              </a:ext>
            </a:extLst>
          </p:cNvPr>
          <p:cNvSpPr>
            <a:spLocks noGrp="1"/>
          </p:cNvSpPr>
          <p:nvPr>
            <p:ph type="title"/>
          </p:nvPr>
        </p:nvSpPr>
        <p:spPr/>
        <p:txBody>
          <a:bodyPr/>
          <a:lstStyle/>
          <a:p>
            <a:r>
              <a:rPr lang="en-US" dirty="0">
                <a:cs typeface="Calibri Light" panose="020F0302020204030204" pitchFamily="34" charset="0"/>
              </a:rPr>
              <a:t>Managing a regulator’s balancing act: </a:t>
            </a:r>
            <a:br>
              <a:rPr lang="en-US" dirty="0">
                <a:cs typeface="Calibri Light" panose="020F0302020204030204" pitchFamily="34" charset="0"/>
              </a:rPr>
            </a:br>
            <a:r>
              <a:rPr lang="en-US" dirty="0">
                <a:cs typeface="Calibri Light" panose="020F0302020204030204" pitchFamily="34" charset="0"/>
              </a:rPr>
              <a:t>What are the options? </a:t>
            </a:r>
            <a:endParaRPr lang="en-ZA" dirty="0">
              <a:cs typeface="Calibri Light" panose="020F0302020204030204" pitchFamily="34" charset="0"/>
            </a:endParaRPr>
          </a:p>
        </p:txBody>
      </p:sp>
      <p:sp>
        <p:nvSpPr>
          <p:cNvPr id="4" name="Rectangle: Rounded Corners 3">
            <a:extLst>
              <a:ext uri="{FF2B5EF4-FFF2-40B4-BE49-F238E27FC236}">
                <a16:creationId xmlns:a16="http://schemas.microsoft.com/office/drawing/2014/main" id="{BC8F45C0-0CD6-4CE8-B9D1-8F6FA0398DAD}"/>
              </a:ext>
            </a:extLst>
          </p:cNvPr>
          <p:cNvSpPr/>
          <p:nvPr/>
        </p:nvSpPr>
        <p:spPr bwMode="gray">
          <a:xfrm>
            <a:off x="2907145" y="1282975"/>
            <a:ext cx="4168609" cy="539875"/>
          </a:xfrm>
          <a:prstGeom prst="round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06000"/>
              </a:lnSpc>
              <a:buFont typeface="Wingdings 2" pitchFamily="18" charset="2"/>
              <a:buNone/>
            </a:pPr>
            <a:r>
              <a:rPr lang="en-ZA" sz="1400" b="1" dirty="0">
                <a:solidFill>
                  <a:schemeClr val="tx1"/>
                </a:solidFill>
                <a:latin typeface="Calibri Light" panose="020F0302020204030204" pitchFamily="34" charset="0"/>
                <a:cs typeface="Calibri Light" panose="020F0302020204030204" pitchFamily="34" charset="0"/>
              </a:rPr>
              <a:t>Regulating for responsible innovation </a:t>
            </a:r>
          </a:p>
        </p:txBody>
      </p:sp>
      <p:sp>
        <p:nvSpPr>
          <p:cNvPr id="7" name="Rectangle: Rounded Corners 6">
            <a:extLst>
              <a:ext uri="{FF2B5EF4-FFF2-40B4-BE49-F238E27FC236}">
                <a16:creationId xmlns:a16="http://schemas.microsoft.com/office/drawing/2014/main" id="{29C3557D-BD1A-47B5-A48E-CE2BB20918EE}"/>
              </a:ext>
            </a:extLst>
          </p:cNvPr>
          <p:cNvSpPr/>
          <p:nvPr/>
        </p:nvSpPr>
        <p:spPr bwMode="gray">
          <a:xfrm>
            <a:off x="1939236" y="2212353"/>
            <a:ext cx="2154278" cy="832838"/>
          </a:xfrm>
          <a:prstGeom prst="roundRect">
            <a:avLst/>
          </a:prstGeom>
          <a:solidFill>
            <a:schemeClr val="accent3">
              <a:lumMod val="20000"/>
              <a:lumOff val="80000"/>
            </a:schemeClr>
          </a:solidFill>
          <a:ln w="6350">
            <a:prstDash val="sysDash"/>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06000"/>
              </a:lnSpc>
            </a:pPr>
            <a:r>
              <a:rPr lang="en-ZA" sz="1200" b="1" dirty="0">
                <a:ln>
                  <a:noFill/>
                  <a:prstDash val="dash"/>
                </a:ln>
                <a:solidFill>
                  <a:schemeClr val="tx2"/>
                </a:solidFill>
                <a:latin typeface="Calibri Light" panose="020F0302020204030204" pitchFamily="34" charset="0"/>
                <a:cs typeface="Calibri Light" panose="020F0302020204030204" pitchFamily="34" charset="0"/>
              </a:rPr>
              <a:t>Market Development:</a:t>
            </a:r>
          </a:p>
          <a:p>
            <a:pPr algn="ctr">
              <a:lnSpc>
                <a:spcPct val="106000"/>
              </a:lnSpc>
            </a:pPr>
            <a:r>
              <a:rPr lang="en-US" sz="1200" dirty="0">
                <a:ln>
                  <a:noFill/>
                  <a:prstDash val="dash"/>
                </a:ln>
                <a:solidFill>
                  <a:schemeClr val="tx2"/>
                </a:solidFill>
                <a:latin typeface="Calibri Light" panose="020F0302020204030204" pitchFamily="34" charset="0"/>
                <a:cs typeface="Calibri Light" panose="020F0302020204030204" pitchFamily="34" charset="0"/>
              </a:rPr>
              <a:t>Proactively engage, encourage and support innovation </a:t>
            </a:r>
          </a:p>
        </p:txBody>
      </p:sp>
      <p:cxnSp>
        <p:nvCxnSpPr>
          <p:cNvPr id="10" name="Straight Arrow Connector 9">
            <a:extLst>
              <a:ext uri="{FF2B5EF4-FFF2-40B4-BE49-F238E27FC236}">
                <a16:creationId xmlns:a16="http://schemas.microsoft.com/office/drawing/2014/main" id="{42D9A2F1-954A-487F-A8D9-137561631F3B}"/>
              </a:ext>
            </a:extLst>
          </p:cNvPr>
          <p:cNvCxnSpPr>
            <a:cxnSpLocks/>
            <a:stCxn id="4" idx="2"/>
            <a:endCxn id="7" idx="0"/>
          </p:cNvCxnSpPr>
          <p:nvPr/>
        </p:nvCxnSpPr>
        <p:spPr>
          <a:xfrm flipH="1">
            <a:off x="3016375" y="1822850"/>
            <a:ext cx="1975075" cy="3895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8CC8F-D497-4588-BFF5-D4E45B938C7A}"/>
              </a:ext>
            </a:extLst>
          </p:cNvPr>
          <p:cNvCxnSpPr>
            <a:cxnSpLocks/>
            <a:stCxn id="4" idx="2"/>
            <a:endCxn id="8" idx="0"/>
          </p:cNvCxnSpPr>
          <p:nvPr/>
        </p:nvCxnSpPr>
        <p:spPr>
          <a:xfrm>
            <a:off x="4991450" y="1822850"/>
            <a:ext cx="1920725" cy="39207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231AB4E-FEF8-45E1-858F-3879B70AD41E}"/>
              </a:ext>
            </a:extLst>
          </p:cNvPr>
          <p:cNvSpPr/>
          <p:nvPr/>
        </p:nvSpPr>
        <p:spPr bwMode="gray">
          <a:xfrm>
            <a:off x="249034" y="1213241"/>
            <a:ext cx="1690202" cy="660855"/>
          </a:xfrm>
          <a:prstGeom prst="roundRect">
            <a:avLst/>
          </a:prstGeom>
          <a:solidFill>
            <a:srgbClr val="FFFFFF"/>
          </a:solidFill>
          <a:ln w="1905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r>
              <a:rPr lang="en-ZA" sz="1200" dirty="0">
                <a:latin typeface="Calibri Light" panose="020F0302020204030204" pitchFamily="34" charset="0"/>
                <a:cs typeface="Calibri Light" panose="020F0302020204030204" pitchFamily="34" charset="0"/>
              </a:rPr>
              <a:t>Policymaking for responsible innovation</a:t>
            </a:r>
          </a:p>
        </p:txBody>
      </p:sp>
      <p:cxnSp>
        <p:nvCxnSpPr>
          <p:cNvPr id="20" name="Straight Arrow Connector 19">
            <a:extLst>
              <a:ext uri="{FF2B5EF4-FFF2-40B4-BE49-F238E27FC236}">
                <a16:creationId xmlns:a16="http://schemas.microsoft.com/office/drawing/2014/main" id="{E642CD27-5DED-4C8E-996B-40C33A33545B}"/>
              </a:ext>
            </a:extLst>
          </p:cNvPr>
          <p:cNvCxnSpPr>
            <a:cxnSpLocks/>
            <a:stCxn id="18" idx="3"/>
            <a:endCxn id="4" idx="1"/>
          </p:cNvCxnSpPr>
          <p:nvPr/>
        </p:nvCxnSpPr>
        <p:spPr>
          <a:xfrm>
            <a:off x="1939236" y="1543669"/>
            <a:ext cx="967909" cy="9244"/>
          </a:xfrm>
          <a:prstGeom prst="straightConnector1">
            <a:avLst/>
          </a:prstGeom>
          <a:ln>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2A830EE-8EAE-4757-8C00-AE6CE73E520D}"/>
              </a:ext>
            </a:extLst>
          </p:cNvPr>
          <p:cNvSpPr txBox="1"/>
          <p:nvPr/>
        </p:nvSpPr>
        <p:spPr>
          <a:xfrm>
            <a:off x="249034" y="2027517"/>
            <a:ext cx="1347420" cy="1038746"/>
          </a:xfrm>
          <a:prstGeom prst="rect">
            <a:avLst/>
          </a:prstGeom>
          <a:noFill/>
        </p:spPr>
        <p:txBody>
          <a:bodyPr wrap="square" lIns="0" tIns="0" rIns="0" bIns="0" rtlCol="0">
            <a:spAutoFit/>
          </a:bodyPr>
          <a:lstStyle/>
          <a:p>
            <a:pPr marL="84138" indent="-84138">
              <a:buClr>
                <a:schemeClr val="accent1">
                  <a:lumMod val="75000"/>
                </a:schemeClr>
              </a:buClr>
              <a:buSzPct val="115000"/>
              <a:buFont typeface="Arial" panose="020B0604020202020204" pitchFamily="34" charset="0"/>
              <a:buChar char="•"/>
            </a:pPr>
            <a:r>
              <a:rPr lang="en-ZA" sz="1300" dirty="0">
                <a:solidFill>
                  <a:srgbClr val="313131"/>
                </a:solidFill>
                <a:latin typeface="Calibri Light" panose="020F0302020204030204" pitchFamily="34" charset="0"/>
                <a:cs typeface="Calibri Light" panose="020F0302020204030204" pitchFamily="34" charset="0"/>
              </a:rPr>
              <a:t>Policy direction</a:t>
            </a:r>
          </a:p>
          <a:p>
            <a:pPr marL="84138" indent="-84138">
              <a:buClr>
                <a:schemeClr val="accent1">
                  <a:lumMod val="75000"/>
                </a:schemeClr>
              </a:buClr>
              <a:buSzPct val="115000"/>
              <a:buFont typeface="Arial" panose="020B0604020202020204" pitchFamily="34" charset="0"/>
              <a:buChar char="•"/>
            </a:pPr>
            <a:r>
              <a:rPr lang="en-ZA" sz="1300" dirty="0">
                <a:solidFill>
                  <a:srgbClr val="313131"/>
                </a:solidFill>
                <a:latin typeface="Calibri Light" panose="020F0302020204030204" pitchFamily="34" charset="0"/>
                <a:cs typeface="Calibri Light" panose="020F0302020204030204" pitchFamily="34" charset="0"/>
              </a:rPr>
              <a:t>Provide mandate</a:t>
            </a:r>
          </a:p>
          <a:p>
            <a:pPr marL="84138" indent="-84138">
              <a:buClr>
                <a:schemeClr val="accent1">
                  <a:lumMod val="75000"/>
                </a:schemeClr>
              </a:buClr>
              <a:buSzPct val="115000"/>
              <a:buFont typeface="Arial" panose="020B0604020202020204" pitchFamily="34" charset="0"/>
              <a:buChar char="•"/>
            </a:pPr>
            <a:r>
              <a:rPr lang="en-ZA" sz="1300" dirty="0">
                <a:solidFill>
                  <a:srgbClr val="313131"/>
                </a:solidFill>
                <a:latin typeface="Calibri Light" panose="020F0302020204030204" pitchFamily="34" charset="0"/>
                <a:cs typeface="Calibri Light" panose="020F0302020204030204" pitchFamily="34" charset="0"/>
              </a:rPr>
              <a:t>Facilitate coordination</a:t>
            </a:r>
          </a:p>
          <a:p>
            <a:pPr marL="84138" indent="-84138">
              <a:buClr>
                <a:schemeClr val="accent1">
                  <a:lumMod val="75000"/>
                </a:schemeClr>
              </a:buClr>
              <a:buSzPct val="115000"/>
              <a:buFont typeface="Arial" panose="020B0604020202020204" pitchFamily="34" charset="0"/>
              <a:buChar char="•"/>
            </a:pPr>
            <a:r>
              <a:rPr lang="en-ZA" sz="1300" dirty="0">
                <a:solidFill>
                  <a:srgbClr val="313131"/>
                </a:solidFill>
                <a:latin typeface="Calibri Light" panose="020F0302020204030204" pitchFamily="34" charset="0"/>
                <a:cs typeface="Calibri Light" panose="020F0302020204030204" pitchFamily="34" charset="0"/>
              </a:rPr>
              <a:t>Monitor</a:t>
            </a:r>
          </a:p>
        </p:txBody>
      </p:sp>
      <p:sp>
        <p:nvSpPr>
          <p:cNvPr id="30" name="Left Brace 29">
            <a:extLst>
              <a:ext uri="{FF2B5EF4-FFF2-40B4-BE49-F238E27FC236}">
                <a16:creationId xmlns:a16="http://schemas.microsoft.com/office/drawing/2014/main" id="{10C7F104-FB13-4BE4-B636-847DD6BDF953}"/>
              </a:ext>
            </a:extLst>
          </p:cNvPr>
          <p:cNvSpPr/>
          <p:nvPr/>
        </p:nvSpPr>
        <p:spPr>
          <a:xfrm rot="5400000">
            <a:off x="4672743" y="1497389"/>
            <a:ext cx="473834" cy="4005030"/>
          </a:xfrm>
          <a:prstGeom prst="leftBrace">
            <a:avLst>
              <a:gd name="adj1" fmla="val 8333"/>
              <a:gd name="adj2" fmla="val 4903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latin typeface="Calibri Light" panose="020F0302020204030204" pitchFamily="34" charset="0"/>
              <a:cs typeface="Calibri Light" panose="020F0302020204030204" pitchFamily="34" charset="0"/>
            </a:endParaRPr>
          </a:p>
        </p:txBody>
      </p:sp>
      <p:sp>
        <p:nvSpPr>
          <p:cNvPr id="31" name="Rectangle: Rounded Corners 30">
            <a:extLst>
              <a:ext uri="{FF2B5EF4-FFF2-40B4-BE49-F238E27FC236}">
                <a16:creationId xmlns:a16="http://schemas.microsoft.com/office/drawing/2014/main" id="{6063A2FD-8BDE-40BC-851A-31EC2D99E601}"/>
              </a:ext>
            </a:extLst>
          </p:cNvPr>
          <p:cNvSpPr/>
          <p:nvPr/>
        </p:nvSpPr>
        <p:spPr bwMode="gray">
          <a:xfrm>
            <a:off x="1427718" y="3695489"/>
            <a:ext cx="2586995" cy="473835"/>
          </a:xfrm>
          <a:prstGeom prst="roundRect">
            <a:avLst/>
          </a:prstGeom>
          <a:solidFill>
            <a:srgbClr val="D5E36F">
              <a:lumMod val="40000"/>
              <a:lumOff val="60000"/>
            </a:srgbClr>
          </a:solidFill>
          <a:ln w="6350" cap="flat" cmpd="sng" algn="ctr">
            <a:solidFill>
              <a:srgbClr val="215B7B"/>
            </a:solidFill>
            <a:prstDash val="sysDash"/>
            <a:headEnd/>
            <a:tailEnd/>
          </a:ln>
          <a:effectLst/>
        </p:spPr>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6000"/>
              </a:lnSpc>
              <a:spcBef>
                <a:spcPts val="0"/>
              </a:spcBef>
              <a:spcAft>
                <a:spcPts val="0"/>
              </a:spcAft>
              <a:buClrTx/>
              <a:buSzTx/>
              <a:buFontTx/>
              <a:buNone/>
              <a:tabLst/>
              <a:defRPr/>
            </a:pPr>
            <a:r>
              <a:rPr kumimoji="0" lang="en-ZA" sz="1400" b="1" i="0" u="none" strike="noStrike" kern="0" cap="none" spc="0" normalizeH="0" baseline="0" noProof="0" dirty="0">
                <a:ln>
                  <a:noFill/>
                  <a:prstDash val="dash"/>
                </a:ln>
                <a:solidFill>
                  <a:srgbClr val="3E5A6C"/>
                </a:solidFill>
                <a:effectLst/>
                <a:uLnTx/>
                <a:uFillTx/>
                <a:latin typeface="Calibri Light" panose="020F0302020204030204" pitchFamily="34" charset="0"/>
                <a:cs typeface="Calibri Light" panose="020F0302020204030204" pitchFamily="34" charset="0"/>
              </a:rPr>
              <a:t>Engagement tools</a:t>
            </a:r>
          </a:p>
        </p:txBody>
      </p:sp>
      <p:sp>
        <p:nvSpPr>
          <p:cNvPr id="32" name="Rectangle: Rounded Corners 31">
            <a:extLst>
              <a:ext uri="{FF2B5EF4-FFF2-40B4-BE49-F238E27FC236}">
                <a16:creationId xmlns:a16="http://schemas.microsoft.com/office/drawing/2014/main" id="{0B04DD1D-83B9-420D-A8E0-04F8F84A7487}"/>
              </a:ext>
            </a:extLst>
          </p:cNvPr>
          <p:cNvSpPr/>
          <p:nvPr/>
        </p:nvSpPr>
        <p:spPr bwMode="gray">
          <a:xfrm>
            <a:off x="5494140" y="3687815"/>
            <a:ext cx="2586995" cy="473835"/>
          </a:xfrm>
          <a:prstGeom prst="roundRect">
            <a:avLst/>
          </a:prstGeom>
          <a:solidFill>
            <a:srgbClr val="D5E36F">
              <a:lumMod val="40000"/>
              <a:lumOff val="60000"/>
            </a:srgbClr>
          </a:solidFill>
          <a:ln w="6350" cap="flat" cmpd="sng" algn="ctr">
            <a:solidFill>
              <a:srgbClr val="215B7B"/>
            </a:solidFill>
            <a:prstDash val="sysDash"/>
            <a:headEnd/>
            <a:tailEnd/>
          </a:ln>
          <a:effectLst/>
        </p:spPr>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6000"/>
              </a:lnSpc>
              <a:spcBef>
                <a:spcPts val="0"/>
              </a:spcBef>
              <a:spcAft>
                <a:spcPts val="0"/>
              </a:spcAft>
              <a:buClrTx/>
              <a:buSzTx/>
              <a:buFontTx/>
              <a:buNone/>
              <a:tabLst/>
              <a:defRPr/>
            </a:pPr>
            <a:r>
              <a:rPr kumimoji="0" lang="en-ZA" sz="1400" b="1" i="0" u="none" strike="noStrike" kern="0" cap="none" spc="0" normalizeH="0" baseline="0" noProof="0" dirty="0">
                <a:ln>
                  <a:noFill/>
                  <a:prstDash val="dash"/>
                </a:ln>
                <a:solidFill>
                  <a:srgbClr val="3E5A6C"/>
                </a:solidFill>
                <a:effectLst/>
                <a:uLnTx/>
                <a:uFillTx/>
                <a:latin typeface="Calibri Light" panose="020F0302020204030204" pitchFamily="34" charset="0"/>
                <a:cs typeface="Calibri Light" panose="020F0302020204030204" pitchFamily="34" charset="0"/>
              </a:rPr>
              <a:t>Regulatory and supervisory tools</a:t>
            </a:r>
          </a:p>
        </p:txBody>
      </p:sp>
      <p:pic>
        <p:nvPicPr>
          <p:cNvPr id="9" name="Picture 8">
            <a:extLst>
              <a:ext uri="{FF2B5EF4-FFF2-40B4-BE49-F238E27FC236}">
                <a16:creationId xmlns:a16="http://schemas.microsoft.com/office/drawing/2014/main" id="{5AB4A4C3-1A93-4A96-A69B-6D073097C1F9}"/>
              </a:ext>
            </a:extLst>
          </p:cNvPr>
          <p:cNvPicPr>
            <a:picLocks noChangeAspect="1"/>
          </p:cNvPicPr>
          <p:nvPr/>
        </p:nvPicPr>
        <p:blipFill>
          <a:blip r:embed="rId2">
            <a:duotone>
              <a:schemeClr val="accent5">
                <a:shade val="45000"/>
                <a:satMod val="135000"/>
              </a:schemeClr>
              <a:prstClr val="white"/>
            </a:duotone>
          </a:blip>
          <a:stretch>
            <a:fillRect/>
          </a:stretch>
        </p:blipFill>
        <p:spPr>
          <a:xfrm>
            <a:off x="4479498" y="2387926"/>
            <a:ext cx="968450" cy="1015905"/>
          </a:xfrm>
          <a:prstGeom prst="rect">
            <a:avLst/>
          </a:prstGeom>
          <a:solidFill>
            <a:schemeClr val="accent5"/>
          </a:solidFill>
        </p:spPr>
      </p:pic>
      <p:sp>
        <p:nvSpPr>
          <p:cNvPr id="44" name="Rectangle: Rounded Corners 43">
            <a:extLst>
              <a:ext uri="{FF2B5EF4-FFF2-40B4-BE49-F238E27FC236}">
                <a16:creationId xmlns:a16="http://schemas.microsoft.com/office/drawing/2014/main" id="{FCAEB685-A66A-4587-9A80-C3F63E71E532}"/>
              </a:ext>
            </a:extLst>
          </p:cNvPr>
          <p:cNvSpPr/>
          <p:nvPr/>
        </p:nvSpPr>
        <p:spPr bwMode="gray">
          <a:xfrm>
            <a:off x="4357734" y="4311110"/>
            <a:ext cx="2206839" cy="473769"/>
          </a:xfrm>
          <a:prstGeom prst="roundRect">
            <a:avLst/>
          </a:prstGeom>
          <a:solidFill>
            <a:sysClr val="window" lastClr="FFFFFF"/>
          </a:solidFill>
          <a:ln w="12700" cap="flat" cmpd="sng" algn="ctr">
            <a:solidFill>
              <a:schemeClr val="accent5"/>
            </a:solidFill>
            <a:prstDash val="dash"/>
            <a:miter lim="800000"/>
            <a:headEnd/>
            <a:tailEnd/>
          </a:ln>
          <a:effectLst/>
        </p:spPr>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lvl="0" algn="ctr" fontAlgn="auto">
              <a:lnSpc>
                <a:spcPct val="106000"/>
              </a:lnSpc>
              <a:spcBef>
                <a:spcPts val="0"/>
              </a:spcBef>
              <a:spcAft>
                <a:spcPts val="0"/>
              </a:spcAft>
              <a:buClrTx/>
              <a:buSzTx/>
              <a:buFont typeface="Wingdings 2" pitchFamily="18" charset="2"/>
              <a:buNone/>
              <a:tabLst/>
              <a:defRPr/>
            </a:pPr>
            <a:r>
              <a:rPr lang="en-ZA" sz="1200" b="1" dirty="0">
                <a:ln>
                  <a:noFill/>
                  <a:prstDash val="dash"/>
                </a:ln>
                <a:solidFill>
                  <a:schemeClr val="tx2"/>
                </a:solidFill>
                <a:latin typeface="Calibri Light" panose="020F0302020204030204" pitchFamily="34" charset="0"/>
                <a:cs typeface="Calibri Light" panose="020F0302020204030204" pitchFamily="34" charset="0"/>
              </a:rPr>
              <a:t>Moving to a risk-based/ outcomes approach</a:t>
            </a:r>
          </a:p>
        </p:txBody>
      </p:sp>
      <p:cxnSp>
        <p:nvCxnSpPr>
          <p:cNvPr id="49" name="Straight Arrow Connector 48">
            <a:extLst>
              <a:ext uri="{FF2B5EF4-FFF2-40B4-BE49-F238E27FC236}">
                <a16:creationId xmlns:a16="http://schemas.microsoft.com/office/drawing/2014/main" id="{642602B5-A128-44A9-B8D6-F4D788049069}"/>
              </a:ext>
            </a:extLst>
          </p:cNvPr>
          <p:cNvCxnSpPr/>
          <p:nvPr/>
        </p:nvCxnSpPr>
        <p:spPr>
          <a:xfrm>
            <a:off x="4479499" y="5030750"/>
            <a:ext cx="27197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79313F-23D4-485E-B99B-47F563530E61}"/>
              </a:ext>
            </a:extLst>
          </p:cNvPr>
          <p:cNvCxnSpPr/>
          <p:nvPr/>
        </p:nvCxnSpPr>
        <p:spPr>
          <a:xfrm>
            <a:off x="4479499" y="5573830"/>
            <a:ext cx="27197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BBB03B5C-0FB2-459D-B029-0928597F8F5F}"/>
              </a:ext>
            </a:extLst>
          </p:cNvPr>
          <p:cNvSpPr/>
          <p:nvPr/>
        </p:nvSpPr>
        <p:spPr bwMode="gray">
          <a:xfrm>
            <a:off x="6912174" y="4311044"/>
            <a:ext cx="1831775" cy="473835"/>
          </a:xfrm>
          <a:prstGeom prst="roundRect">
            <a:avLst/>
          </a:prstGeom>
          <a:solidFill>
            <a:sysClr val="window" lastClr="FFFFFF"/>
          </a:solidFill>
          <a:ln w="12700" cap="flat" cmpd="sng" algn="ctr">
            <a:solidFill>
              <a:schemeClr val="accent5"/>
            </a:solidFill>
            <a:prstDash val="dash"/>
            <a:miter lim="800000"/>
            <a:headEnd/>
            <a:tailEnd/>
          </a:ln>
          <a:effectLst/>
        </p:spPr>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06000"/>
              </a:lnSpc>
            </a:pPr>
            <a:r>
              <a:rPr lang="en-ZA" sz="1200" b="1" dirty="0">
                <a:ln>
                  <a:noFill/>
                  <a:prstDash val="dash"/>
                </a:ln>
                <a:solidFill>
                  <a:schemeClr val="tx2"/>
                </a:solidFill>
                <a:latin typeface="Calibri Light" panose="020F0302020204030204" pitchFamily="34" charset="0"/>
                <a:cs typeface="Calibri Light" panose="020F0302020204030204" pitchFamily="34" charset="0"/>
              </a:rPr>
              <a:t>New tailored risk</a:t>
            </a:r>
          </a:p>
        </p:txBody>
      </p:sp>
      <p:sp>
        <p:nvSpPr>
          <p:cNvPr id="53" name="TextBox 52">
            <a:extLst>
              <a:ext uri="{FF2B5EF4-FFF2-40B4-BE49-F238E27FC236}">
                <a16:creationId xmlns:a16="http://schemas.microsoft.com/office/drawing/2014/main" id="{1CEBE9DE-9085-43CE-8AE5-186F3ECB2A59}"/>
              </a:ext>
            </a:extLst>
          </p:cNvPr>
          <p:cNvSpPr txBox="1"/>
          <p:nvPr/>
        </p:nvSpPr>
        <p:spPr>
          <a:xfrm>
            <a:off x="7413151" y="4913484"/>
            <a:ext cx="1637731" cy="907941"/>
          </a:xfrm>
          <a:prstGeom prst="rect">
            <a:avLst/>
          </a:prstGeom>
          <a:noFill/>
        </p:spPr>
        <p:txBody>
          <a:bodyPr wrap="square" lIns="0" tIns="0" rIns="0" bIns="0" rtlCol="0">
            <a:spAutoFit/>
          </a:bodyPr>
          <a:lstStyle/>
          <a:p>
            <a:pPr>
              <a:spcBef>
                <a:spcPts val="600"/>
              </a:spcBef>
              <a:buSzPct val="100000"/>
            </a:pPr>
            <a:r>
              <a:rPr lang="en-ZA" sz="1350" b="1" dirty="0">
                <a:solidFill>
                  <a:srgbClr val="313131"/>
                </a:solidFill>
                <a:latin typeface="Calibri Light" panose="020F0302020204030204" pitchFamily="34" charset="0"/>
                <a:cs typeface="Calibri Light" panose="020F0302020204030204" pitchFamily="34" charset="0"/>
              </a:rPr>
              <a:t>Tailored approach to specific issues </a:t>
            </a:r>
          </a:p>
          <a:p>
            <a:pPr>
              <a:spcBef>
                <a:spcPts val="600"/>
              </a:spcBef>
              <a:buSzPct val="100000"/>
            </a:pPr>
            <a:r>
              <a:rPr lang="en-ZA" sz="1350" b="1" dirty="0">
                <a:solidFill>
                  <a:srgbClr val="313131"/>
                </a:solidFill>
                <a:latin typeface="Calibri Light" panose="020F0302020204030204" pitchFamily="34" charset="0"/>
                <a:cs typeface="Calibri Light" panose="020F0302020204030204" pitchFamily="34" charset="0"/>
              </a:rPr>
              <a:t>Closing gaps/removing grey areas</a:t>
            </a:r>
          </a:p>
        </p:txBody>
      </p:sp>
      <p:cxnSp>
        <p:nvCxnSpPr>
          <p:cNvPr id="55" name="Connector: Elbow 54">
            <a:extLst>
              <a:ext uri="{FF2B5EF4-FFF2-40B4-BE49-F238E27FC236}">
                <a16:creationId xmlns:a16="http://schemas.microsoft.com/office/drawing/2014/main" id="{1D1F7167-2091-41F2-9093-A5B149E601A0}"/>
              </a:ext>
            </a:extLst>
          </p:cNvPr>
          <p:cNvCxnSpPr>
            <a:cxnSpLocks/>
          </p:cNvCxnSpPr>
          <p:nvPr/>
        </p:nvCxnSpPr>
        <p:spPr>
          <a:xfrm rot="16200000" flipH="1">
            <a:off x="6867757" y="5100479"/>
            <a:ext cx="534298" cy="227428"/>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5BE1B93-1468-4CD8-AD10-4642465365CB}"/>
              </a:ext>
            </a:extLst>
          </p:cNvPr>
          <p:cNvCxnSpPr/>
          <p:nvPr/>
        </p:nvCxnSpPr>
        <p:spPr>
          <a:xfrm>
            <a:off x="7021192" y="5030750"/>
            <a:ext cx="22742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44C902EB-A2AC-4980-8BBE-CD38BED498E6}"/>
              </a:ext>
            </a:extLst>
          </p:cNvPr>
          <p:cNvSpPr/>
          <p:nvPr/>
        </p:nvSpPr>
        <p:spPr bwMode="gray">
          <a:xfrm>
            <a:off x="613417" y="4354590"/>
            <a:ext cx="1347420" cy="451834"/>
          </a:xfrm>
          <a:prstGeom prst="roundRect">
            <a:avLst/>
          </a:prstGeom>
          <a:solidFill>
            <a:sysClr val="window" lastClr="FFFFFF"/>
          </a:solidFill>
          <a:ln w="12700" cap="flat" cmpd="sng" algn="ctr">
            <a:solidFill>
              <a:schemeClr val="accent5"/>
            </a:solidFill>
            <a:prstDash val="dash"/>
            <a:miter lim="800000"/>
            <a:headEnd/>
            <a:tailEnd/>
          </a:ln>
          <a:effectLst/>
        </p:spPr>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lvl="0" algn="ctr" fontAlgn="auto">
              <a:lnSpc>
                <a:spcPct val="106000"/>
              </a:lnSpc>
              <a:spcBef>
                <a:spcPts val="0"/>
              </a:spcBef>
              <a:spcAft>
                <a:spcPts val="0"/>
              </a:spcAft>
              <a:buClrTx/>
              <a:buSzTx/>
              <a:buFont typeface="Wingdings 2" pitchFamily="18" charset="2"/>
              <a:buNone/>
              <a:tabLst/>
              <a:defRPr/>
            </a:pPr>
            <a:r>
              <a:rPr lang="en-ZA" sz="1200" b="1" dirty="0">
                <a:ln>
                  <a:noFill/>
                  <a:prstDash val="dash"/>
                </a:ln>
                <a:solidFill>
                  <a:schemeClr val="tx2"/>
                </a:solidFill>
                <a:latin typeface="Calibri Light" panose="020F0302020204030204" pitchFamily="34" charset="0"/>
                <a:cs typeface="Calibri Light" panose="020F0302020204030204" pitchFamily="34" charset="0"/>
              </a:rPr>
              <a:t>Industry</a:t>
            </a:r>
          </a:p>
        </p:txBody>
      </p:sp>
      <p:sp>
        <p:nvSpPr>
          <p:cNvPr id="63" name="Rectangle: Rounded Corners 62">
            <a:extLst>
              <a:ext uri="{FF2B5EF4-FFF2-40B4-BE49-F238E27FC236}">
                <a16:creationId xmlns:a16="http://schemas.microsoft.com/office/drawing/2014/main" id="{C1375420-1A4D-4C03-83C1-714EFC4532DD}"/>
              </a:ext>
            </a:extLst>
          </p:cNvPr>
          <p:cNvSpPr/>
          <p:nvPr/>
        </p:nvSpPr>
        <p:spPr bwMode="gray">
          <a:xfrm>
            <a:off x="2564988" y="4333045"/>
            <a:ext cx="1347420" cy="451834"/>
          </a:xfrm>
          <a:prstGeom prst="roundRect">
            <a:avLst/>
          </a:prstGeom>
          <a:solidFill>
            <a:sysClr val="window" lastClr="FFFFFF"/>
          </a:solidFill>
          <a:ln w="12700" cap="flat" cmpd="sng" algn="ctr">
            <a:solidFill>
              <a:schemeClr val="accent5"/>
            </a:solidFill>
            <a:prstDash val="dash"/>
            <a:miter lim="800000"/>
            <a:headEnd/>
            <a:tailEnd/>
          </a:ln>
          <a:effectLst/>
        </p:spPr>
        <p:txBody>
          <a:bodyPr wrap="square" lIns="88900" tIns="88900" rIns="88900" bIns="889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lvl="0" algn="ctr" fontAlgn="auto">
              <a:lnSpc>
                <a:spcPct val="106000"/>
              </a:lnSpc>
              <a:spcBef>
                <a:spcPts val="0"/>
              </a:spcBef>
              <a:spcAft>
                <a:spcPts val="0"/>
              </a:spcAft>
              <a:buClrTx/>
              <a:buSzTx/>
              <a:buFont typeface="Wingdings 2" pitchFamily="18" charset="2"/>
              <a:buNone/>
              <a:tabLst/>
              <a:defRPr/>
            </a:pPr>
            <a:r>
              <a:rPr lang="en-ZA" sz="1200" b="1" dirty="0">
                <a:ln>
                  <a:noFill/>
                  <a:prstDash val="dash"/>
                </a:ln>
                <a:solidFill>
                  <a:schemeClr val="tx2"/>
                </a:solidFill>
                <a:latin typeface="Calibri Light" panose="020F0302020204030204" pitchFamily="34" charset="0"/>
                <a:cs typeface="Calibri Light" panose="020F0302020204030204" pitchFamily="34" charset="0"/>
              </a:rPr>
              <a:t>Non-industry/ potential entrants</a:t>
            </a:r>
          </a:p>
        </p:txBody>
      </p:sp>
      <p:sp>
        <p:nvSpPr>
          <p:cNvPr id="64" name="TextBox 63">
            <a:extLst>
              <a:ext uri="{FF2B5EF4-FFF2-40B4-BE49-F238E27FC236}">
                <a16:creationId xmlns:a16="http://schemas.microsoft.com/office/drawing/2014/main" id="{450B7997-194E-462C-82BE-CA23A2B51749}"/>
              </a:ext>
            </a:extLst>
          </p:cNvPr>
          <p:cNvSpPr txBox="1"/>
          <p:nvPr/>
        </p:nvSpPr>
        <p:spPr>
          <a:xfrm>
            <a:off x="613417" y="5018758"/>
            <a:ext cx="3359474" cy="830997"/>
          </a:xfrm>
          <a:prstGeom prst="rect">
            <a:avLst/>
          </a:prstGeom>
          <a:noFill/>
        </p:spPr>
        <p:txBody>
          <a:bodyPr wrap="square" lIns="0" tIns="0" rIns="0" bIns="0" rtlCol="0">
            <a:spAutoFit/>
          </a:bodyPr>
          <a:lstStyle/>
          <a:p>
            <a:pPr marL="179388" indent="-179388">
              <a:buClr>
                <a:schemeClr val="accent1">
                  <a:lumMod val="75000"/>
                </a:schemeClr>
              </a:buClr>
              <a:buSzPct val="115000"/>
              <a:buFont typeface="Arial" panose="020B0604020202020204" pitchFamily="34" charset="0"/>
              <a:buChar char="•"/>
            </a:pPr>
            <a:r>
              <a:rPr lang="en-ZA" sz="1300" b="1" dirty="0">
                <a:solidFill>
                  <a:srgbClr val="313131"/>
                </a:solidFill>
                <a:latin typeface="Calibri Light" panose="020F0302020204030204" pitchFamily="34" charset="0"/>
                <a:cs typeface="Calibri Light" panose="020F0302020204030204" pitchFamily="34" charset="0"/>
              </a:rPr>
              <a:t>Opening new communication channels</a:t>
            </a:r>
            <a:r>
              <a:rPr lang="en-ZA" sz="1300" dirty="0">
                <a:solidFill>
                  <a:srgbClr val="313131"/>
                </a:solidFill>
                <a:latin typeface="Calibri Light" panose="020F0302020204030204" pitchFamily="34" charset="0"/>
                <a:cs typeface="Calibri Light" panose="020F0302020204030204" pitchFamily="34" charset="0"/>
              </a:rPr>
              <a:t>, </a:t>
            </a:r>
            <a:br>
              <a:rPr lang="en-ZA" sz="1300" dirty="0">
                <a:solidFill>
                  <a:srgbClr val="313131"/>
                </a:solidFill>
                <a:latin typeface="Calibri Light" panose="020F0302020204030204" pitchFamily="34" charset="0"/>
                <a:cs typeface="Calibri Light" panose="020F0302020204030204" pitchFamily="34" charset="0"/>
              </a:rPr>
            </a:br>
            <a:r>
              <a:rPr lang="en-ZA" sz="1300" dirty="0">
                <a:solidFill>
                  <a:srgbClr val="313131"/>
                </a:solidFill>
                <a:latin typeface="Calibri Light" panose="020F0302020204030204" pitchFamily="34" charset="0"/>
                <a:cs typeface="Calibri Light" panose="020F0302020204030204" pitchFamily="34" charset="0"/>
              </a:rPr>
              <a:t>e.g. industry newsletter, innovation workshop</a:t>
            </a:r>
          </a:p>
          <a:p>
            <a:pPr marL="179388" indent="-179388">
              <a:buClr>
                <a:schemeClr val="accent1">
                  <a:lumMod val="75000"/>
                </a:schemeClr>
              </a:buClr>
              <a:buSzPct val="115000"/>
              <a:buFont typeface="Arial" panose="020B0604020202020204" pitchFamily="34" charset="0"/>
              <a:buChar char="•"/>
            </a:pPr>
            <a:r>
              <a:rPr lang="en-ZA" sz="1300" b="1" dirty="0">
                <a:solidFill>
                  <a:srgbClr val="313131"/>
                </a:solidFill>
                <a:latin typeface="Calibri Light" panose="020F0302020204030204" pitchFamily="34" charset="0"/>
                <a:cs typeface="Calibri Light" panose="020F0302020204030204" pitchFamily="34" charset="0"/>
              </a:rPr>
              <a:t>Closer bilateral engagement with non-industry players </a:t>
            </a:r>
          </a:p>
        </p:txBody>
      </p:sp>
      <p:cxnSp>
        <p:nvCxnSpPr>
          <p:cNvPr id="76" name="Straight Connector 75">
            <a:extLst>
              <a:ext uri="{FF2B5EF4-FFF2-40B4-BE49-F238E27FC236}">
                <a16:creationId xmlns:a16="http://schemas.microsoft.com/office/drawing/2014/main" id="{701AA838-DD70-4D71-B761-222839B3B440}"/>
              </a:ext>
            </a:extLst>
          </p:cNvPr>
          <p:cNvCxnSpPr>
            <a:cxnSpLocks/>
          </p:cNvCxnSpPr>
          <p:nvPr/>
        </p:nvCxnSpPr>
        <p:spPr>
          <a:xfrm>
            <a:off x="4479498" y="4913484"/>
            <a:ext cx="0" cy="10601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4817458-23B2-45C9-9F9C-B1CC43F1B4FC}"/>
              </a:ext>
            </a:extLst>
          </p:cNvPr>
          <p:cNvCxnSpPr/>
          <p:nvPr/>
        </p:nvCxnSpPr>
        <p:spPr>
          <a:xfrm>
            <a:off x="4479498" y="5973599"/>
            <a:ext cx="27197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F9A13A5-97EB-4277-9550-F5622A2E117B}"/>
              </a:ext>
            </a:extLst>
          </p:cNvPr>
          <p:cNvSpPr txBox="1"/>
          <p:nvPr/>
        </p:nvSpPr>
        <p:spPr>
          <a:xfrm>
            <a:off x="4876854" y="4913484"/>
            <a:ext cx="2144337" cy="1346522"/>
          </a:xfrm>
          <a:prstGeom prst="rect">
            <a:avLst/>
          </a:prstGeom>
          <a:noFill/>
        </p:spPr>
        <p:txBody>
          <a:bodyPr wrap="square" lIns="0" tIns="0" rIns="0" bIns="0" rtlCol="0">
            <a:spAutoFit/>
          </a:bodyPr>
          <a:lstStyle/>
          <a:p>
            <a:pPr>
              <a:buSzPct val="100000"/>
            </a:pPr>
            <a:r>
              <a:rPr lang="en-ZA" sz="1250" b="1" dirty="0">
                <a:solidFill>
                  <a:srgbClr val="313131"/>
                </a:solidFill>
                <a:latin typeface="Calibri Light" panose="020F0302020204030204" pitchFamily="34" charset="0"/>
                <a:cs typeface="Calibri Light" panose="020F0302020204030204" pitchFamily="34" charset="0"/>
              </a:rPr>
              <a:t>Proportionality, </a:t>
            </a:r>
          </a:p>
          <a:p>
            <a:pPr>
              <a:buSzPct val="100000"/>
            </a:pPr>
            <a:r>
              <a:rPr lang="en-ZA" sz="1250" dirty="0">
                <a:solidFill>
                  <a:srgbClr val="313131"/>
                </a:solidFill>
                <a:latin typeface="Calibri Light" panose="020F0302020204030204" pitchFamily="34" charset="0"/>
                <a:cs typeface="Calibri Light" panose="020F0302020204030204" pitchFamily="34" charset="0"/>
              </a:rPr>
              <a:t>e.g. tiered licensing, proportionate measures </a:t>
            </a:r>
          </a:p>
          <a:p>
            <a:pPr>
              <a:buSzPct val="100000"/>
            </a:pPr>
            <a:r>
              <a:rPr lang="en-ZA" sz="1250" b="1" dirty="0">
                <a:solidFill>
                  <a:srgbClr val="313131"/>
                </a:solidFill>
                <a:latin typeface="Calibri Light" panose="020F0302020204030204" pitchFamily="34" charset="0"/>
                <a:cs typeface="Calibri Light" panose="020F0302020204030204" pitchFamily="34" charset="0"/>
              </a:rPr>
              <a:t>Flexibility</a:t>
            </a:r>
          </a:p>
          <a:p>
            <a:pPr>
              <a:buSzPct val="100000"/>
            </a:pPr>
            <a:r>
              <a:rPr lang="en-ZA" sz="1250" dirty="0">
                <a:solidFill>
                  <a:srgbClr val="313131"/>
                </a:solidFill>
                <a:latin typeface="Calibri Light" panose="020F0302020204030204" pitchFamily="34" charset="0"/>
                <a:cs typeface="Calibri Light" panose="020F0302020204030204" pitchFamily="34" charset="0"/>
              </a:rPr>
              <a:t>e.g. sandbox, test-learn approach</a:t>
            </a:r>
          </a:p>
          <a:p>
            <a:pPr>
              <a:buSzPct val="100000"/>
            </a:pPr>
            <a:r>
              <a:rPr lang="en-ZA" sz="1250" b="1" dirty="0">
                <a:solidFill>
                  <a:srgbClr val="313131"/>
                </a:solidFill>
                <a:latin typeface="Calibri Light" panose="020F0302020204030204" pitchFamily="34" charset="0"/>
                <a:cs typeface="Calibri Light" panose="020F0302020204030204" pitchFamily="34" charset="0"/>
              </a:rPr>
              <a:t>Principles-based framework for consumer outcomes</a:t>
            </a:r>
          </a:p>
        </p:txBody>
      </p:sp>
    </p:spTree>
    <p:extLst>
      <p:ext uri="{BB962C8B-B14F-4D97-AF65-F5344CB8AC3E}">
        <p14:creationId xmlns:p14="http://schemas.microsoft.com/office/powerpoint/2010/main" val="30760761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9A047-2CE5-4D7B-B32E-7C05C2A81F04}"/>
              </a:ext>
            </a:extLst>
          </p:cNvPr>
          <p:cNvSpPr>
            <a:spLocks noGrp="1"/>
          </p:cNvSpPr>
          <p:nvPr>
            <p:ph sz="quarter" idx="10"/>
          </p:nvPr>
        </p:nvSpPr>
        <p:spPr>
          <a:xfrm>
            <a:off x="1217037" y="2494058"/>
            <a:ext cx="6709925" cy="1731102"/>
          </a:xfrm>
        </p:spPr>
        <p:txBody>
          <a:bodyPr/>
          <a:lstStyle/>
          <a:p>
            <a:r>
              <a:rPr lang="en-ZA" sz="1500" dirty="0"/>
              <a:t>It is clear that regulators have a key role to play in fostering an enabling environment for insurtechs to grow and better meet the resilience needs of consumers.</a:t>
            </a:r>
          </a:p>
          <a:p>
            <a:r>
              <a:rPr lang="en-ZA" sz="1500" dirty="0"/>
              <a:t>However, this means that regulators must strike a balance between enabling innovation and protecting the rights of consumers.</a:t>
            </a:r>
          </a:p>
          <a:p>
            <a:r>
              <a:rPr lang="en-ZA" sz="1500" dirty="0"/>
              <a:t>Having a regulating-for-innovation framework and tailored tools can better equip regulators to achieve this balance.</a:t>
            </a:r>
          </a:p>
          <a:p>
            <a:endParaRPr lang="en-ZA" sz="1500" dirty="0"/>
          </a:p>
        </p:txBody>
      </p:sp>
      <p:sp>
        <p:nvSpPr>
          <p:cNvPr id="2" name="Title 1">
            <a:extLst>
              <a:ext uri="{FF2B5EF4-FFF2-40B4-BE49-F238E27FC236}">
                <a16:creationId xmlns:a16="http://schemas.microsoft.com/office/drawing/2014/main" id="{ECB080BD-3A47-4179-9BDE-17795A55DC40}"/>
              </a:ext>
            </a:extLst>
          </p:cNvPr>
          <p:cNvSpPr>
            <a:spLocks noGrp="1"/>
          </p:cNvSpPr>
          <p:nvPr>
            <p:ph type="title"/>
          </p:nvPr>
        </p:nvSpPr>
        <p:spPr/>
        <p:txBody>
          <a:bodyPr/>
          <a:lstStyle/>
          <a:p>
            <a:r>
              <a:rPr lang="en-ZA" dirty="0"/>
              <a:t>Concluding remarks</a:t>
            </a:r>
          </a:p>
        </p:txBody>
      </p:sp>
    </p:spTree>
    <p:extLst>
      <p:ext uri="{BB962C8B-B14F-4D97-AF65-F5344CB8AC3E}">
        <p14:creationId xmlns:p14="http://schemas.microsoft.com/office/powerpoint/2010/main" val="21938390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617575"/>
            <a:ext cx="9144000"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algn="ctr"/>
            <a:r>
              <a:rPr lang="en-ZA" sz="4400" b="1" i="0" dirty="0">
                <a:solidFill>
                  <a:schemeClr val="accent1"/>
                </a:solidFill>
                <a:latin typeface="Calibri Light" panose="020F0302020204030204" pitchFamily="34" charset="0"/>
                <a:cs typeface="Calibri Light" panose="020F0302020204030204" pitchFamily="34" charset="0"/>
              </a:rPr>
              <a:t>Thank you</a:t>
            </a:r>
          </a:p>
        </p:txBody>
      </p:sp>
      <p:sp>
        <p:nvSpPr>
          <p:cNvPr id="3" name="Text Box 5"/>
          <p:cNvSpPr txBox="1">
            <a:spLocks noChangeArrowheads="1"/>
          </p:cNvSpPr>
          <p:nvPr/>
        </p:nvSpPr>
        <p:spPr bwMode="auto">
          <a:xfrm>
            <a:off x="0" y="1783057"/>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ZA" sz="2400" b="1" dirty="0">
                <a:solidFill>
                  <a:schemeClr val="bg1"/>
                </a:solidFill>
                <a:latin typeface="Calibri Light" panose="020F0302020204030204" pitchFamily="34" charset="0"/>
                <a:cs typeface="Calibri Light" panose="020F0302020204030204" pitchFamily="34" charset="0"/>
              </a:rPr>
              <a:t>Please engage with us:</a:t>
            </a:r>
          </a:p>
        </p:txBody>
      </p:sp>
      <p:sp>
        <p:nvSpPr>
          <p:cNvPr id="5" name="Text Box 6">
            <a:extLst>
              <a:ext uri="{FF2B5EF4-FFF2-40B4-BE49-F238E27FC236}">
                <a16:creationId xmlns:a16="http://schemas.microsoft.com/office/drawing/2014/main" id="{B2A5F6CE-49F7-407A-9458-DABCA96467F7}"/>
              </a:ext>
            </a:extLst>
          </p:cNvPr>
          <p:cNvSpPr txBox="1">
            <a:spLocks noChangeArrowheads="1"/>
          </p:cNvSpPr>
          <p:nvPr/>
        </p:nvSpPr>
        <p:spPr bwMode="auto">
          <a:xfrm>
            <a:off x="3335544" y="2841457"/>
            <a:ext cx="2472911" cy="49244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lvl="3" algn="ctr"/>
            <a:r>
              <a:rPr lang="en-ZA" sz="1600" b="1" dirty="0">
                <a:solidFill>
                  <a:schemeClr val="bg1"/>
                </a:solidFill>
                <a:latin typeface="Calibri Light" panose="020F0302020204030204" pitchFamily="34" charset="0"/>
                <a:cs typeface="Calibri Light" panose="020F0302020204030204" pitchFamily="34" charset="0"/>
              </a:rPr>
              <a:t>Michaella Allen</a:t>
            </a:r>
          </a:p>
          <a:p>
            <a:pPr marL="0" lvl="3" algn="ctr"/>
            <a:r>
              <a:rPr lang="en-ZA" sz="1600" dirty="0">
                <a:solidFill>
                  <a:schemeClr val="bg1"/>
                </a:solidFill>
                <a:latin typeface="Calibri Light" panose="020F0302020204030204" pitchFamily="34" charset="0"/>
                <a:cs typeface="Calibri Light" panose="020F0302020204030204" pitchFamily="34" charset="0"/>
              </a:rPr>
              <a:t>michaella@cenfri.org</a:t>
            </a:r>
          </a:p>
        </p:txBody>
      </p:sp>
      <p:cxnSp>
        <p:nvCxnSpPr>
          <p:cNvPr id="8" name="Straight Connector 7">
            <a:extLst>
              <a:ext uri="{FF2B5EF4-FFF2-40B4-BE49-F238E27FC236}">
                <a16:creationId xmlns:a16="http://schemas.microsoft.com/office/drawing/2014/main" id="{D0260D28-B4E2-44F4-A934-E0A609F8766B}"/>
              </a:ext>
            </a:extLst>
          </p:cNvPr>
          <p:cNvCxnSpPr>
            <a:cxnSpLocks/>
          </p:cNvCxnSpPr>
          <p:nvPr/>
        </p:nvCxnSpPr>
        <p:spPr>
          <a:xfrm>
            <a:off x="526473" y="3699163"/>
            <a:ext cx="813261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ENFRI_PPT">
  <a:themeElements>
    <a:clrScheme name="Cenfri recoloured">
      <a:dk1>
        <a:srgbClr val="1F2D35"/>
      </a:dk1>
      <a:lt1>
        <a:srgbClr val="FFFFFF"/>
      </a:lt1>
      <a:dk2>
        <a:srgbClr val="3E5A6C"/>
      </a:dk2>
      <a:lt2>
        <a:srgbClr val="F2F2F2"/>
      </a:lt2>
      <a:accent1>
        <a:srgbClr val="D5E36F"/>
      </a:accent1>
      <a:accent2>
        <a:srgbClr val="6A9EC2"/>
      </a:accent2>
      <a:accent3>
        <a:srgbClr val="A5A5A5"/>
      </a:accent3>
      <a:accent4>
        <a:srgbClr val="95AD1F"/>
      </a:accent4>
      <a:accent5>
        <a:srgbClr val="215B7B"/>
      </a:accent5>
      <a:accent6>
        <a:srgbClr val="7F7F7F"/>
      </a:accent6>
      <a:hlink>
        <a:srgbClr val="79B7DA"/>
      </a:hlink>
      <a:folHlink>
        <a:srgbClr val="9A9B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enfri template_August 2018" id="{D183BCDD-F0F8-44BC-A51B-65330AB0FF34}" vid="{45A0042A-00F6-4011-9291-0824C81B6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3072</TotalTime>
  <Words>744</Words>
  <Application>Microsoft Office PowerPoint</Application>
  <PresentationFormat>On-screen Show (4:3)</PresentationFormat>
  <Paragraphs>87</Paragraphs>
  <Slides>8</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Calibri Light</vt:lpstr>
      <vt:lpstr>Verdana</vt:lpstr>
      <vt:lpstr>Wingdings</vt:lpstr>
      <vt:lpstr>Wingdings 2</vt:lpstr>
      <vt:lpstr>CENFRI_PPT</vt:lpstr>
      <vt:lpstr>think-cell Slide</vt:lpstr>
      <vt:lpstr>PowerPoint Presentation</vt:lpstr>
      <vt:lpstr>Innovation is changing the way financial services are delivered  in the emerging world. </vt:lpstr>
      <vt:lpstr>Geographic distribution of insurtechs</vt:lpstr>
      <vt:lpstr>PowerPoint Presentation</vt:lpstr>
      <vt:lpstr>Supporting innovation is an opportunity for regulators to encourage market development, but with it comes new consumer protection and systemic risks.</vt:lpstr>
      <vt:lpstr>Managing a regulator’s balancing act:  What are the options? </vt:lpstr>
      <vt:lpstr>Concluding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Bruwer</dc:creator>
  <cp:lastModifiedBy>Estelle Williams</cp:lastModifiedBy>
  <cp:revision>190</cp:revision>
  <cp:lastPrinted>2014-06-25T02:16:22Z</cp:lastPrinted>
  <dcterms:created xsi:type="dcterms:W3CDTF">2018-11-01T09:17:23Z</dcterms:created>
  <dcterms:modified xsi:type="dcterms:W3CDTF">2020-03-18T13:27:09Z</dcterms:modified>
</cp:coreProperties>
</file>