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66" r:id="rId2"/>
    <p:sldId id="267" r:id="rId3"/>
    <p:sldId id="258" r:id="rId4"/>
    <p:sldId id="264" r:id="rId5"/>
    <p:sldId id="268" r:id="rId6"/>
    <p:sldId id="269" r:id="rId7"/>
    <p:sldId id="2147483635" r:id="rId8"/>
    <p:sldId id="2147483634" r:id="rId9"/>
    <p:sldId id="270" r:id="rId10"/>
    <p:sldId id="901" r:id="rId11"/>
    <p:sldId id="902" r:id="rId12"/>
    <p:sldId id="905" r:id="rId13"/>
    <p:sldId id="265" r:id="rId14"/>
  </p:sldIdLst>
  <p:sldSz cx="18288000" cy="10287000"/>
  <p:notesSz cx="6858000" cy="9144000"/>
  <p:embeddedFontLst>
    <p:embeddedFont>
      <p:font typeface="Arial Bold" panose="020B0704020202020204"/>
      <p:regular r:id="rId16"/>
      <p:bold r:id="rId17"/>
    </p:embeddedFont>
    <p:embeddedFont>
      <p:font typeface="BentonSans Medium" panose="020B0604020202020204" charset="0"/>
      <p:regular r:id="rId18"/>
    </p:embeddedFont>
    <p:embeddedFont>
      <p:font typeface="BentonSans Regula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5740"/>
    <a:srgbClr val="FF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566" autoAdjust="0"/>
  </p:normalViewPr>
  <p:slideViewPr>
    <p:cSldViewPr>
      <p:cViewPr varScale="1">
        <p:scale>
          <a:sx n="42" d="100"/>
          <a:sy n="42" d="100"/>
        </p:scale>
        <p:origin x="7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227C51-4338-4EDA-BC62-0E5735FFED29}" type="doc">
      <dgm:prSet loTypeId="urn:microsoft.com/office/officeart/2005/8/layout/process4" loCatId="process" qsTypeId="urn:microsoft.com/office/officeart/2005/8/quickstyle/simple3" qsCatId="simple" csTypeId="urn:microsoft.com/office/officeart/2005/8/colors/accent1_2" csCatId="accent1" phldr="1"/>
      <dgm:spPr/>
      <dgm:t>
        <a:bodyPr/>
        <a:lstStyle/>
        <a:p>
          <a:endParaRPr lang="en-US"/>
        </a:p>
      </dgm:t>
    </dgm:pt>
    <dgm:pt modelId="{E24890EB-BC00-41D3-BB92-712A82B59DB7}">
      <dgm:prSet phldrT="[Text]"/>
      <dgm:spPr>
        <a:solidFill>
          <a:schemeClr val="bg1">
            <a:lumMod val="85000"/>
            <a:alpha val="90000"/>
          </a:schemeClr>
        </a:solidFill>
      </dgm:spPr>
      <dgm:t>
        <a:bodyPr/>
        <a:lstStyle/>
        <a:p>
          <a:r>
            <a:rPr lang="en-US" dirty="0"/>
            <a:t>0</a:t>
          </a:r>
        </a:p>
      </dgm:t>
    </dgm:pt>
    <dgm:pt modelId="{721E9E6A-9401-4F5B-91FE-753CFB8E846E}" type="parTrans" cxnId="{6C0477F8-64E8-4C44-B37F-A39E39D62EC6}">
      <dgm:prSet/>
      <dgm:spPr/>
      <dgm:t>
        <a:bodyPr/>
        <a:lstStyle/>
        <a:p>
          <a:endParaRPr lang="en-US"/>
        </a:p>
      </dgm:t>
    </dgm:pt>
    <dgm:pt modelId="{D1B05161-0F74-41C9-86BE-08C6A087A33B}" type="sibTrans" cxnId="{6C0477F8-64E8-4C44-B37F-A39E39D62EC6}">
      <dgm:prSet/>
      <dgm:spPr/>
      <dgm:t>
        <a:bodyPr/>
        <a:lstStyle/>
        <a:p>
          <a:endParaRPr lang="en-US"/>
        </a:p>
      </dgm:t>
    </dgm:pt>
    <dgm:pt modelId="{3CF2C5BA-4D80-4618-909A-20254F12A856}">
      <dgm:prSet phldrT="[Text]"/>
      <dgm:spPr>
        <a:solidFill>
          <a:schemeClr val="bg1">
            <a:lumMod val="85000"/>
            <a:alpha val="90000"/>
          </a:schemeClr>
        </a:solidFill>
      </dgm:spPr>
      <dgm:t>
        <a:bodyPr/>
        <a:lstStyle/>
        <a:p>
          <a:r>
            <a:rPr lang="en-US" dirty="0"/>
            <a:t>&lt;0.2</a:t>
          </a:r>
        </a:p>
      </dgm:t>
    </dgm:pt>
    <dgm:pt modelId="{AC5F0EE9-4C01-4983-979D-869A76B637D0}" type="parTrans" cxnId="{7ECC7947-6E6F-4F30-AFD8-44D088E14065}">
      <dgm:prSet/>
      <dgm:spPr/>
      <dgm:t>
        <a:bodyPr/>
        <a:lstStyle/>
        <a:p>
          <a:endParaRPr lang="en-US"/>
        </a:p>
      </dgm:t>
    </dgm:pt>
    <dgm:pt modelId="{0F8AFF7B-0A87-4535-9C10-2DA50E55CED1}" type="sibTrans" cxnId="{7ECC7947-6E6F-4F30-AFD8-44D088E14065}">
      <dgm:prSet/>
      <dgm:spPr/>
      <dgm:t>
        <a:bodyPr/>
        <a:lstStyle/>
        <a:p>
          <a:endParaRPr lang="en-US"/>
        </a:p>
      </dgm:t>
    </dgm:pt>
    <dgm:pt modelId="{4BF1E947-3BCD-4385-AAE0-0CE53785F9AC}">
      <dgm:prSet phldrT="[Text]" custT="1"/>
      <dgm:spPr>
        <a:gradFill flip="none" rotWithShape="1">
          <a:gsLst>
            <a:gs pos="0">
              <a:srgbClr val="0070C0"/>
            </a:gs>
            <a:gs pos="50000">
              <a:schemeClr val="bg1"/>
            </a:gs>
            <a:gs pos="100000">
              <a:srgbClr val="C00000"/>
            </a:gs>
          </a:gsLst>
          <a:lin ang="108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64008" tIns="64008" rIns="64008" bIns="64008" numCol="1" spcCol="1270" anchor="ctr" anchorCtr="0"/>
        <a:lstStyle/>
        <a:p>
          <a:pPr marL="0" lvl="0" indent="0" algn="ctr" defTabSz="400050">
            <a:lnSpc>
              <a:spcPct val="90000"/>
            </a:lnSpc>
            <a:spcBef>
              <a:spcPct val="0"/>
            </a:spcBef>
            <a:spcAft>
              <a:spcPct val="35000"/>
            </a:spcAft>
            <a:buNone/>
          </a:pPr>
          <a:r>
            <a:rPr lang="en-US" sz="1800" kern="1200" dirty="0">
              <a:solidFill>
                <a:srgbClr val="000000"/>
              </a:solidFill>
              <a:latin typeface="Arial"/>
              <a:ea typeface="+mn-ea"/>
              <a:cs typeface="+mn-cs"/>
            </a:rPr>
            <a:t>Average end of day account balance</a:t>
          </a:r>
        </a:p>
      </dgm:t>
    </dgm:pt>
    <dgm:pt modelId="{52C85738-3A50-4191-8D8D-921E0A17DB5A}" type="parTrans" cxnId="{A3D4BEA7-B204-4C43-AF90-0CCD71727A89}">
      <dgm:prSet/>
      <dgm:spPr/>
      <dgm:t>
        <a:bodyPr/>
        <a:lstStyle/>
        <a:p>
          <a:endParaRPr lang="en-US"/>
        </a:p>
      </dgm:t>
    </dgm:pt>
    <dgm:pt modelId="{0808886F-FF29-4D9D-A35E-49323FF30E3E}" type="sibTrans" cxnId="{A3D4BEA7-B204-4C43-AF90-0CCD71727A89}">
      <dgm:prSet/>
      <dgm:spPr/>
      <dgm:t>
        <a:bodyPr/>
        <a:lstStyle/>
        <a:p>
          <a:endParaRPr lang="en-US"/>
        </a:p>
      </dgm:t>
    </dgm:pt>
    <dgm:pt modelId="{8DCDFBC0-9F1B-4110-BA38-F979D2445821}">
      <dgm:prSet phldrT="[Text]"/>
      <dgm:spPr>
        <a:solidFill>
          <a:schemeClr val="bg1">
            <a:lumMod val="85000"/>
            <a:alpha val="90000"/>
          </a:schemeClr>
        </a:solidFill>
      </dgm:spPr>
      <dgm:t>
        <a:bodyPr/>
        <a:lstStyle/>
        <a:p>
          <a:r>
            <a:rPr lang="en-US" dirty="0"/>
            <a:t>0</a:t>
          </a:r>
        </a:p>
      </dgm:t>
    </dgm:pt>
    <dgm:pt modelId="{C0A98798-A5AD-4CEA-BECB-4720F9AE0B9C}" type="parTrans" cxnId="{5785E38C-A479-4E4E-B257-5ED778217A93}">
      <dgm:prSet/>
      <dgm:spPr/>
      <dgm:t>
        <a:bodyPr/>
        <a:lstStyle/>
        <a:p>
          <a:endParaRPr lang="en-US"/>
        </a:p>
      </dgm:t>
    </dgm:pt>
    <dgm:pt modelId="{E9FFC1C0-1800-4648-B34D-9CA89DAD5025}" type="sibTrans" cxnId="{5785E38C-A479-4E4E-B257-5ED778217A93}">
      <dgm:prSet/>
      <dgm:spPr/>
      <dgm:t>
        <a:bodyPr/>
        <a:lstStyle/>
        <a:p>
          <a:endParaRPr lang="en-US"/>
        </a:p>
      </dgm:t>
    </dgm:pt>
    <dgm:pt modelId="{4C9BDABC-2761-499D-A74B-71A16910813C}">
      <dgm:prSet phldrT="[Text]"/>
      <dgm:spPr>
        <a:solidFill>
          <a:schemeClr val="bg1">
            <a:lumMod val="85000"/>
            <a:alpha val="90000"/>
          </a:schemeClr>
        </a:solidFill>
      </dgm:spPr>
      <dgm:t>
        <a:bodyPr/>
        <a:lstStyle/>
        <a:p>
          <a:r>
            <a:rPr lang="en-US" dirty="0"/>
            <a:t>51-100 USD</a:t>
          </a:r>
        </a:p>
      </dgm:t>
    </dgm:pt>
    <dgm:pt modelId="{C2155645-C12F-46CB-8ED1-5478F8FC478D}" type="parTrans" cxnId="{997744ED-EA69-465E-9AC2-D5FB80AA58B7}">
      <dgm:prSet/>
      <dgm:spPr/>
      <dgm:t>
        <a:bodyPr/>
        <a:lstStyle/>
        <a:p>
          <a:endParaRPr lang="en-US"/>
        </a:p>
      </dgm:t>
    </dgm:pt>
    <dgm:pt modelId="{C3FB5810-045E-463C-9DBE-5B56F03B7C34}" type="sibTrans" cxnId="{997744ED-EA69-465E-9AC2-D5FB80AA58B7}">
      <dgm:prSet/>
      <dgm:spPr/>
      <dgm:t>
        <a:bodyPr/>
        <a:lstStyle/>
        <a:p>
          <a:endParaRPr lang="en-US"/>
        </a:p>
      </dgm:t>
    </dgm:pt>
    <dgm:pt modelId="{DC6DE860-0064-4AF1-A987-09C8EB0F661A}">
      <dgm:prSet/>
      <dgm:spPr>
        <a:solidFill>
          <a:schemeClr val="bg1">
            <a:lumMod val="85000"/>
            <a:alpha val="90000"/>
          </a:schemeClr>
        </a:solidFill>
      </dgm:spPr>
      <dgm:t>
        <a:bodyPr/>
        <a:lstStyle/>
        <a:p>
          <a:r>
            <a:rPr lang="en-US" dirty="0"/>
            <a:t>&gt;1</a:t>
          </a:r>
        </a:p>
      </dgm:t>
    </dgm:pt>
    <dgm:pt modelId="{92B9CAA4-CAC0-448A-A678-FA5D70FE6104}" type="parTrans" cxnId="{22542CD6-E7F8-4736-B58F-236FD2B1B72C}">
      <dgm:prSet/>
      <dgm:spPr/>
      <dgm:t>
        <a:bodyPr/>
        <a:lstStyle/>
        <a:p>
          <a:endParaRPr lang="en-US"/>
        </a:p>
      </dgm:t>
    </dgm:pt>
    <dgm:pt modelId="{36E3AA8D-BFAC-4A8B-9653-0EBB1D341CA3}" type="sibTrans" cxnId="{22542CD6-E7F8-4736-B58F-236FD2B1B72C}">
      <dgm:prSet/>
      <dgm:spPr/>
      <dgm:t>
        <a:bodyPr/>
        <a:lstStyle/>
        <a:p>
          <a:endParaRPr lang="en-US"/>
        </a:p>
      </dgm:t>
    </dgm:pt>
    <dgm:pt modelId="{6CB2B85C-910C-4E59-A303-49360643014C}">
      <dgm:prSet/>
      <dgm:spPr>
        <a:solidFill>
          <a:schemeClr val="bg1">
            <a:lumMod val="85000"/>
            <a:alpha val="90000"/>
          </a:schemeClr>
        </a:solidFill>
      </dgm:spPr>
      <dgm:t>
        <a:bodyPr/>
        <a:lstStyle/>
        <a:p>
          <a:r>
            <a:rPr lang="en-US" dirty="0"/>
            <a:t>0.8</a:t>
          </a:r>
        </a:p>
      </dgm:t>
    </dgm:pt>
    <dgm:pt modelId="{A2492FBC-A492-40EA-8F65-691863DBC2E0}" type="parTrans" cxnId="{38208D30-17C1-4CCB-996A-BE5FC7BBE6BB}">
      <dgm:prSet/>
      <dgm:spPr/>
      <dgm:t>
        <a:bodyPr/>
        <a:lstStyle/>
        <a:p>
          <a:endParaRPr lang="en-US"/>
        </a:p>
      </dgm:t>
    </dgm:pt>
    <dgm:pt modelId="{55B6DE5E-1B0B-4122-9604-D508117DBBF7}" type="sibTrans" cxnId="{38208D30-17C1-4CCB-996A-BE5FC7BBE6BB}">
      <dgm:prSet/>
      <dgm:spPr/>
      <dgm:t>
        <a:bodyPr/>
        <a:lstStyle/>
        <a:p>
          <a:endParaRPr lang="en-US"/>
        </a:p>
      </dgm:t>
    </dgm:pt>
    <dgm:pt modelId="{906391A0-A220-41C6-9E1D-187F34719BDD}">
      <dgm:prSet/>
      <dgm:spPr>
        <a:solidFill>
          <a:schemeClr val="bg1">
            <a:lumMod val="85000"/>
            <a:alpha val="90000"/>
          </a:schemeClr>
        </a:solidFill>
      </dgm:spPr>
      <dgm:t>
        <a:bodyPr/>
        <a:lstStyle/>
        <a:p>
          <a:r>
            <a:rPr lang="en-US" dirty="0"/>
            <a:t>1-50 USD</a:t>
          </a:r>
        </a:p>
      </dgm:t>
    </dgm:pt>
    <dgm:pt modelId="{A03A4ED8-B52A-4BC5-A3F1-65AFD2229369}" type="parTrans" cxnId="{31140DFD-0B8C-4B1D-919B-E704402A4B37}">
      <dgm:prSet/>
      <dgm:spPr/>
      <dgm:t>
        <a:bodyPr/>
        <a:lstStyle/>
        <a:p>
          <a:endParaRPr lang="en-US"/>
        </a:p>
      </dgm:t>
    </dgm:pt>
    <dgm:pt modelId="{8DA1165E-B385-4B78-BCCC-45F9080C6DA8}" type="sibTrans" cxnId="{31140DFD-0B8C-4B1D-919B-E704402A4B37}">
      <dgm:prSet/>
      <dgm:spPr/>
      <dgm:t>
        <a:bodyPr/>
        <a:lstStyle/>
        <a:p>
          <a:endParaRPr lang="en-US"/>
        </a:p>
      </dgm:t>
    </dgm:pt>
    <dgm:pt modelId="{B55021FE-9153-4FE9-A452-D4EBBABDCC52}">
      <dgm:prSet/>
      <dgm:spPr>
        <a:solidFill>
          <a:schemeClr val="bg1">
            <a:lumMod val="85000"/>
            <a:alpha val="90000"/>
          </a:schemeClr>
        </a:solidFill>
      </dgm:spPr>
      <dgm:t>
        <a:bodyPr/>
        <a:lstStyle/>
        <a:p>
          <a:r>
            <a:rPr lang="en-US" dirty="0"/>
            <a:t>101-250 USD</a:t>
          </a:r>
        </a:p>
      </dgm:t>
    </dgm:pt>
    <dgm:pt modelId="{F8254D60-F8E8-4038-A148-75B091EE3C0C}" type="parTrans" cxnId="{3FBA2D79-854B-495B-8009-AA5160431410}">
      <dgm:prSet/>
      <dgm:spPr/>
      <dgm:t>
        <a:bodyPr/>
        <a:lstStyle/>
        <a:p>
          <a:endParaRPr lang="en-US"/>
        </a:p>
      </dgm:t>
    </dgm:pt>
    <dgm:pt modelId="{D44E8CF5-1EB7-4C6B-AB0D-7391F5C17164}" type="sibTrans" cxnId="{3FBA2D79-854B-495B-8009-AA5160431410}">
      <dgm:prSet/>
      <dgm:spPr/>
      <dgm:t>
        <a:bodyPr/>
        <a:lstStyle/>
        <a:p>
          <a:endParaRPr lang="en-US"/>
        </a:p>
      </dgm:t>
    </dgm:pt>
    <dgm:pt modelId="{446C261C-02F4-4AAE-933C-591FE0754330}">
      <dgm:prSet/>
      <dgm:spPr>
        <a:solidFill>
          <a:schemeClr val="bg1">
            <a:lumMod val="85000"/>
            <a:alpha val="90000"/>
          </a:schemeClr>
        </a:solidFill>
      </dgm:spPr>
      <dgm:t>
        <a:bodyPr/>
        <a:lstStyle/>
        <a:p>
          <a:r>
            <a:rPr lang="en-US" dirty="0"/>
            <a:t>251-500 USD</a:t>
          </a:r>
        </a:p>
      </dgm:t>
    </dgm:pt>
    <dgm:pt modelId="{C613C36A-D238-44C1-92B4-6C3A79B66E7D}" type="parTrans" cxnId="{FAC3134D-7AAA-4413-A2F3-D1722E60C3D0}">
      <dgm:prSet/>
      <dgm:spPr/>
      <dgm:t>
        <a:bodyPr/>
        <a:lstStyle/>
        <a:p>
          <a:endParaRPr lang="en-US"/>
        </a:p>
      </dgm:t>
    </dgm:pt>
    <dgm:pt modelId="{A5CDA8BF-E3C8-443B-91DE-66A08F7018A4}" type="sibTrans" cxnId="{FAC3134D-7AAA-4413-A2F3-D1722E60C3D0}">
      <dgm:prSet/>
      <dgm:spPr/>
      <dgm:t>
        <a:bodyPr/>
        <a:lstStyle/>
        <a:p>
          <a:endParaRPr lang="en-US"/>
        </a:p>
      </dgm:t>
    </dgm:pt>
    <dgm:pt modelId="{66E02D33-1084-4AEC-B0DC-486E3242872D}">
      <dgm:prSet/>
      <dgm:spPr>
        <a:solidFill>
          <a:schemeClr val="bg1">
            <a:lumMod val="85000"/>
            <a:alpha val="90000"/>
          </a:schemeClr>
        </a:solidFill>
      </dgm:spPr>
      <dgm:t>
        <a:bodyPr/>
        <a:lstStyle/>
        <a:p>
          <a:r>
            <a:rPr lang="en-US" dirty="0"/>
            <a:t>500+ USD</a:t>
          </a:r>
        </a:p>
      </dgm:t>
    </dgm:pt>
    <dgm:pt modelId="{6CC61F0B-20D3-412B-AEA7-9CFD8B6ECB7F}" type="parTrans" cxnId="{1670C632-22D0-4044-96A6-180BD121FDDA}">
      <dgm:prSet/>
      <dgm:spPr/>
      <dgm:t>
        <a:bodyPr/>
        <a:lstStyle/>
        <a:p>
          <a:endParaRPr lang="en-US"/>
        </a:p>
      </dgm:t>
    </dgm:pt>
    <dgm:pt modelId="{59ED8299-5DFA-45C8-AC07-BCEB2DD40A8C}" type="sibTrans" cxnId="{1670C632-22D0-4044-96A6-180BD121FDDA}">
      <dgm:prSet/>
      <dgm:spPr/>
      <dgm:t>
        <a:bodyPr/>
        <a:lstStyle/>
        <a:p>
          <a:endParaRPr lang="en-US"/>
        </a:p>
      </dgm:t>
    </dgm:pt>
    <dgm:pt modelId="{27ECFD20-4E6E-4F2F-AF8F-6A07DAFAE101}">
      <dgm:prSet phldrT="[Text]" custT="1"/>
      <dgm:spPr>
        <a:gradFill flip="none" rotWithShape="1">
          <a:gsLst>
            <a:gs pos="0">
              <a:srgbClr val="0070C0"/>
            </a:gs>
            <a:gs pos="50000">
              <a:schemeClr val="bg1"/>
            </a:gs>
            <a:gs pos="100000">
              <a:srgbClr val="C00000"/>
            </a:gs>
          </a:gsLst>
          <a:lin ang="108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64008" tIns="64008" rIns="64008" bIns="64008" numCol="1" spcCol="1270" anchor="ctr" anchorCtr="0"/>
        <a:lstStyle/>
        <a:p>
          <a:r>
            <a:rPr lang="en-US" sz="2000" kern="1200" dirty="0"/>
            <a:t>Ratio of money received vs sent</a:t>
          </a:r>
        </a:p>
      </dgm:t>
    </dgm:pt>
    <dgm:pt modelId="{B32F0E82-9BD0-4CE6-B2D9-677FEE7F1C44}" type="parTrans" cxnId="{85F014C4-78E8-400F-AE45-A70859278B1E}">
      <dgm:prSet/>
      <dgm:spPr/>
      <dgm:t>
        <a:bodyPr/>
        <a:lstStyle/>
        <a:p>
          <a:endParaRPr lang="en-US"/>
        </a:p>
      </dgm:t>
    </dgm:pt>
    <dgm:pt modelId="{636D19C1-2ECA-4797-9573-47ED80672DF7}" type="sibTrans" cxnId="{85F014C4-78E8-400F-AE45-A70859278B1E}">
      <dgm:prSet/>
      <dgm:spPr/>
      <dgm:t>
        <a:bodyPr/>
        <a:lstStyle/>
        <a:p>
          <a:endParaRPr lang="en-US"/>
        </a:p>
      </dgm:t>
    </dgm:pt>
    <dgm:pt modelId="{F1F5FEEA-147F-4B77-813E-72D923B7B531}">
      <dgm:prSet phldrT="[Text]"/>
      <dgm:spPr>
        <a:solidFill>
          <a:schemeClr val="bg1">
            <a:lumMod val="85000"/>
            <a:alpha val="90000"/>
          </a:schemeClr>
        </a:solidFill>
      </dgm:spPr>
      <dgm:t>
        <a:bodyPr/>
        <a:lstStyle/>
        <a:p>
          <a:r>
            <a:rPr lang="en-US" dirty="0"/>
            <a:t>3+</a:t>
          </a:r>
        </a:p>
      </dgm:t>
    </dgm:pt>
    <dgm:pt modelId="{EC7ED786-7588-42E3-9BC3-F0FB1B0F2AA2}" type="parTrans" cxnId="{5A58466A-6F7C-425E-9236-3069675B2843}">
      <dgm:prSet/>
      <dgm:spPr/>
      <dgm:t>
        <a:bodyPr/>
        <a:lstStyle/>
        <a:p>
          <a:endParaRPr lang="en-US"/>
        </a:p>
      </dgm:t>
    </dgm:pt>
    <dgm:pt modelId="{078C70C4-3211-4A52-A2B9-2C0597C12A2A}" type="sibTrans" cxnId="{5A58466A-6F7C-425E-9236-3069675B2843}">
      <dgm:prSet/>
      <dgm:spPr/>
      <dgm:t>
        <a:bodyPr/>
        <a:lstStyle/>
        <a:p>
          <a:endParaRPr lang="en-US"/>
        </a:p>
      </dgm:t>
    </dgm:pt>
    <dgm:pt modelId="{E3496434-F38E-46F2-8A3A-2458DDBD4ADF}">
      <dgm:prSet phldrT="[Text]"/>
      <dgm:spPr>
        <a:solidFill>
          <a:schemeClr val="bg1">
            <a:lumMod val="85000"/>
            <a:alpha val="90000"/>
          </a:schemeClr>
        </a:solidFill>
      </dgm:spPr>
      <dgm:t>
        <a:bodyPr/>
        <a:lstStyle/>
        <a:p>
          <a:r>
            <a:rPr lang="en-US" dirty="0"/>
            <a:t>1</a:t>
          </a:r>
        </a:p>
      </dgm:t>
    </dgm:pt>
    <dgm:pt modelId="{6C0F548C-543B-40C0-AA2A-73113792144A}" type="parTrans" cxnId="{BBB938FD-F855-4115-944A-C2E7C89C4051}">
      <dgm:prSet/>
      <dgm:spPr/>
      <dgm:t>
        <a:bodyPr/>
        <a:lstStyle/>
        <a:p>
          <a:endParaRPr lang="en-US"/>
        </a:p>
      </dgm:t>
    </dgm:pt>
    <dgm:pt modelId="{4D5A7F25-1199-4852-A114-15E443A06BDB}" type="sibTrans" cxnId="{BBB938FD-F855-4115-944A-C2E7C89C4051}">
      <dgm:prSet/>
      <dgm:spPr/>
      <dgm:t>
        <a:bodyPr/>
        <a:lstStyle/>
        <a:p>
          <a:endParaRPr lang="en-US"/>
        </a:p>
      </dgm:t>
    </dgm:pt>
    <dgm:pt modelId="{7F0A6F33-05A4-48E1-818D-BCDD15D87ACC}">
      <dgm:prSet phldrT="[Text]"/>
      <dgm:spPr>
        <a:solidFill>
          <a:schemeClr val="bg1">
            <a:lumMod val="85000"/>
            <a:alpha val="90000"/>
          </a:schemeClr>
        </a:solidFill>
      </dgm:spPr>
      <dgm:t>
        <a:bodyPr/>
        <a:lstStyle/>
        <a:p>
          <a:r>
            <a:rPr lang="en-US" dirty="0"/>
            <a:t>2</a:t>
          </a:r>
        </a:p>
      </dgm:t>
    </dgm:pt>
    <dgm:pt modelId="{F6A77CBC-2F0E-4C69-86E7-66E208EEEAC8}" type="parTrans" cxnId="{1D88B42E-8A60-4090-86C7-07D5ADC92104}">
      <dgm:prSet/>
      <dgm:spPr/>
      <dgm:t>
        <a:bodyPr/>
        <a:lstStyle/>
        <a:p>
          <a:endParaRPr lang="en-US"/>
        </a:p>
      </dgm:t>
    </dgm:pt>
    <dgm:pt modelId="{B1A8D90A-F8D4-4F06-A5F5-37792BFF73A4}" type="sibTrans" cxnId="{1D88B42E-8A60-4090-86C7-07D5ADC92104}">
      <dgm:prSet/>
      <dgm:spPr/>
      <dgm:t>
        <a:bodyPr/>
        <a:lstStyle/>
        <a:p>
          <a:endParaRPr lang="en-US"/>
        </a:p>
      </dgm:t>
    </dgm:pt>
    <dgm:pt modelId="{963CEFCD-9976-4C6F-A818-1D8D34008457}">
      <dgm:prSet phldrT="[Text]" custT="1"/>
      <dgm:spPr>
        <a:gradFill flip="none" rotWithShape="1">
          <a:gsLst>
            <a:gs pos="0">
              <a:srgbClr val="0070C0"/>
            </a:gs>
            <a:gs pos="50000">
              <a:schemeClr val="bg1"/>
            </a:gs>
            <a:gs pos="100000">
              <a:srgbClr val="C00000"/>
            </a:gs>
          </a:gsLst>
          <a:lin ang="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64008" tIns="64008" rIns="64008" bIns="64008" numCol="1" spcCol="1270" anchor="ctr" anchorCtr="0"/>
        <a:lstStyle/>
        <a:p>
          <a:r>
            <a:rPr lang="en-US" sz="1800" kern="1200" dirty="0"/>
            <a:t>Account Tenure (years)</a:t>
          </a:r>
          <a:endParaRPr lang="en-US" sz="1800" kern="1200" dirty="0">
            <a:solidFill>
              <a:srgbClr val="000000"/>
            </a:solidFill>
            <a:latin typeface="Arial"/>
            <a:ea typeface="+mn-ea"/>
            <a:cs typeface="+mn-cs"/>
          </a:endParaRPr>
        </a:p>
      </dgm:t>
    </dgm:pt>
    <dgm:pt modelId="{85AE2C3E-2AFF-4DDE-8267-1F640201D24E}" type="parTrans" cxnId="{C4B1B5D6-BB37-4E93-8C0E-8B7F9FBF7FA8}">
      <dgm:prSet/>
      <dgm:spPr/>
      <dgm:t>
        <a:bodyPr/>
        <a:lstStyle/>
        <a:p>
          <a:endParaRPr lang="en-US"/>
        </a:p>
      </dgm:t>
    </dgm:pt>
    <dgm:pt modelId="{F0166111-B834-41D1-8DFE-A332A4413E0E}" type="sibTrans" cxnId="{C4B1B5D6-BB37-4E93-8C0E-8B7F9FBF7FA8}">
      <dgm:prSet/>
      <dgm:spPr/>
      <dgm:t>
        <a:bodyPr/>
        <a:lstStyle/>
        <a:p>
          <a:endParaRPr lang="en-US"/>
        </a:p>
      </dgm:t>
    </dgm:pt>
    <dgm:pt modelId="{5D56E015-65C4-4800-8A9B-226B8625A80F}">
      <dgm:prSet phldrT="[Text]"/>
      <dgm:spPr>
        <a:solidFill>
          <a:schemeClr val="bg1">
            <a:lumMod val="85000"/>
            <a:alpha val="90000"/>
          </a:schemeClr>
        </a:solidFill>
      </dgm:spPr>
      <dgm:t>
        <a:bodyPr/>
        <a:lstStyle/>
        <a:p>
          <a:r>
            <a:rPr lang="en-US" dirty="0"/>
            <a:t>25+</a:t>
          </a:r>
        </a:p>
      </dgm:t>
    </dgm:pt>
    <dgm:pt modelId="{A563EF48-7995-4237-A217-6FC82EF1D9F1}" type="parTrans" cxnId="{49011E41-FE06-4710-85B6-F1AC746133E4}">
      <dgm:prSet/>
      <dgm:spPr/>
      <dgm:t>
        <a:bodyPr/>
        <a:lstStyle/>
        <a:p>
          <a:endParaRPr lang="en-US"/>
        </a:p>
      </dgm:t>
    </dgm:pt>
    <dgm:pt modelId="{57A5DD00-4B12-4489-AADC-429FFF8BACE4}" type="sibTrans" cxnId="{49011E41-FE06-4710-85B6-F1AC746133E4}">
      <dgm:prSet/>
      <dgm:spPr/>
      <dgm:t>
        <a:bodyPr/>
        <a:lstStyle/>
        <a:p>
          <a:endParaRPr lang="en-US"/>
        </a:p>
      </dgm:t>
    </dgm:pt>
    <dgm:pt modelId="{33977B66-8FA1-4A77-B829-AE8586C4CD5B}">
      <dgm:prSet phldrT="[Text]"/>
      <dgm:spPr>
        <a:solidFill>
          <a:schemeClr val="bg1">
            <a:lumMod val="85000"/>
            <a:alpha val="90000"/>
          </a:schemeClr>
        </a:solidFill>
        <a:ln>
          <a:solidFill>
            <a:schemeClr val="accent1">
              <a:tint val="40000"/>
              <a:hueOff val="0"/>
              <a:satOff val="0"/>
              <a:lumOff val="0"/>
              <a:alpha val="93000"/>
            </a:schemeClr>
          </a:solidFill>
        </a:ln>
      </dgm:spPr>
      <dgm:t>
        <a:bodyPr/>
        <a:lstStyle/>
        <a:p>
          <a:r>
            <a:rPr lang="en-US" dirty="0"/>
            <a:t>0</a:t>
          </a:r>
        </a:p>
      </dgm:t>
    </dgm:pt>
    <dgm:pt modelId="{FAC7347C-FAC2-48E1-81C4-C9E098190452}" type="parTrans" cxnId="{1AF26C41-F0E2-4263-A44F-0A3C98FF9AAD}">
      <dgm:prSet/>
      <dgm:spPr/>
      <dgm:t>
        <a:bodyPr/>
        <a:lstStyle/>
        <a:p>
          <a:endParaRPr lang="en-US"/>
        </a:p>
      </dgm:t>
    </dgm:pt>
    <dgm:pt modelId="{A31FB406-0BB9-47F0-827F-4B2A65CF08D1}" type="sibTrans" cxnId="{1AF26C41-F0E2-4263-A44F-0A3C98FF9AAD}">
      <dgm:prSet/>
      <dgm:spPr/>
      <dgm:t>
        <a:bodyPr/>
        <a:lstStyle/>
        <a:p>
          <a:endParaRPr lang="en-US"/>
        </a:p>
      </dgm:t>
    </dgm:pt>
    <dgm:pt modelId="{2346A42D-7460-4778-9DC2-3480A8ACEAE7}">
      <dgm:prSet phldrT="[Text]"/>
      <dgm:spPr>
        <a:solidFill>
          <a:schemeClr val="bg1">
            <a:lumMod val="85000"/>
            <a:alpha val="90000"/>
          </a:schemeClr>
        </a:solidFill>
      </dgm:spPr>
      <dgm:t>
        <a:bodyPr/>
        <a:lstStyle/>
        <a:p>
          <a:r>
            <a:rPr lang="en-US" dirty="0"/>
            <a:t>1-7</a:t>
          </a:r>
        </a:p>
      </dgm:t>
    </dgm:pt>
    <dgm:pt modelId="{A082E419-E67E-4F00-83FD-4FA480E1628F}" type="parTrans" cxnId="{049D5F27-0855-4AF2-A691-39F2DEE4640D}">
      <dgm:prSet/>
      <dgm:spPr/>
      <dgm:t>
        <a:bodyPr/>
        <a:lstStyle/>
        <a:p>
          <a:endParaRPr lang="en-US"/>
        </a:p>
      </dgm:t>
    </dgm:pt>
    <dgm:pt modelId="{498E6EA9-D790-4C91-9F09-6383ADBC44CE}" type="sibTrans" cxnId="{049D5F27-0855-4AF2-A691-39F2DEE4640D}">
      <dgm:prSet/>
      <dgm:spPr/>
      <dgm:t>
        <a:bodyPr/>
        <a:lstStyle/>
        <a:p>
          <a:endParaRPr lang="en-US"/>
        </a:p>
      </dgm:t>
    </dgm:pt>
    <dgm:pt modelId="{D65E0E0C-E8BF-4A60-A6BC-17B3B7C52D3B}">
      <dgm:prSet phldrT="[Text]"/>
      <dgm:spPr>
        <a:solidFill>
          <a:schemeClr val="bg1">
            <a:lumMod val="85000"/>
            <a:alpha val="90000"/>
          </a:schemeClr>
        </a:solidFill>
      </dgm:spPr>
      <dgm:t>
        <a:bodyPr/>
        <a:lstStyle/>
        <a:p>
          <a:r>
            <a:rPr lang="en-US" dirty="0"/>
            <a:t>14-25</a:t>
          </a:r>
        </a:p>
      </dgm:t>
    </dgm:pt>
    <dgm:pt modelId="{FC8792AA-3F69-44F1-8A72-A6317427EA2B}" type="parTrans" cxnId="{BA433779-59CF-48E0-84B2-7F8018F5CB1D}">
      <dgm:prSet/>
      <dgm:spPr/>
      <dgm:t>
        <a:bodyPr/>
        <a:lstStyle/>
        <a:p>
          <a:endParaRPr lang="en-US"/>
        </a:p>
      </dgm:t>
    </dgm:pt>
    <dgm:pt modelId="{C7BC51EC-A3F7-4E84-9E2D-210468055326}" type="sibTrans" cxnId="{BA433779-59CF-48E0-84B2-7F8018F5CB1D}">
      <dgm:prSet/>
      <dgm:spPr/>
      <dgm:t>
        <a:bodyPr/>
        <a:lstStyle/>
        <a:p>
          <a:endParaRPr lang="en-US"/>
        </a:p>
      </dgm:t>
    </dgm:pt>
    <dgm:pt modelId="{7BC8BB59-0035-43A4-9A6C-962D404A4B79}">
      <dgm:prSet phldrT="[Text]"/>
      <dgm:spPr>
        <a:solidFill>
          <a:schemeClr val="bg1">
            <a:lumMod val="85000"/>
            <a:alpha val="90000"/>
          </a:schemeClr>
        </a:solidFill>
      </dgm:spPr>
      <dgm:t>
        <a:bodyPr/>
        <a:lstStyle/>
        <a:p>
          <a:r>
            <a:rPr lang="en-US" dirty="0"/>
            <a:t>&lt;1</a:t>
          </a:r>
        </a:p>
      </dgm:t>
    </dgm:pt>
    <dgm:pt modelId="{40314CEE-571D-4E60-86EC-E0428CB0069E}" type="sibTrans" cxnId="{A326A04B-FACF-40D8-A008-A25B1AE311EE}">
      <dgm:prSet/>
      <dgm:spPr/>
      <dgm:t>
        <a:bodyPr/>
        <a:lstStyle/>
        <a:p>
          <a:endParaRPr lang="en-US"/>
        </a:p>
      </dgm:t>
    </dgm:pt>
    <dgm:pt modelId="{1DD310E6-BD73-49FD-B0A9-1AD9A2A702FE}" type="parTrans" cxnId="{A326A04B-FACF-40D8-A008-A25B1AE311EE}">
      <dgm:prSet/>
      <dgm:spPr/>
      <dgm:t>
        <a:bodyPr/>
        <a:lstStyle/>
        <a:p>
          <a:endParaRPr lang="en-US"/>
        </a:p>
      </dgm:t>
    </dgm:pt>
    <dgm:pt modelId="{86FA3225-90D3-4361-A897-E26FEAEB48E2}">
      <dgm:prSet phldrT="[Text]"/>
      <dgm:spPr>
        <a:solidFill>
          <a:schemeClr val="bg1">
            <a:lumMod val="85000"/>
            <a:alpha val="90000"/>
          </a:schemeClr>
        </a:solidFill>
      </dgm:spPr>
      <dgm:t>
        <a:bodyPr/>
        <a:lstStyle/>
        <a:p>
          <a:r>
            <a:rPr lang="en-US" dirty="0"/>
            <a:t>7-14</a:t>
          </a:r>
        </a:p>
      </dgm:t>
    </dgm:pt>
    <dgm:pt modelId="{639591AA-A107-4347-98ED-BA5110DA36A5}" type="sibTrans" cxnId="{BC29A4BC-AE54-448B-A34B-665B8625391F}">
      <dgm:prSet/>
      <dgm:spPr/>
      <dgm:t>
        <a:bodyPr/>
        <a:lstStyle/>
        <a:p>
          <a:endParaRPr lang="en-US"/>
        </a:p>
      </dgm:t>
    </dgm:pt>
    <dgm:pt modelId="{9490C8B2-5B47-488B-ABCB-2EF5D29A9B03}" type="parTrans" cxnId="{BC29A4BC-AE54-448B-A34B-665B8625391F}">
      <dgm:prSet/>
      <dgm:spPr/>
      <dgm:t>
        <a:bodyPr/>
        <a:lstStyle/>
        <a:p>
          <a:endParaRPr lang="en-US"/>
        </a:p>
      </dgm:t>
    </dgm:pt>
    <dgm:pt modelId="{DDCF92D4-02C7-494C-A869-5DBE02546B38}">
      <dgm:prSet/>
      <dgm:spPr>
        <a:solidFill>
          <a:schemeClr val="bg1">
            <a:lumMod val="85000"/>
            <a:alpha val="90000"/>
          </a:schemeClr>
        </a:solidFill>
      </dgm:spPr>
      <dgm:t>
        <a:bodyPr/>
        <a:lstStyle/>
        <a:p>
          <a:r>
            <a:rPr lang="en-US" dirty="0"/>
            <a:t>&lt;0.4</a:t>
          </a:r>
        </a:p>
      </dgm:t>
    </dgm:pt>
    <dgm:pt modelId="{9F4531FD-05FA-4FC5-978C-8B32DF2517D2}" type="sibTrans" cxnId="{59EE02C2-72BD-4576-BD9D-8A01EE9EAD5E}">
      <dgm:prSet/>
      <dgm:spPr/>
      <dgm:t>
        <a:bodyPr/>
        <a:lstStyle/>
        <a:p>
          <a:endParaRPr lang="en-US"/>
        </a:p>
      </dgm:t>
    </dgm:pt>
    <dgm:pt modelId="{C8C8C644-F81B-4EC8-B8A4-E19BCEF10719}" type="parTrans" cxnId="{59EE02C2-72BD-4576-BD9D-8A01EE9EAD5E}">
      <dgm:prSet/>
      <dgm:spPr/>
      <dgm:t>
        <a:bodyPr/>
        <a:lstStyle/>
        <a:p>
          <a:endParaRPr lang="en-US"/>
        </a:p>
      </dgm:t>
    </dgm:pt>
    <dgm:pt modelId="{FEF90070-D364-4A86-B30E-EE86EE75BD9D}">
      <dgm:prSet phldrT="[Text]" custT="1"/>
      <dgm:spPr>
        <a:gradFill flip="none" rotWithShape="1">
          <a:gsLst>
            <a:gs pos="0">
              <a:srgbClr val="0070C0"/>
            </a:gs>
            <a:gs pos="50000">
              <a:schemeClr val="bg1"/>
            </a:gs>
            <a:gs pos="100000">
              <a:srgbClr val="C00000"/>
            </a:gs>
          </a:gsLst>
          <a:lin ang="10800000" scaled="1"/>
          <a:tileRect/>
        </a:gradFill>
      </dgm:spPr>
      <dgm:t>
        <a:bodyPr/>
        <a:lstStyle/>
        <a:p>
          <a:r>
            <a:rPr lang="en-US" sz="1800" dirty="0"/>
            <a:t>Days with 0 end of day balance on account in past month</a:t>
          </a:r>
        </a:p>
      </dgm:t>
    </dgm:pt>
    <dgm:pt modelId="{0D0D98B6-25E2-4F57-B7BC-8951DD300425}" type="sibTrans" cxnId="{2A146208-4370-48C3-A749-8CFAB75B7FBF}">
      <dgm:prSet/>
      <dgm:spPr/>
      <dgm:t>
        <a:bodyPr/>
        <a:lstStyle/>
        <a:p>
          <a:endParaRPr lang="en-US"/>
        </a:p>
      </dgm:t>
    </dgm:pt>
    <dgm:pt modelId="{3692589D-53DD-4042-8583-4A3B7DA8FD23}" type="parTrans" cxnId="{2A146208-4370-48C3-A749-8CFAB75B7FBF}">
      <dgm:prSet/>
      <dgm:spPr/>
      <dgm:t>
        <a:bodyPr/>
        <a:lstStyle/>
        <a:p>
          <a:endParaRPr lang="en-US"/>
        </a:p>
      </dgm:t>
    </dgm:pt>
    <dgm:pt modelId="{48ECA01C-0228-480F-A909-0AD7B3BD9AB4}" type="pres">
      <dgm:prSet presAssocID="{D4227C51-4338-4EDA-BC62-0E5735FFED29}" presName="Name0" presStyleCnt="0">
        <dgm:presLayoutVars>
          <dgm:dir/>
          <dgm:animLvl val="lvl"/>
          <dgm:resizeHandles val="exact"/>
        </dgm:presLayoutVars>
      </dgm:prSet>
      <dgm:spPr/>
    </dgm:pt>
    <dgm:pt modelId="{F12428F6-FAB4-42FB-9E02-FCBC4E2F2AE4}" type="pres">
      <dgm:prSet presAssocID="{4BF1E947-3BCD-4385-AAE0-0CE53785F9AC}" presName="boxAndChildren" presStyleCnt="0"/>
      <dgm:spPr/>
    </dgm:pt>
    <dgm:pt modelId="{53F8616D-CA08-42A9-9FF8-B7EBB82F3028}" type="pres">
      <dgm:prSet presAssocID="{4BF1E947-3BCD-4385-AAE0-0CE53785F9AC}" presName="parentTextBox" presStyleLbl="node1" presStyleIdx="0" presStyleCnt="4"/>
      <dgm:spPr>
        <a:xfrm>
          <a:off x="0" y="3830239"/>
          <a:ext cx="6657473" cy="271467"/>
        </a:xfrm>
        <a:prstGeom prst="rect">
          <a:avLst/>
        </a:prstGeom>
      </dgm:spPr>
    </dgm:pt>
    <dgm:pt modelId="{FDDAE586-0D2D-461E-9267-D64441C5EBA2}" type="pres">
      <dgm:prSet presAssocID="{4BF1E947-3BCD-4385-AAE0-0CE53785F9AC}" presName="entireBox" presStyleLbl="node1" presStyleIdx="0" presStyleCnt="4"/>
      <dgm:spPr>
        <a:xfrm>
          <a:off x="0" y="3830239"/>
          <a:ext cx="6657473" cy="502716"/>
        </a:xfrm>
        <a:prstGeom prst="rect">
          <a:avLst/>
        </a:prstGeom>
      </dgm:spPr>
    </dgm:pt>
    <dgm:pt modelId="{6B7AAFF6-42C8-4785-A8C7-55F3729427DB}" type="pres">
      <dgm:prSet presAssocID="{4BF1E947-3BCD-4385-AAE0-0CE53785F9AC}" presName="descendantBox" presStyleCnt="0"/>
      <dgm:spPr/>
    </dgm:pt>
    <dgm:pt modelId="{1F7DDDA0-7100-4139-87CA-04329A2D5A65}" type="pres">
      <dgm:prSet presAssocID="{8DCDFBC0-9F1B-4110-BA38-F979D2445821}" presName="childTextBox" presStyleLbl="fgAccFollowNode1" presStyleIdx="0" presStyleCnt="20">
        <dgm:presLayoutVars>
          <dgm:bulletEnabled val="1"/>
        </dgm:presLayoutVars>
      </dgm:prSet>
      <dgm:spPr/>
    </dgm:pt>
    <dgm:pt modelId="{06BFD9A7-3307-40FE-9277-236D42CFEF19}" type="pres">
      <dgm:prSet presAssocID="{906391A0-A220-41C6-9E1D-187F34719BDD}" presName="childTextBox" presStyleLbl="fgAccFollowNode1" presStyleIdx="1" presStyleCnt="20">
        <dgm:presLayoutVars>
          <dgm:bulletEnabled val="1"/>
        </dgm:presLayoutVars>
      </dgm:prSet>
      <dgm:spPr/>
    </dgm:pt>
    <dgm:pt modelId="{5F9F4550-93AD-4FFA-93B2-FA12D4620CE5}" type="pres">
      <dgm:prSet presAssocID="{4C9BDABC-2761-499D-A74B-71A16910813C}" presName="childTextBox" presStyleLbl="fgAccFollowNode1" presStyleIdx="2" presStyleCnt="20">
        <dgm:presLayoutVars>
          <dgm:bulletEnabled val="1"/>
        </dgm:presLayoutVars>
      </dgm:prSet>
      <dgm:spPr/>
    </dgm:pt>
    <dgm:pt modelId="{80FD12CF-31A8-41AE-B474-4CAF60C1D75E}" type="pres">
      <dgm:prSet presAssocID="{B55021FE-9153-4FE9-A452-D4EBBABDCC52}" presName="childTextBox" presStyleLbl="fgAccFollowNode1" presStyleIdx="3" presStyleCnt="20">
        <dgm:presLayoutVars>
          <dgm:bulletEnabled val="1"/>
        </dgm:presLayoutVars>
      </dgm:prSet>
      <dgm:spPr/>
    </dgm:pt>
    <dgm:pt modelId="{C7B2741B-42D5-4564-8800-433EE113F83D}" type="pres">
      <dgm:prSet presAssocID="{446C261C-02F4-4AAE-933C-591FE0754330}" presName="childTextBox" presStyleLbl="fgAccFollowNode1" presStyleIdx="4" presStyleCnt="20">
        <dgm:presLayoutVars>
          <dgm:bulletEnabled val="1"/>
        </dgm:presLayoutVars>
      </dgm:prSet>
      <dgm:spPr/>
    </dgm:pt>
    <dgm:pt modelId="{36C45C32-37D7-4FC6-99F5-DB94FF464737}" type="pres">
      <dgm:prSet presAssocID="{66E02D33-1084-4AEC-B0DC-486E3242872D}" presName="childTextBox" presStyleLbl="fgAccFollowNode1" presStyleIdx="5" presStyleCnt="20">
        <dgm:presLayoutVars>
          <dgm:bulletEnabled val="1"/>
        </dgm:presLayoutVars>
      </dgm:prSet>
      <dgm:spPr/>
    </dgm:pt>
    <dgm:pt modelId="{05B4E224-4766-4B48-8C89-882FB146C091}" type="pres">
      <dgm:prSet presAssocID="{636D19C1-2ECA-4797-9573-47ED80672DF7}" presName="sp" presStyleCnt="0"/>
      <dgm:spPr/>
    </dgm:pt>
    <dgm:pt modelId="{60199684-D3B3-4960-9517-595F9DFDA95C}" type="pres">
      <dgm:prSet presAssocID="{27ECFD20-4E6E-4F2F-AF8F-6A07DAFAE101}" presName="arrowAndChildren" presStyleCnt="0"/>
      <dgm:spPr/>
    </dgm:pt>
    <dgm:pt modelId="{85865B90-2E76-437E-99CC-97FE6D386D0F}" type="pres">
      <dgm:prSet presAssocID="{27ECFD20-4E6E-4F2F-AF8F-6A07DAFAE101}" presName="parentTextArrow" presStyleLbl="node1" presStyleIdx="0" presStyleCnt="4"/>
      <dgm:spPr>
        <a:xfrm>
          <a:off x="0" y="2298963"/>
          <a:ext cx="6657473" cy="271385"/>
        </a:xfrm>
        <a:prstGeom prst="rect">
          <a:avLst/>
        </a:prstGeom>
      </dgm:spPr>
    </dgm:pt>
    <dgm:pt modelId="{50682864-781B-465F-BBB3-12CA1501FD84}" type="pres">
      <dgm:prSet presAssocID="{27ECFD20-4E6E-4F2F-AF8F-6A07DAFAE101}" presName="arrow" presStyleLbl="node1" presStyleIdx="1" presStyleCnt="4"/>
      <dgm:spPr/>
    </dgm:pt>
    <dgm:pt modelId="{A48411D1-0B17-49D6-A5D8-8F283A4F16EE}" type="pres">
      <dgm:prSet presAssocID="{27ECFD20-4E6E-4F2F-AF8F-6A07DAFAE101}" presName="descendantArrow" presStyleCnt="0"/>
      <dgm:spPr/>
    </dgm:pt>
    <dgm:pt modelId="{E2A1A0FE-A87C-4EBF-8D15-B0B57AA9F7C4}" type="pres">
      <dgm:prSet presAssocID="{E24890EB-BC00-41D3-BB92-712A82B59DB7}" presName="childTextArrow" presStyleLbl="fgAccFollowNode1" presStyleIdx="6" presStyleCnt="20">
        <dgm:presLayoutVars>
          <dgm:bulletEnabled val="1"/>
        </dgm:presLayoutVars>
      </dgm:prSet>
      <dgm:spPr/>
    </dgm:pt>
    <dgm:pt modelId="{D97DF90C-F2BF-4EE3-A5FA-B86B464EC3B7}" type="pres">
      <dgm:prSet presAssocID="{3CF2C5BA-4D80-4618-909A-20254F12A856}" presName="childTextArrow" presStyleLbl="fgAccFollowNode1" presStyleIdx="7" presStyleCnt="20">
        <dgm:presLayoutVars>
          <dgm:bulletEnabled val="1"/>
        </dgm:presLayoutVars>
      </dgm:prSet>
      <dgm:spPr/>
    </dgm:pt>
    <dgm:pt modelId="{53A414E0-EBEE-4785-B6B4-CAC22E4B5F68}" type="pres">
      <dgm:prSet presAssocID="{DDCF92D4-02C7-494C-A869-5DBE02546B38}" presName="childTextArrow" presStyleLbl="fgAccFollowNode1" presStyleIdx="8" presStyleCnt="20">
        <dgm:presLayoutVars>
          <dgm:bulletEnabled val="1"/>
        </dgm:presLayoutVars>
      </dgm:prSet>
      <dgm:spPr/>
    </dgm:pt>
    <dgm:pt modelId="{276040F7-FD81-49D4-8DC9-3112FED587E5}" type="pres">
      <dgm:prSet presAssocID="{6CB2B85C-910C-4E59-A303-49360643014C}" presName="childTextArrow" presStyleLbl="fgAccFollowNode1" presStyleIdx="9" presStyleCnt="20">
        <dgm:presLayoutVars>
          <dgm:bulletEnabled val="1"/>
        </dgm:presLayoutVars>
      </dgm:prSet>
      <dgm:spPr/>
    </dgm:pt>
    <dgm:pt modelId="{F2658CB8-1F5E-46A0-B4DD-603D7E62B075}" type="pres">
      <dgm:prSet presAssocID="{DC6DE860-0064-4AF1-A987-09C8EB0F661A}" presName="childTextArrow" presStyleLbl="fgAccFollowNode1" presStyleIdx="10" presStyleCnt="20" custLinFactNeighborX="-61" custLinFactNeighborY="1189">
        <dgm:presLayoutVars>
          <dgm:bulletEnabled val="1"/>
        </dgm:presLayoutVars>
      </dgm:prSet>
      <dgm:spPr/>
    </dgm:pt>
    <dgm:pt modelId="{B00BBCF3-8521-4D93-9EAF-C690A215B06B}" type="pres">
      <dgm:prSet presAssocID="{F0166111-B834-41D1-8DFE-A332A4413E0E}" presName="sp" presStyleCnt="0"/>
      <dgm:spPr/>
    </dgm:pt>
    <dgm:pt modelId="{D18BED58-7E07-42D2-BC93-43594D45F846}" type="pres">
      <dgm:prSet presAssocID="{963CEFCD-9976-4C6F-A818-1D8D34008457}" presName="arrowAndChildren" presStyleCnt="0"/>
      <dgm:spPr/>
    </dgm:pt>
    <dgm:pt modelId="{139C1F64-AE90-452E-8045-AF500CC7B991}" type="pres">
      <dgm:prSet presAssocID="{963CEFCD-9976-4C6F-A818-1D8D34008457}" presName="parentTextArrow" presStyleLbl="node1" presStyleIdx="1" presStyleCnt="4"/>
      <dgm:spPr>
        <a:xfrm>
          <a:off x="0" y="1533326"/>
          <a:ext cx="6657473" cy="271385"/>
        </a:xfrm>
        <a:prstGeom prst="rect">
          <a:avLst/>
        </a:prstGeom>
      </dgm:spPr>
    </dgm:pt>
    <dgm:pt modelId="{8661C09D-A5CC-4461-B13B-67C6B0148348}" type="pres">
      <dgm:prSet presAssocID="{963CEFCD-9976-4C6F-A818-1D8D34008457}" presName="arrow" presStyleLbl="node1" presStyleIdx="2" presStyleCnt="4"/>
      <dgm:spPr/>
    </dgm:pt>
    <dgm:pt modelId="{E4B70A0A-D5B1-4D97-89C4-349C1DF42409}" type="pres">
      <dgm:prSet presAssocID="{963CEFCD-9976-4C6F-A818-1D8D34008457}" presName="descendantArrow" presStyleCnt="0"/>
      <dgm:spPr/>
    </dgm:pt>
    <dgm:pt modelId="{6DE28D8F-5858-4AAA-A949-03209BFC4D2B}" type="pres">
      <dgm:prSet presAssocID="{7BC8BB59-0035-43A4-9A6C-962D404A4B79}" presName="childTextArrow" presStyleLbl="fgAccFollowNode1" presStyleIdx="11" presStyleCnt="20">
        <dgm:presLayoutVars>
          <dgm:bulletEnabled val="1"/>
        </dgm:presLayoutVars>
      </dgm:prSet>
      <dgm:spPr/>
    </dgm:pt>
    <dgm:pt modelId="{1E109430-3901-44F9-B8B8-FEB258C012E5}" type="pres">
      <dgm:prSet presAssocID="{E3496434-F38E-46F2-8A3A-2458DDBD4ADF}" presName="childTextArrow" presStyleLbl="fgAccFollowNode1" presStyleIdx="12" presStyleCnt="20">
        <dgm:presLayoutVars>
          <dgm:bulletEnabled val="1"/>
        </dgm:presLayoutVars>
      </dgm:prSet>
      <dgm:spPr/>
    </dgm:pt>
    <dgm:pt modelId="{2D2CD075-CB03-4976-B378-C080192644B2}" type="pres">
      <dgm:prSet presAssocID="{7F0A6F33-05A4-48E1-818D-BCDD15D87ACC}" presName="childTextArrow" presStyleLbl="fgAccFollowNode1" presStyleIdx="13" presStyleCnt="20">
        <dgm:presLayoutVars>
          <dgm:bulletEnabled val="1"/>
        </dgm:presLayoutVars>
      </dgm:prSet>
      <dgm:spPr/>
    </dgm:pt>
    <dgm:pt modelId="{537EF499-A6A1-4226-91B9-149A76D14F5F}" type="pres">
      <dgm:prSet presAssocID="{F1F5FEEA-147F-4B77-813E-72D923B7B531}" presName="childTextArrow" presStyleLbl="fgAccFollowNode1" presStyleIdx="14" presStyleCnt="20">
        <dgm:presLayoutVars>
          <dgm:bulletEnabled val="1"/>
        </dgm:presLayoutVars>
      </dgm:prSet>
      <dgm:spPr/>
    </dgm:pt>
    <dgm:pt modelId="{367DC115-2EC3-4CE2-9679-02B37F297472}" type="pres">
      <dgm:prSet presAssocID="{0D0D98B6-25E2-4F57-B7BC-8951DD300425}" presName="sp" presStyleCnt="0"/>
      <dgm:spPr/>
    </dgm:pt>
    <dgm:pt modelId="{C20CA743-2F61-4114-99A3-28B54F8C9CE3}" type="pres">
      <dgm:prSet presAssocID="{FEF90070-D364-4A86-B30E-EE86EE75BD9D}" presName="arrowAndChildren" presStyleCnt="0"/>
      <dgm:spPr/>
    </dgm:pt>
    <dgm:pt modelId="{7C79D5D1-F9EF-4EA0-BE12-868653A76BDB}" type="pres">
      <dgm:prSet presAssocID="{FEF90070-D364-4A86-B30E-EE86EE75BD9D}" presName="parentTextArrow" presStyleLbl="node1" presStyleIdx="2" presStyleCnt="4"/>
      <dgm:spPr/>
    </dgm:pt>
    <dgm:pt modelId="{5592269F-7CDF-488E-A85F-844AD84B07DC}" type="pres">
      <dgm:prSet presAssocID="{FEF90070-D364-4A86-B30E-EE86EE75BD9D}" presName="arrow" presStyleLbl="node1" presStyleIdx="3" presStyleCnt="4" custLinFactNeighborX="-14736" custLinFactNeighborY="-1190"/>
      <dgm:spPr/>
    </dgm:pt>
    <dgm:pt modelId="{E9E301E7-49CD-48C4-B1A9-B4DA6D79B237}" type="pres">
      <dgm:prSet presAssocID="{FEF90070-D364-4A86-B30E-EE86EE75BD9D}" presName="descendantArrow" presStyleCnt="0"/>
      <dgm:spPr/>
    </dgm:pt>
    <dgm:pt modelId="{74C3F7F7-ECDB-44D7-9221-22A323913ED5}" type="pres">
      <dgm:prSet presAssocID="{33977B66-8FA1-4A77-B829-AE8586C4CD5B}" presName="childTextArrow" presStyleLbl="fgAccFollowNode1" presStyleIdx="15" presStyleCnt="20">
        <dgm:presLayoutVars>
          <dgm:bulletEnabled val="1"/>
        </dgm:presLayoutVars>
      </dgm:prSet>
      <dgm:spPr/>
    </dgm:pt>
    <dgm:pt modelId="{E55039D3-2555-426E-8D7F-2EB52D6D0F02}" type="pres">
      <dgm:prSet presAssocID="{2346A42D-7460-4778-9DC2-3480A8ACEAE7}" presName="childTextArrow" presStyleLbl="fgAccFollowNode1" presStyleIdx="16" presStyleCnt="20">
        <dgm:presLayoutVars>
          <dgm:bulletEnabled val="1"/>
        </dgm:presLayoutVars>
      </dgm:prSet>
      <dgm:spPr/>
    </dgm:pt>
    <dgm:pt modelId="{916F10D4-A53F-4AA5-AB6E-33287CEED02E}" type="pres">
      <dgm:prSet presAssocID="{86FA3225-90D3-4361-A897-E26FEAEB48E2}" presName="childTextArrow" presStyleLbl="fgAccFollowNode1" presStyleIdx="17" presStyleCnt="20">
        <dgm:presLayoutVars>
          <dgm:bulletEnabled val="1"/>
        </dgm:presLayoutVars>
      </dgm:prSet>
      <dgm:spPr/>
    </dgm:pt>
    <dgm:pt modelId="{80D5BED7-65DD-473C-9238-F925947F51EC}" type="pres">
      <dgm:prSet presAssocID="{D65E0E0C-E8BF-4A60-A6BC-17B3B7C52D3B}" presName="childTextArrow" presStyleLbl="fgAccFollowNode1" presStyleIdx="18" presStyleCnt="20">
        <dgm:presLayoutVars>
          <dgm:bulletEnabled val="1"/>
        </dgm:presLayoutVars>
      </dgm:prSet>
      <dgm:spPr/>
    </dgm:pt>
    <dgm:pt modelId="{90BF2CF0-89E2-4649-AEFA-86760F049DC4}" type="pres">
      <dgm:prSet presAssocID="{5D56E015-65C4-4800-8A9B-226B8625A80F}" presName="childTextArrow" presStyleLbl="fgAccFollowNode1" presStyleIdx="19" presStyleCnt="20">
        <dgm:presLayoutVars>
          <dgm:bulletEnabled val="1"/>
        </dgm:presLayoutVars>
      </dgm:prSet>
      <dgm:spPr/>
    </dgm:pt>
  </dgm:ptLst>
  <dgm:cxnLst>
    <dgm:cxn modelId="{2A146208-4370-48C3-A749-8CFAB75B7FBF}" srcId="{D4227C51-4338-4EDA-BC62-0E5735FFED29}" destId="{FEF90070-D364-4A86-B30E-EE86EE75BD9D}" srcOrd="0" destOrd="0" parTransId="{3692589D-53DD-4042-8583-4A3B7DA8FD23}" sibTransId="{0D0D98B6-25E2-4F57-B7BC-8951DD300425}"/>
    <dgm:cxn modelId="{E16C8808-3CF1-4AA3-8D30-80DF65543CA6}" type="presOf" srcId="{7BC8BB59-0035-43A4-9A6C-962D404A4B79}" destId="{6DE28D8F-5858-4AAA-A949-03209BFC4D2B}" srcOrd="0" destOrd="0" presId="urn:microsoft.com/office/officeart/2005/8/layout/process4"/>
    <dgm:cxn modelId="{E16CD710-E2B6-428C-918C-4B566F7446DD}" type="presOf" srcId="{446C261C-02F4-4AAE-933C-591FE0754330}" destId="{C7B2741B-42D5-4564-8800-433EE113F83D}" srcOrd="0" destOrd="0" presId="urn:microsoft.com/office/officeart/2005/8/layout/process4"/>
    <dgm:cxn modelId="{E567671C-F598-4589-9AF4-7DCF3C3AC6B0}" type="presOf" srcId="{7F0A6F33-05A4-48E1-818D-BCDD15D87ACC}" destId="{2D2CD075-CB03-4976-B378-C080192644B2}" srcOrd="0" destOrd="0" presId="urn:microsoft.com/office/officeart/2005/8/layout/process4"/>
    <dgm:cxn modelId="{50152322-2EB3-4B59-BF95-8C8A18F0A60C}" type="presOf" srcId="{8DCDFBC0-9F1B-4110-BA38-F979D2445821}" destId="{1F7DDDA0-7100-4139-87CA-04329A2D5A65}" srcOrd="0" destOrd="0" presId="urn:microsoft.com/office/officeart/2005/8/layout/process4"/>
    <dgm:cxn modelId="{6C462F23-D19D-432B-9A84-B60AFB394323}" type="presOf" srcId="{963CEFCD-9976-4C6F-A818-1D8D34008457}" destId="{8661C09D-A5CC-4461-B13B-67C6B0148348}" srcOrd="1" destOrd="0" presId="urn:microsoft.com/office/officeart/2005/8/layout/process4"/>
    <dgm:cxn modelId="{0B9B4A23-C072-4B19-A574-65F88DE9B8C6}" type="presOf" srcId="{33977B66-8FA1-4A77-B829-AE8586C4CD5B}" destId="{74C3F7F7-ECDB-44D7-9221-22A323913ED5}" srcOrd="0" destOrd="0" presId="urn:microsoft.com/office/officeart/2005/8/layout/process4"/>
    <dgm:cxn modelId="{049D5F27-0855-4AF2-A691-39F2DEE4640D}" srcId="{FEF90070-D364-4A86-B30E-EE86EE75BD9D}" destId="{2346A42D-7460-4778-9DC2-3480A8ACEAE7}" srcOrd="1" destOrd="0" parTransId="{A082E419-E67E-4F00-83FD-4FA480E1628F}" sibTransId="{498E6EA9-D790-4C91-9F09-6383ADBC44CE}"/>
    <dgm:cxn modelId="{CB191F28-D42B-454A-A752-597287793353}" type="presOf" srcId="{2346A42D-7460-4778-9DC2-3480A8ACEAE7}" destId="{E55039D3-2555-426E-8D7F-2EB52D6D0F02}" srcOrd="0" destOrd="0" presId="urn:microsoft.com/office/officeart/2005/8/layout/process4"/>
    <dgm:cxn modelId="{07D32F2B-450D-4287-B37C-D9BF485E3EC1}" type="presOf" srcId="{F1F5FEEA-147F-4B77-813E-72D923B7B531}" destId="{537EF499-A6A1-4226-91B9-149A76D14F5F}" srcOrd="0" destOrd="0" presId="urn:microsoft.com/office/officeart/2005/8/layout/process4"/>
    <dgm:cxn modelId="{1D88B42E-8A60-4090-86C7-07D5ADC92104}" srcId="{963CEFCD-9976-4C6F-A818-1D8D34008457}" destId="{7F0A6F33-05A4-48E1-818D-BCDD15D87ACC}" srcOrd="2" destOrd="0" parTransId="{F6A77CBC-2F0E-4C69-86E7-66E208EEEAC8}" sibTransId="{B1A8D90A-F8D4-4F06-A5F5-37792BFF73A4}"/>
    <dgm:cxn modelId="{B906C42F-1C1A-47FE-B6CF-726B499C8F71}" type="presOf" srcId="{66E02D33-1084-4AEC-B0DC-486E3242872D}" destId="{36C45C32-37D7-4FC6-99F5-DB94FF464737}" srcOrd="0" destOrd="0" presId="urn:microsoft.com/office/officeart/2005/8/layout/process4"/>
    <dgm:cxn modelId="{9A1BD32F-1E33-4EEA-8B56-F430ACEED7F3}" type="presOf" srcId="{4C9BDABC-2761-499D-A74B-71A16910813C}" destId="{5F9F4550-93AD-4FFA-93B2-FA12D4620CE5}" srcOrd="0" destOrd="0" presId="urn:microsoft.com/office/officeart/2005/8/layout/process4"/>
    <dgm:cxn modelId="{38208D30-17C1-4CCB-996A-BE5FC7BBE6BB}" srcId="{27ECFD20-4E6E-4F2F-AF8F-6A07DAFAE101}" destId="{6CB2B85C-910C-4E59-A303-49360643014C}" srcOrd="3" destOrd="0" parTransId="{A2492FBC-A492-40EA-8F65-691863DBC2E0}" sibTransId="{55B6DE5E-1B0B-4122-9604-D508117DBBF7}"/>
    <dgm:cxn modelId="{1670C632-22D0-4044-96A6-180BD121FDDA}" srcId="{4BF1E947-3BCD-4385-AAE0-0CE53785F9AC}" destId="{66E02D33-1084-4AEC-B0DC-486E3242872D}" srcOrd="5" destOrd="0" parTransId="{6CC61F0B-20D3-412B-AEA7-9CFD8B6ECB7F}" sibTransId="{59ED8299-5DFA-45C8-AC07-BCEB2DD40A8C}"/>
    <dgm:cxn modelId="{49011E41-FE06-4710-85B6-F1AC746133E4}" srcId="{FEF90070-D364-4A86-B30E-EE86EE75BD9D}" destId="{5D56E015-65C4-4800-8A9B-226B8625A80F}" srcOrd="4" destOrd="0" parTransId="{A563EF48-7995-4237-A217-6FC82EF1D9F1}" sibTransId="{57A5DD00-4B12-4489-AADC-429FFF8BACE4}"/>
    <dgm:cxn modelId="{1AF26C41-F0E2-4263-A44F-0A3C98FF9AAD}" srcId="{FEF90070-D364-4A86-B30E-EE86EE75BD9D}" destId="{33977B66-8FA1-4A77-B829-AE8586C4CD5B}" srcOrd="0" destOrd="0" parTransId="{FAC7347C-FAC2-48E1-81C4-C9E098190452}" sibTransId="{A31FB406-0BB9-47F0-827F-4B2A65CF08D1}"/>
    <dgm:cxn modelId="{0932E242-18BC-46E8-A1DF-4B94408C9D7F}" type="presOf" srcId="{D65E0E0C-E8BF-4A60-A6BC-17B3B7C52D3B}" destId="{80D5BED7-65DD-473C-9238-F925947F51EC}" srcOrd="0" destOrd="0" presId="urn:microsoft.com/office/officeart/2005/8/layout/process4"/>
    <dgm:cxn modelId="{7ECC7947-6E6F-4F30-AFD8-44D088E14065}" srcId="{27ECFD20-4E6E-4F2F-AF8F-6A07DAFAE101}" destId="{3CF2C5BA-4D80-4618-909A-20254F12A856}" srcOrd="1" destOrd="0" parTransId="{AC5F0EE9-4C01-4983-979D-869A76B637D0}" sibTransId="{0F8AFF7B-0A87-4535-9C10-2DA50E55CED1}"/>
    <dgm:cxn modelId="{B6E5D849-5424-424A-98D8-87B0549CD3AB}" type="presOf" srcId="{E3496434-F38E-46F2-8A3A-2458DDBD4ADF}" destId="{1E109430-3901-44F9-B8B8-FEB258C012E5}" srcOrd="0" destOrd="0" presId="urn:microsoft.com/office/officeart/2005/8/layout/process4"/>
    <dgm:cxn modelId="{5A58466A-6F7C-425E-9236-3069675B2843}" srcId="{963CEFCD-9976-4C6F-A818-1D8D34008457}" destId="{F1F5FEEA-147F-4B77-813E-72D923B7B531}" srcOrd="3" destOrd="0" parTransId="{EC7ED786-7588-42E3-9BC3-F0FB1B0F2AA2}" sibTransId="{078C70C4-3211-4A52-A2B9-2C0597C12A2A}"/>
    <dgm:cxn modelId="{A326A04B-FACF-40D8-A008-A25B1AE311EE}" srcId="{963CEFCD-9976-4C6F-A818-1D8D34008457}" destId="{7BC8BB59-0035-43A4-9A6C-962D404A4B79}" srcOrd="0" destOrd="0" parTransId="{1DD310E6-BD73-49FD-B0A9-1AD9A2A702FE}" sibTransId="{40314CEE-571D-4E60-86EC-E0428CB0069E}"/>
    <dgm:cxn modelId="{7FDBEC6B-E1D0-452F-89BC-BC8E304E5A6C}" type="presOf" srcId="{27ECFD20-4E6E-4F2F-AF8F-6A07DAFAE101}" destId="{85865B90-2E76-437E-99CC-97FE6D386D0F}" srcOrd="0" destOrd="0" presId="urn:microsoft.com/office/officeart/2005/8/layout/process4"/>
    <dgm:cxn modelId="{FAC3134D-7AAA-4413-A2F3-D1722E60C3D0}" srcId="{4BF1E947-3BCD-4385-AAE0-0CE53785F9AC}" destId="{446C261C-02F4-4AAE-933C-591FE0754330}" srcOrd="4" destOrd="0" parTransId="{C613C36A-D238-44C1-92B4-6C3A79B66E7D}" sibTransId="{A5CDA8BF-E3C8-443B-91DE-66A08F7018A4}"/>
    <dgm:cxn modelId="{37A6E44F-E416-4F40-B8DC-3AE2061E4366}" type="presOf" srcId="{906391A0-A220-41C6-9E1D-187F34719BDD}" destId="{06BFD9A7-3307-40FE-9277-236D42CFEF19}" srcOrd="0" destOrd="0" presId="urn:microsoft.com/office/officeart/2005/8/layout/process4"/>
    <dgm:cxn modelId="{0631B450-FE37-4371-9BCE-A1B5D264D1EC}" type="presOf" srcId="{5D56E015-65C4-4800-8A9B-226B8625A80F}" destId="{90BF2CF0-89E2-4649-AEFA-86760F049DC4}" srcOrd="0" destOrd="0" presId="urn:microsoft.com/office/officeart/2005/8/layout/process4"/>
    <dgm:cxn modelId="{5CB97175-8780-448E-8387-CC16D00357E9}" type="presOf" srcId="{FEF90070-D364-4A86-B30E-EE86EE75BD9D}" destId="{5592269F-7CDF-488E-A85F-844AD84B07DC}" srcOrd="1" destOrd="0" presId="urn:microsoft.com/office/officeart/2005/8/layout/process4"/>
    <dgm:cxn modelId="{3FBA2D79-854B-495B-8009-AA5160431410}" srcId="{4BF1E947-3BCD-4385-AAE0-0CE53785F9AC}" destId="{B55021FE-9153-4FE9-A452-D4EBBABDCC52}" srcOrd="3" destOrd="0" parTransId="{F8254D60-F8E8-4038-A148-75B091EE3C0C}" sibTransId="{D44E8CF5-1EB7-4C6B-AB0D-7391F5C17164}"/>
    <dgm:cxn modelId="{BA433779-59CF-48E0-84B2-7F8018F5CB1D}" srcId="{FEF90070-D364-4A86-B30E-EE86EE75BD9D}" destId="{D65E0E0C-E8BF-4A60-A6BC-17B3B7C52D3B}" srcOrd="3" destOrd="0" parTransId="{FC8792AA-3F69-44F1-8A72-A6317427EA2B}" sibTransId="{C7BC51EC-A3F7-4E84-9E2D-210468055326}"/>
    <dgm:cxn modelId="{03EFAE7B-9D65-4773-8F3E-96961B15B94A}" type="presOf" srcId="{3CF2C5BA-4D80-4618-909A-20254F12A856}" destId="{D97DF90C-F2BF-4EE3-A5FA-B86B464EC3B7}" srcOrd="0" destOrd="0" presId="urn:microsoft.com/office/officeart/2005/8/layout/process4"/>
    <dgm:cxn modelId="{9E258C82-8F69-40FB-8C3B-2CF5D3E85851}" type="presOf" srcId="{27ECFD20-4E6E-4F2F-AF8F-6A07DAFAE101}" destId="{50682864-781B-465F-BBB3-12CA1501FD84}" srcOrd="1" destOrd="0" presId="urn:microsoft.com/office/officeart/2005/8/layout/process4"/>
    <dgm:cxn modelId="{56C86B85-E1B2-4A4B-AF00-3BC244CD7B8F}" type="presOf" srcId="{D4227C51-4338-4EDA-BC62-0E5735FFED29}" destId="{48ECA01C-0228-480F-A909-0AD7B3BD9AB4}" srcOrd="0" destOrd="0" presId="urn:microsoft.com/office/officeart/2005/8/layout/process4"/>
    <dgm:cxn modelId="{5785E38C-A479-4E4E-B257-5ED778217A93}" srcId="{4BF1E947-3BCD-4385-AAE0-0CE53785F9AC}" destId="{8DCDFBC0-9F1B-4110-BA38-F979D2445821}" srcOrd="0" destOrd="0" parTransId="{C0A98798-A5AD-4CEA-BECB-4720F9AE0B9C}" sibTransId="{E9FFC1C0-1800-4648-B34D-9CA89DAD5025}"/>
    <dgm:cxn modelId="{59BC8C8E-994B-4587-85A9-060FF43FA2FF}" type="presOf" srcId="{B55021FE-9153-4FE9-A452-D4EBBABDCC52}" destId="{80FD12CF-31A8-41AE-B474-4CAF60C1D75E}" srcOrd="0" destOrd="0" presId="urn:microsoft.com/office/officeart/2005/8/layout/process4"/>
    <dgm:cxn modelId="{A227BDA0-6F8F-4AFF-99AE-AE1E003D48EE}" type="presOf" srcId="{DDCF92D4-02C7-494C-A869-5DBE02546B38}" destId="{53A414E0-EBEE-4785-B6B4-CAC22E4B5F68}" srcOrd="0" destOrd="0" presId="urn:microsoft.com/office/officeart/2005/8/layout/process4"/>
    <dgm:cxn modelId="{A3D4BEA7-B204-4C43-AF90-0CCD71727A89}" srcId="{D4227C51-4338-4EDA-BC62-0E5735FFED29}" destId="{4BF1E947-3BCD-4385-AAE0-0CE53785F9AC}" srcOrd="3" destOrd="0" parTransId="{52C85738-3A50-4191-8D8D-921E0A17DB5A}" sibTransId="{0808886F-FF29-4D9D-A35E-49323FF30E3E}"/>
    <dgm:cxn modelId="{CC2D58B2-FD1B-4A29-917B-ABDA0C430326}" type="presOf" srcId="{6CB2B85C-910C-4E59-A303-49360643014C}" destId="{276040F7-FD81-49D4-8DC9-3112FED587E5}" srcOrd="0" destOrd="0" presId="urn:microsoft.com/office/officeart/2005/8/layout/process4"/>
    <dgm:cxn modelId="{BC29A4BC-AE54-448B-A34B-665B8625391F}" srcId="{FEF90070-D364-4A86-B30E-EE86EE75BD9D}" destId="{86FA3225-90D3-4361-A897-E26FEAEB48E2}" srcOrd="2" destOrd="0" parTransId="{9490C8B2-5B47-488B-ABCB-2EF5D29A9B03}" sibTransId="{639591AA-A107-4347-98ED-BA5110DA36A5}"/>
    <dgm:cxn modelId="{2BEBDAC0-E0CE-4478-83D2-781BF1001352}" type="presOf" srcId="{E24890EB-BC00-41D3-BB92-712A82B59DB7}" destId="{E2A1A0FE-A87C-4EBF-8D15-B0B57AA9F7C4}" srcOrd="0" destOrd="0" presId="urn:microsoft.com/office/officeart/2005/8/layout/process4"/>
    <dgm:cxn modelId="{5E0146C1-236A-493C-9E75-260B94ACEE55}" type="presOf" srcId="{963CEFCD-9976-4C6F-A818-1D8D34008457}" destId="{139C1F64-AE90-452E-8045-AF500CC7B991}" srcOrd="0" destOrd="0" presId="urn:microsoft.com/office/officeart/2005/8/layout/process4"/>
    <dgm:cxn modelId="{59EE02C2-72BD-4576-BD9D-8A01EE9EAD5E}" srcId="{27ECFD20-4E6E-4F2F-AF8F-6A07DAFAE101}" destId="{DDCF92D4-02C7-494C-A869-5DBE02546B38}" srcOrd="2" destOrd="0" parTransId="{C8C8C644-F81B-4EC8-B8A4-E19BCEF10719}" sibTransId="{9F4531FD-05FA-4FC5-978C-8B32DF2517D2}"/>
    <dgm:cxn modelId="{85F014C4-78E8-400F-AE45-A70859278B1E}" srcId="{D4227C51-4338-4EDA-BC62-0E5735FFED29}" destId="{27ECFD20-4E6E-4F2F-AF8F-6A07DAFAE101}" srcOrd="2" destOrd="0" parTransId="{B32F0E82-9BD0-4CE6-B2D9-677FEE7F1C44}" sibTransId="{636D19C1-2ECA-4797-9573-47ED80672DF7}"/>
    <dgm:cxn modelId="{ADA195CA-75E1-40A4-88B0-3C9F7123EFE0}" type="presOf" srcId="{FEF90070-D364-4A86-B30E-EE86EE75BD9D}" destId="{7C79D5D1-F9EF-4EA0-BE12-868653A76BDB}" srcOrd="0" destOrd="0" presId="urn:microsoft.com/office/officeart/2005/8/layout/process4"/>
    <dgm:cxn modelId="{43B963D1-4370-438A-880B-3396CD71D0A7}" type="presOf" srcId="{DC6DE860-0064-4AF1-A987-09C8EB0F661A}" destId="{F2658CB8-1F5E-46A0-B4DD-603D7E62B075}" srcOrd="0" destOrd="0" presId="urn:microsoft.com/office/officeart/2005/8/layout/process4"/>
    <dgm:cxn modelId="{22542CD6-E7F8-4736-B58F-236FD2B1B72C}" srcId="{27ECFD20-4E6E-4F2F-AF8F-6A07DAFAE101}" destId="{DC6DE860-0064-4AF1-A987-09C8EB0F661A}" srcOrd="4" destOrd="0" parTransId="{92B9CAA4-CAC0-448A-A678-FA5D70FE6104}" sibTransId="{36E3AA8D-BFAC-4A8B-9653-0EBB1D341CA3}"/>
    <dgm:cxn modelId="{0005A3D6-32F0-4A38-A982-42B8CB0971A0}" type="presOf" srcId="{4BF1E947-3BCD-4385-AAE0-0CE53785F9AC}" destId="{FDDAE586-0D2D-461E-9267-D64441C5EBA2}" srcOrd="1" destOrd="0" presId="urn:microsoft.com/office/officeart/2005/8/layout/process4"/>
    <dgm:cxn modelId="{C4B1B5D6-BB37-4E93-8C0E-8B7F9FBF7FA8}" srcId="{D4227C51-4338-4EDA-BC62-0E5735FFED29}" destId="{963CEFCD-9976-4C6F-A818-1D8D34008457}" srcOrd="1" destOrd="0" parTransId="{85AE2C3E-2AFF-4DDE-8267-1F640201D24E}" sibTransId="{F0166111-B834-41D1-8DFE-A332A4413E0E}"/>
    <dgm:cxn modelId="{B9AC4CEC-8001-40E9-885F-A762DAEDE425}" type="presOf" srcId="{86FA3225-90D3-4361-A897-E26FEAEB48E2}" destId="{916F10D4-A53F-4AA5-AB6E-33287CEED02E}" srcOrd="0" destOrd="0" presId="urn:microsoft.com/office/officeart/2005/8/layout/process4"/>
    <dgm:cxn modelId="{997744ED-EA69-465E-9AC2-D5FB80AA58B7}" srcId="{4BF1E947-3BCD-4385-AAE0-0CE53785F9AC}" destId="{4C9BDABC-2761-499D-A74B-71A16910813C}" srcOrd="2" destOrd="0" parTransId="{C2155645-C12F-46CB-8ED1-5478F8FC478D}" sibTransId="{C3FB5810-045E-463C-9DBE-5B56F03B7C34}"/>
    <dgm:cxn modelId="{6C0477F8-64E8-4C44-B37F-A39E39D62EC6}" srcId="{27ECFD20-4E6E-4F2F-AF8F-6A07DAFAE101}" destId="{E24890EB-BC00-41D3-BB92-712A82B59DB7}" srcOrd="0" destOrd="0" parTransId="{721E9E6A-9401-4F5B-91FE-753CFB8E846E}" sibTransId="{D1B05161-0F74-41C9-86BE-08C6A087A33B}"/>
    <dgm:cxn modelId="{31140DFD-0B8C-4B1D-919B-E704402A4B37}" srcId="{4BF1E947-3BCD-4385-AAE0-0CE53785F9AC}" destId="{906391A0-A220-41C6-9E1D-187F34719BDD}" srcOrd="1" destOrd="0" parTransId="{A03A4ED8-B52A-4BC5-A3F1-65AFD2229369}" sibTransId="{8DA1165E-B385-4B78-BCCC-45F9080C6DA8}"/>
    <dgm:cxn modelId="{BBB938FD-F855-4115-944A-C2E7C89C4051}" srcId="{963CEFCD-9976-4C6F-A818-1D8D34008457}" destId="{E3496434-F38E-46F2-8A3A-2458DDBD4ADF}" srcOrd="1" destOrd="0" parTransId="{6C0F548C-543B-40C0-AA2A-73113792144A}" sibTransId="{4D5A7F25-1199-4852-A114-15E443A06BDB}"/>
    <dgm:cxn modelId="{39336EFF-381B-435E-9D54-CFBB55142FFE}" type="presOf" srcId="{4BF1E947-3BCD-4385-AAE0-0CE53785F9AC}" destId="{53F8616D-CA08-42A9-9FF8-B7EBB82F3028}" srcOrd="0" destOrd="0" presId="urn:microsoft.com/office/officeart/2005/8/layout/process4"/>
    <dgm:cxn modelId="{9DB8F8C7-8A3D-4051-A833-483B5531E10F}" type="presParOf" srcId="{48ECA01C-0228-480F-A909-0AD7B3BD9AB4}" destId="{F12428F6-FAB4-42FB-9E02-FCBC4E2F2AE4}" srcOrd="0" destOrd="0" presId="urn:microsoft.com/office/officeart/2005/8/layout/process4"/>
    <dgm:cxn modelId="{CABB7939-743E-4EF2-A60D-12E219B137B1}" type="presParOf" srcId="{F12428F6-FAB4-42FB-9E02-FCBC4E2F2AE4}" destId="{53F8616D-CA08-42A9-9FF8-B7EBB82F3028}" srcOrd="0" destOrd="0" presId="urn:microsoft.com/office/officeart/2005/8/layout/process4"/>
    <dgm:cxn modelId="{732519D3-2093-48C5-864D-DDD5FCA88120}" type="presParOf" srcId="{F12428F6-FAB4-42FB-9E02-FCBC4E2F2AE4}" destId="{FDDAE586-0D2D-461E-9267-D64441C5EBA2}" srcOrd="1" destOrd="0" presId="urn:microsoft.com/office/officeart/2005/8/layout/process4"/>
    <dgm:cxn modelId="{1486BCB2-AAF5-4D7D-A795-C15365816424}" type="presParOf" srcId="{F12428F6-FAB4-42FB-9E02-FCBC4E2F2AE4}" destId="{6B7AAFF6-42C8-4785-A8C7-55F3729427DB}" srcOrd="2" destOrd="0" presId="urn:microsoft.com/office/officeart/2005/8/layout/process4"/>
    <dgm:cxn modelId="{1BAADB8D-2193-4FE2-915F-48AAF48B1BBB}" type="presParOf" srcId="{6B7AAFF6-42C8-4785-A8C7-55F3729427DB}" destId="{1F7DDDA0-7100-4139-87CA-04329A2D5A65}" srcOrd="0" destOrd="0" presId="urn:microsoft.com/office/officeart/2005/8/layout/process4"/>
    <dgm:cxn modelId="{94D68E9F-9294-4748-9950-FDF5B7F90E83}" type="presParOf" srcId="{6B7AAFF6-42C8-4785-A8C7-55F3729427DB}" destId="{06BFD9A7-3307-40FE-9277-236D42CFEF19}" srcOrd="1" destOrd="0" presId="urn:microsoft.com/office/officeart/2005/8/layout/process4"/>
    <dgm:cxn modelId="{6E422224-3ECA-4192-BE35-172ED9F5CCF0}" type="presParOf" srcId="{6B7AAFF6-42C8-4785-A8C7-55F3729427DB}" destId="{5F9F4550-93AD-4FFA-93B2-FA12D4620CE5}" srcOrd="2" destOrd="0" presId="urn:microsoft.com/office/officeart/2005/8/layout/process4"/>
    <dgm:cxn modelId="{18F1FE8A-CCD4-4A1A-B73A-BDEC3BB1AFF4}" type="presParOf" srcId="{6B7AAFF6-42C8-4785-A8C7-55F3729427DB}" destId="{80FD12CF-31A8-41AE-B474-4CAF60C1D75E}" srcOrd="3" destOrd="0" presId="urn:microsoft.com/office/officeart/2005/8/layout/process4"/>
    <dgm:cxn modelId="{9F65FE9B-7454-4835-B445-9049D7062786}" type="presParOf" srcId="{6B7AAFF6-42C8-4785-A8C7-55F3729427DB}" destId="{C7B2741B-42D5-4564-8800-433EE113F83D}" srcOrd="4" destOrd="0" presId="urn:microsoft.com/office/officeart/2005/8/layout/process4"/>
    <dgm:cxn modelId="{0C32201C-1C6E-427F-B132-77777D3438A3}" type="presParOf" srcId="{6B7AAFF6-42C8-4785-A8C7-55F3729427DB}" destId="{36C45C32-37D7-4FC6-99F5-DB94FF464737}" srcOrd="5" destOrd="0" presId="urn:microsoft.com/office/officeart/2005/8/layout/process4"/>
    <dgm:cxn modelId="{06DF5E98-D7E1-493B-8EE2-EBB35E03CAC8}" type="presParOf" srcId="{48ECA01C-0228-480F-A909-0AD7B3BD9AB4}" destId="{05B4E224-4766-4B48-8C89-882FB146C091}" srcOrd="1" destOrd="0" presId="urn:microsoft.com/office/officeart/2005/8/layout/process4"/>
    <dgm:cxn modelId="{CCE22016-05A3-4330-8A1E-9E8C68721118}" type="presParOf" srcId="{48ECA01C-0228-480F-A909-0AD7B3BD9AB4}" destId="{60199684-D3B3-4960-9517-595F9DFDA95C}" srcOrd="2" destOrd="0" presId="urn:microsoft.com/office/officeart/2005/8/layout/process4"/>
    <dgm:cxn modelId="{56FF53E7-25E6-42C3-A308-8638A72E7838}" type="presParOf" srcId="{60199684-D3B3-4960-9517-595F9DFDA95C}" destId="{85865B90-2E76-437E-99CC-97FE6D386D0F}" srcOrd="0" destOrd="0" presId="urn:microsoft.com/office/officeart/2005/8/layout/process4"/>
    <dgm:cxn modelId="{137633FF-07AE-4CFD-8FF4-496B95AD4BB9}" type="presParOf" srcId="{60199684-D3B3-4960-9517-595F9DFDA95C}" destId="{50682864-781B-465F-BBB3-12CA1501FD84}" srcOrd="1" destOrd="0" presId="urn:microsoft.com/office/officeart/2005/8/layout/process4"/>
    <dgm:cxn modelId="{E75364C6-0EF6-4C1C-9FBC-36AEE4779683}" type="presParOf" srcId="{60199684-D3B3-4960-9517-595F9DFDA95C}" destId="{A48411D1-0B17-49D6-A5D8-8F283A4F16EE}" srcOrd="2" destOrd="0" presId="urn:microsoft.com/office/officeart/2005/8/layout/process4"/>
    <dgm:cxn modelId="{FB8140D8-58D0-4751-A54B-B591B535197D}" type="presParOf" srcId="{A48411D1-0B17-49D6-A5D8-8F283A4F16EE}" destId="{E2A1A0FE-A87C-4EBF-8D15-B0B57AA9F7C4}" srcOrd="0" destOrd="0" presId="urn:microsoft.com/office/officeart/2005/8/layout/process4"/>
    <dgm:cxn modelId="{6112A3E8-D741-4CA3-B6DE-887720CE61A6}" type="presParOf" srcId="{A48411D1-0B17-49D6-A5D8-8F283A4F16EE}" destId="{D97DF90C-F2BF-4EE3-A5FA-B86B464EC3B7}" srcOrd="1" destOrd="0" presId="urn:microsoft.com/office/officeart/2005/8/layout/process4"/>
    <dgm:cxn modelId="{FA3F079C-9976-4CA0-BE3B-732C2B79F635}" type="presParOf" srcId="{A48411D1-0B17-49D6-A5D8-8F283A4F16EE}" destId="{53A414E0-EBEE-4785-B6B4-CAC22E4B5F68}" srcOrd="2" destOrd="0" presId="urn:microsoft.com/office/officeart/2005/8/layout/process4"/>
    <dgm:cxn modelId="{2C0B1A74-A819-42C2-A485-85EA62750308}" type="presParOf" srcId="{A48411D1-0B17-49D6-A5D8-8F283A4F16EE}" destId="{276040F7-FD81-49D4-8DC9-3112FED587E5}" srcOrd="3" destOrd="0" presId="urn:microsoft.com/office/officeart/2005/8/layout/process4"/>
    <dgm:cxn modelId="{61522192-4ADA-40CA-889E-571D14B15620}" type="presParOf" srcId="{A48411D1-0B17-49D6-A5D8-8F283A4F16EE}" destId="{F2658CB8-1F5E-46A0-B4DD-603D7E62B075}" srcOrd="4" destOrd="0" presId="urn:microsoft.com/office/officeart/2005/8/layout/process4"/>
    <dgm:cxn modelId="{AE652D40-383C-4599-9EF3-D78C3CE68A27}" type="presParOf" srcId="{48ECA01C-0228-480F-A909-0AD7B3BD9AB4}" destId="{B00BBCF3-8521-4D93-9EAF-C690A215B06B}" srcOrd="3" destOrd="0" presId="urn:microsoft.com/office/officeart/2005/8/layout/process4"/>
    <dgm:cxn modelId="{003CC83B-7DA6-4CDD-8534-F82FFBF38CD1}" type="presParOf" srcId="{48ECA01C-0228-480F-A909-0AD7B3BD9AB4}" destId="{D18BED58-7E07-42D2-BC93-43594D45F846}" srcOrd="4" destOrd="0" presId="urn:microsoft.com/office/officeart/2005/8/layout/process4"/>
    <dgm:cxn modelId="{0DB14134-681D-4E8E-A5AB-DFEF69477428}" type="presParOf" srcId="{D18BED58-7E07-42D2-BC93-43594D45F846}" destId="{139C1F64-AE90-452E-8045-AF500CC7B991}" srcOrd="0" destOrd="0" presId="urn:microsoft.com/office/officeart/2005/8/layout/process4"/>
    <dgm:cxn modelId="{3DB5D7D5-A04B-43D2-A7FC-B6F1D4494ECC}" type="presParOf" srcId="{D18BED58-7E07-42D2-BC93-43594D45F846}" destId="{8661C09D-A5CC-4461-B13B-67C6B0148348}" srcOrd="1" destOrd="0" presId="urn:microsoft.com/office/officeart/2005/8/layout/process4"/>
    <dgm:cxn modelId="{DC767DA8-BA5C-47D5-9319-B1DC0F4442B7}" type="presParOf" srcId="{D18BED58-7E07-42D2-BC93-43594D45F846}" destId="{E4B70A0A-D5B1-4D97-89C4-349C1DF42409}" srcOrd="2" destOrd="0" presId="urn:microsoft.com/office/officeart/2005/8/layout/process4"/>
    <dgm:cxn modelId="{BEEE4295-333D-4870-AC2E-C3A551EAA277}" type="presParOf" srcId="{E4B70A0A-D5B1-4D97-89C4-349C1DF42409}" destId="{6DE28D8F-5858-4AAA-A949-03209BFC4D2B}" srcOrd="0" destOrd="0" presId="urn:microsoft.com/office/officeart/2005/8/layout/process4"/>
    <dgm:cxn modelId="{40B5EB12-8E84-4A9E-8D99-66D128F29EEA}" type="presParOf" srcId="{E4B70A0A-D5B1-4D97-89C4-349C1DF42409}" destId="{1E109430-3901-44F9-B8B8-FEB258C012E5}" srcOrd="1" destOrd="0" presId="urn:microsoft.com/office/officeart/2005/8/layout/process4"/>
    <dgm:cxn modelId="{48A9329C-6303-4C19-B417-71855D3285D7}" type="presParOf" srcId="{E4B70A0A-D5B1-4D97-89C4-349C1DF42409}" destId="{2D2CD075-CB03-4976-B378-C080192644B2}" srcOrd="2" destOrd="0" presId="urn:microsoft.com/office/officeart/2005/8/layout/process4"/>
    <dgm:cxn modelId="{959C6E83-69F6-4FBE-93E2-E7A399206F9E}" type="presParOf" srcId="{E4B70A0A-D5B1-4D97-89C4-349C1DF42409}" destId="{537EF499-A6A1-4226-91B9-149A76D14F5F}" srcOrd="3" destOrd="0" presId="urn:microsoft.com/office/officeart/2005/8/layout/process4"/>
    <dgm:cxn modelId="{87780323-4197-46AF-B05F-E4E20878DCDB}" type="presParOf" srcId="{48ECA01C-0228-480F-A909-0AD7B3BD9AB4}" destId="{367DC115-2EC3-4CE2-9679-02B37F297472}" srcOrd="5" destOrd="0" presId="urn:microsoft.com/office/officeart/2005/8/layout/process4"/>
    <dgm:cxn modelId="{C898F935-0840-4D02-B6B3-AD747F045797}" type="presParOf" srcId="{48ECA01C-0228-480F-A909-0AD7B3BD9AB4}" destId="{C20CA743-2F61-4114-99A3-28B54F8C9CE3}" srcOrd="6" destOrd="0" presId="urn:microsoft.com/office/officeart/2005/8/layout/process4"/>
    <dgm:cxn modelId="{4D6C0214-A0FA-4C50-94F1-A49D019259FA}" type="presParOf" srcId="{C20CA743-2F61-4114-99A3-28B54F8C9CE3}" destId="{7C79D5D1-F9EF-4EA0-BE12-868653A76BDB}" srcOrd="0" destOrd="0" presId="urn:microsoft.com/office/officeart/2005/8/layout/process4"/>
    <dgm:cxn modelId="{C6DCBD07-E527-4ABA-91BA-BAB6E4EB8AFB}" type="presParOf" srcId="{C20CA743-2F61-4114-99A3-28B54F8C9CE3}" destId="{5592269F-7CDF-488E-A85F-844AD84B07DC}" srcOrd="1" destOrd="0" presId="urn:microsoft.com/office/officeart/2005/8/layout/process4"/>
    <dgm:cxn modelId="{F8C5EF09-6422-4EF8-BCB0-7E229D138633}" type="presParOf" srcId="{C20CA743-2F61-4114-99A3-28B54F8C9CE3}" destId="{E9E301E7-49CD-48C4-B1A9-B4DA6D79B237}" srcOrd="2" destOrd="0" presId="urn:microsoft.com/office/officeart/2005/8/layout/process4"/>
    <dgm:cxn modelId="{B69ED6CA-F5F5-46CE-8317-8633DDF06C64}" type="presParOf" srcId="{E9E301E7-49CD-48C4-B1A9-B4DA6D79B237}" destId="{74C3F7F7-ECDB-44D7-9221-22A323913ED5}" srcOrd="0" destOrd="0" presId="urn:microsoft.com/office/officeart/2005/8/layout/process4"/>
    <dgm:cxn modelId="{76FB8613-2A35-4ADF-B6A1-FD89A7C9E52B}" type="presParOf" srcId="{E9E301E7-49CD-48C4-B1A9-B4DA6D79B237}" destId="{E55039D3-2555-426E-8D7F-2EB52D6D0F02}" srcOrd="1" destOrd="0" presId="urn:microsoft.com/office/officeart/2005/8/layout/process4"/>
    <dgm:cxn modelId="{ED40073D-31B5-4AF8-ADE5-B29CFA416FAB}" type="presParOf" srcId="{E9E301E7-49CD-48C4-B1A9-B4DA6D79B237}" destId="{916F10D4-A53F-4AA5-AB6E-33287CEED02E}" srcOrd="2" destOrd="0" presId="urn:microsoft.com/office/officeart/2005/8/layout/process4"/>
    <dgm:cxn modelId="{DB95B31D-7F74-49D0-ADC6-B2B7C409FEE3}" type="presParOf" srcId="{E9E301E7-49CD-48C4-B1A9-B4DA6D79B237}" destId="{80D5BED7-65DD-473C-9238-F925947F51EC}" srcOrd="3" destOrd="0" presId="urn:microsoft.com/office/officeart/2005/8/layout/process4"/>
    <dgm:cxn modelId="{1644A242-5835-4613-9E8C-46455BCC00D9}" type="presParOf" srcId="{E9E301E7-49CD-48C4-B1A9-B4DA6D79B237}" destId="{90BF2CF0-89E2-4649-AEFA-86760F049DC4}"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AE586-0D2D-461E-9267-D64441C5EBA2}">
      <dsp:nvSpPr>
        <dsp:cNvPr id="0" name=""/>
        <dsp:cNvSpPr/>
      </dsp:nvSpPr>
      <dsp:spPr>
        <a:xfrm>
          <a:off x="0" y="5333467"/>
          <a:ext cx="9986210" cy="1166832"/>
        </a:xfrm>
        <a:prstGeom prst="rect">
          <a:avLst/>
        </a:prstGeom>
        <a:gradFill flip="none" rotWithShape="1">
          <a:gsLst>
            <a:gs pos="0">
              <a:srgbClr val="0070C0"/>
            </a:gs>
            <a:gs pos="50000">
              <a:schemeClr val="bg1"/>
            </a:gs>
            <a:gs pos="100000">
              <a:srgbClr val="C00000"/>
            </a:gs>
          </a:gsLst>
          <a:lin ang="108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1800" kern="1200" dirty="0">
              <a:solidFill>
                <a:srgbClr val="000000"/>
              </a:solidFill>
              <a:latin typeface="Arial"/>
              <a:ea typeface="+mn-ea"/>
              <a:cs typeface="+mn-cs"/>
            </a:rPr>
            <a:t>Average end of day account balance</a:t>
          </a:r>
        </a:p>
      </dsp:txBody>
      <dsp:txXfrm>
        <a:off x="0" y="5333467"/>
        <a:ext cx="9986210" cy="630089"/>
      </dsp:txXfrm>
    </dsp:sp>
    <dsp:sp modelId="{1F7DDDA0-7100-4139-87CA-04329A2D5A65}">
      <dsp:nvSpPr>
        <dsp:cNvPr id="0" name=""/>
        <dsp:cNvSpPr/>
      </dsp:nvSpPr>
      <dsp:spPr>
        <a:xfrm>
          <a:off x="4876" y="5940220"/>
          <a:ext cx="1662742" cy="536742"/>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0</a:t>
          </a:r>
        </a:p>
      </dsp:txBody>
      <dsp:txXfrm>
        <a:off x="4876" y="5940220"/>
        <a:ext cx="1662742" cy="536742"/>
      </dsp:txXfrm>
    </dsp:sp>
    <dsp:sp modelId="{06BFD9A7-3307-40FE-9277-236D42CFEF19}">
      <dsp:nvSpPr>
        <dsp:cNvPr id="0" name=""/>
        <dsp:cNvSpPr/>
      </dsp:nvSpPr>
      <dsp:spPr>
        <a:xfrm>
          <a:off x="1667619" y="5940220"/>
          <a:ext cx="1662742" cy="536742"/>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1-50 USD</a:t>
          </a:r>
        </a:p>
      </dsp:txBody>
      <dsp:txXfrm>
        <a:off x="1667619" y="5940220"/>
        <a:ext cx="1662742" cy="536742"/>
      </dsp:txXfrm>
    </dsp:sp>
    <dsp:sp modelId="{5F9F4550-93AD-4FFA-93B2-FA12D4620CE5}">
      <dsp:nvSpPr>
        <dsp:cNvPr id="0" name=""/>
        <dsp:cNvSpPr/>
      </dsp:nvSpPr>
      <dsp:spPr>
        <a:xfrm>
          <a:off x="3330362" y="5940220"/>
          <a:ext cx="1662742" cy="536742"/>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51-100 USD</a:t>
          </a:r>
        </a:p>
      </dsp:txBody>
      <dsp:txXfrm>
        <a:off x="3330362" y="5940220"/>
        <a:ext cx="1662742" cy="536742"/>
      </dsp:txXfrm>
    </dsp:sp>
    <dsp:sp modelId="{80FD12CF-31A8-41AE-B474-4CAF60C1D75E}">
      <dsp:nvSpPr>
        <dsp:cNvPr id="0" name=""/>
        <dsp:cNvSpPr/>
      </dsp:nvSpPr>
      <dsp:spPr>
        <a:xfrm>
          <a:off x="4993105" y="5940220"/>
          <a:ext cx="1662742" cy="536742"/>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101-250 USD</a:t>
          </a:r>
        </a:p>
      </dsp:txBody>
      <dsp:txXfrm>
        <a:off x="4993105" y="5940220"/>
        <a:ext cx="1662742" cy="536742"/>
      </dsp:txXfrm>
    </dsp:sp>
    <dsp:sp modelId="{C7B2741B-42D5-4564-8800-433EE113F83D}">
      <dsp:nvSpPr>
        <dsp:cNvPr id="0" name=""/>
        <dsp:cNvSpPr/>
      </dsp:nvSpPr>
      <dsp:spPr>
        <a:xfrm>
          <a:off x="6655847" y="5940220"/>
          <a:ext cx="1662742" cy="536742"/>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251-500 USD</a:t>
          </a:r>
        </a:p>
      </dsp:txBody>
      <dsp:txXfrm>
        <a:off x="6655847" y="5940220"/>
        <a:ext cx="1662742" cy="536742"/>
      </dsp:txXfrm>
    </dsp:sp>
    <dsp:sp modelId="{36C45C32-37D7-4FC6-99F5-DB94FF464737}">
      <dsp:nvSpPr>
        <dsp:cNvPr id="0" name=""/>
        <dsp:cNvSpPr/>
      </dsp:nvSpPr>
      <dsp:spPr>
        <a:xfrm>
          <a:off x="8318590" y="5940220"/>
          <a:ext cx="1662742" cy="536742"/>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500+ USD</a:t>
          </a:r>
        </a:p>
      </dsp:txBody>
      <dsp:txXfrm>
        <a:off x="8318590" y="5940220"/>
        <a:ext cx="1662742" cy="536742"/>
      </dsp:txXfrm>
    </dsp:sp>
    <dsp:sp modelId="{50682864-781B-465F-BBB3-12CA1501FD84}">
      <dsp:nvSpPr>
        <dsp:cNvPr id="0" name=""/>
        <dsp:cNvSpPr/>
      </dsp:nvSpPr>
      <dsp:spPr>
        <a:xfrm rot="10800000">
          <a:off x="0" y="3556382"/>
          <a:ext cx="9986210" cy="1794588"/>
        </a:xfrm>
        <a:prstGeom prst="upArrowCallout">
          <a:avLst/>
        </a:prstGeom>
        <a:gradFill flip="none" rotWithShape="1">
          <a:gsLst>
            <a:gs pos="0">
              <a:srgbClr val="0070C0"/>
            </a:gs>
            <a:gs pos="50000">
              <a:schemeClr val="bg1"/>
            </a:gs>
            <a:gs pos="100000">
              <a:srgbClr val="C00000"/>
            </a:gs>
          </a:gsLst>
          <a:lin ang="108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889000">
            <a:lnSpc>
              <a:spcPct val="90000"/>
            </a:lnSpc>
            <a:spcBef>
              <a:spcPct val="0"/>
            </a:spcBef>
            <a:spcAft>
              <a:spcPct val="35000"/>
            </a:spcAft>
            <a:buNone/>
          </a:pPr>
          <a:r>
            <a:rPr lang="en-US" sz="2000" kern="1200" dirty="0"/>
            <a:t>Ratio of money received vs sent</a:t>
          </a:r>
        </a:p>
      </dsp:txBody>
      <dsp:txXfrm rot="-10800000">
        <a:off x="0" y="3556382"/>
        <a:ext cx="9986210" cy="629900"/>
      </dsp:txXfrm>
    </dsp:sp>
    <dsp:sp modelId="{E2A1A0FE-A87C-4EBF-8D15-B0B57AA9F7C4}">
      <dsp:nvSpPr>
        <dsp:cNvPr id="0" name=""/>
        <dsp:cNvSpPr/>
      </dsp:nvSpPr>
      <dsp:spPr>
        <a:xfrm>
          <a:off x="1219" y="4186282"/>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0</a:t>
          </a:r>
        </a:p>
      </dsp:txBody>
      <dsp:txXfrm>
        <a:off x="1219" y="4186282"/>
        <a:ext cx="1996754" cy="536581"/>
      </dsp:txXfrm>
    </dsp:sp>
    <dsp:sp modelId="{D97DF90C-F2BF-4EE3-A5FA-B86B464EC3B7}">
      <dsp:nvSpPr>
        <dsp:cNvPr id="0" name=""/>
        <dsp:cNvSpPr/>
      </dsp:nvSpPr>
      <dsp:spPr>
        <a:xfrm>
          <a:off x="1997973" y="4186282"/>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&lt;0.2</a:t>
          </a:r>
        </a:p>
      </dsp:txBody>
      <dsp:txXfrm>
        <a:off x="1997973" y="4186282"/>
        <a:ext cx="1996754" cy="536581"/>
      </dsp:txXfrm>
    </dsp:sp>
    <dsp:sp modelId="{53A414E0-EBEE-4785-B6B4-CAC22E4B5F68}">
      <dsp:nvSpPr>
        <dsp:cNvPr id="0" name=""/>
        <dsp:cNvSpPr/>
      </dsp:nvSpPr>
      <dsp:spPr>
        <a:xfrm>
          <a:off x="3994727" y="4186282"/>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&lt;0.4</a:t>
          </a:r>
        </a:p>
      </dsp:txBody>
      <dsp:txXfrm>
        <a:off x="3994727" y="4186282"/>
        <a:ext cx="1996754" cy="536581"/>
      </dsp:txXfrm>
    </dsp:sp>
    <dsp:sp modelId="{276040F7-FD81-49D4-8DC9-3112FED587E5}">
      <dsp:nvSpPr>
        <dsp:cNvPr id="0" name=""/>
        <dsp:cNvSpPr/>
      </dsp:nvSpPr>
      <dsp:spPr>
        <a:xfrm>
          <a:off x="5991482" y="4186282"/>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0.8</a:t>
          </a:r>
        </a:p>
      </dsp:txBody>
      <dsp:txXfrm>
        <a:off x="5991482" y="4186282"/>
        <a:ext cx="1996754" cy="536581"/>
      </dsp:txXfrm>
    </dsp:sp>
    <dsp:sp modelId="{F2658CB8-1F5E-46A0-B4DD-603D7E62B075}">
      <dsp:nvSpPr>
        <dsp:cNvPr id="0" name=""/>
        <dsp:cNvSpPr/>
      </dsp:nvSpPr>
      <dsp:spPr>
        <a:xfrm>
          <a:off x="7987018" y="4192662"/>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&gt;1</a:t>
          </a:r>
        </a:p>
      </dsp:txBody>
      <dsp:txXfrm>
        <a:off x="7987018" y="4192662"/>
        <a:ext cx="1996754" cy="536581"/>
      </dsp:txXfrm>
    </dsp:sp>
    <dsp:sp modelId="{8661C09D-A5CC-4461-B13B-67C6B0148348}">
      <dsp:nvSpPr>
        <dsp:cNvPr id="0" name=""/>
        <dsp:cNvSpPr/>
      </dsp:nvSpPr>
      <dsp:spPr>
        <a:xfrm rot="10800000">
          <a:off x="0" y="1779296"/>
          <a:ext cx="9986210" cy="1794588"/>
        </a:xfrm>
        <a:prstGeom prst="upArrowCallout">
          <a:avLst/>
        </a:prstGeom>
        <a:gradFill flip="none" rotWithShape="1">
          <a:gsLst>
            <a:gs pos="0">
              <a:srgbClr val="0070C0"/>
            </a:gs>
            <a:gs pos="50000">
              <a:schemeClr val="bg1"/>
            </a:gs>
            <a:gs pos="100000">
              <a:srgbClr val="C00000"/>
            </a:gs>
          </a:gsLst>
          <a:lin ang="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800100">
            <a:lnSpc>
              <a:spcPct val="90000"/>
            </a:lnSpc>
            <a:spcBef>
              <a:spcPct val="0"/>
            </a:spcBef>
            <a:spcAft>
              <a:spcPct val="35000"/>
            </a:spcAft>
            <a:buNone/>
          </a:pPr>
          <a:r>
            <a:rPr lang="en-US" sz="1800" kern="1200" dirty="0"/>
            <a:t>Account Tenure (years)</a:t>
          </a:r>
          <a:endParaRPr lang="en-US" sz="1800" kern="1200" dirty="0">
            <a:solidFill>
              <a:srgbClr val="000000"/>
            </a:solidFill>
            <a:latin typeface="Arial"/>
            <a:ea typeface="+mn-ea"/>
            <a:cs typeface="+mn-cs"/>
          </a:endParaRPr>
        </a:p>
      </dsp:txBody>
      <dsp:txXfrm rot="-10800000">
        <a:off x="0" y="1779296"/>
        <a:ext cx="9986210" cy="629900"/>
      </dsp:txXfrm>
    </dsp:sp>
    <dsp:sp modelId="{6DE28D8F-5858-4AAA-A949-03209BFC4D2B}">
      <dsp:nvSpPr>
        <dsp:cNvPr id="0" name=""/>
        <dsp:cNvSpPr/>
      </dsp:nvSpPr>
      <dsp:spPr>
        <a:xfrm>
          <a:off x="0" y="2409196"/>
          <a:ext cx="2496552"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&lt;1</a:t>
          </a:r>
        </a:p>
      </dsp:txBody>
      <dsp:txXfrm>
        <a:off x="0" y="2409196"/>
        <a:ext cx="2496552" cy="536581"/>
      </dsp:txXfrm>
    </dsp:sp>
    <dsp:sp modelId="{1E109430-3901-44F9-B8B8-FEB258C012E5}">
      <dsp:nvSpPr>
        <dsp:cNvPr id="0" name=""/>
        <dsp:cNvSpPr/>
      </dsp:nvSpPr>
      <dsp:spPr>
        <a:xfrm>
          <a:off x="2496552" y="2409196"/>
          <a:ext cx="2496552"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1</a:t>
          </a:r>
        </a:p>
      </dsp:txBody>
      <dsp:txXfrm>
        <a:off x="2496552" y="2409196"/>
        <a:ext cx="2496552" cy="536581"/>
      </dsp:txXfrm>
    </dsp:sp>
    <dsp:sp modelId="{2D2CD075-CB03-4976-B378-C080192644B2}">
      <dsp:nvSpPr>
        <dsp:cNvPr id="0" name=""/>
        <dsp:cNvSpPr/>
      </dsp:nvSpPr>
      <dsp:spPr>
        <a:xfrm>
          <a:off x="4993105" y="2409196"/>
          <a:ext cx="2496552"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2</a:t>
          </a:r>
        </a:p>
      </dsp:txBody>
      <dsp:txXfrm>
        <a:off x="4993105" y="2409196"/>
        <a:ext cx="2496552" cy="536581"/>
      </dsp:txXfrm>
    </dsp:sp>
    <dsp:sp modelId="{537EF499-A6A1-4226-91B9-149A76D14F5F}">
      <dsp:nvSpPr>
        <dsp:cNvPr id="0" name=""/>
        <dsp:cNvSpPr/>
      </dsp:nvSpPr>
      <dsp:spPr>
        <a:xfrm>
          <a:off x="7489657" y="2409196"/>
          <a:ext cx="2496552"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3+</a:t>
          </a:r>
        </a:p>
      </dsp:txBody>
      <dsp:txXfrm>
        <a:off x="7489657" y="2409196"/>
        <a:ext cx="2496552" cy="536581"/>
      </dsp:txXfrm>
    </dsp:sp>
    <dsp:sp modelId="{5592269F-7CDF-488E-A85F-844AD84B07DC}">
      <dsp:nvSpPr>
        <dsp:cNvPr id="0" name=""/>
        <dsp:cNvSpPr/>
      </dsp:nvSpPr>
      <dsp:spPr>
        <a:xfrm rot="10800000">
          <a:off x="0" y="0"/>
          <a:ext cx="9986210" cy="1794588"/>
        </a:xfrm>
        <a:prstGeom prst="upArrowCallout">
          <a:avLst/>
        </a:prstGeom>
        <a:gradFill flip="none" rotWithShape="1">
          <a:gsLst>
            <a:gs pos="0">
              <a:srgbClr val="0070C0"/>
            </a:gs>
            <a:gs pos="50000">
              <a:schemeClr val="bg1"/>
            </a:gs>
            <a:gs pos="100000">
              <a:srgbClr val="C00000"/>
            </a:gs>
          </a:gsLst>
          <a:lin ang="108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Days with 0 end of day balance on account in past month</a:t>
          </a:r>
        </a:p>
      </dsp:txBody>
      <dsp:txXfrm rot="-10800000">
        <a:off x="0" y="0"/>
        <a:ext cx="9986210" cy="629900"/>
      </dsp:txXfrm>
    </dsp:sp>
    <dsp:sp modelId="{74C3F7F7-ECDB-44D7-9221-22A323913ED5}">
      <dsp:nvSpPr>
        <dsp:cNvPr id="0" name=""/>
        <dsp:cNvSpPr/>
      </dsp:nvSpPr>
      <dsp:spPr>
        <a:xfrm>
          <a:off x="1219" y="632111"/>
          <a:ext cx="1996754" cy="536581"/>
        </a:xfrm>
        <a:prstGeom prst="rect">
          <a:avLst/>
        </a:prstGeom>
        <a:solidFill>
          <a:schemeClr val="bg1">
            <a:lumMod val="85000"/>
            <a:alpha val="90000"/>
          </a:schemeClr>
        </a:solidFill>
        <a:ln w="9525" cap="flat" cmpd="sng" algn="ctr">
          <a:solidFill>
            <a:schemeClr val="accent1">
              <a:tint val="40000"/>
              <a:hueOff val="0"/>
              <a:satOff val="0"/>
              <a:lumOff val="0"/>
              <a:alpha val="93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0</a:t>
          </a:r>
        </a:p>
      </dsp:txBody>
      <dsp:txXfrm>
        <a:off x="1219" y="632111"/>
        <a:ext cx="1996754" cy="536581"/>
      </dsp:txXfrm>
    </dsp:sp>
    <dsp:sp modelId="{E55039D3-2555-426E-8D7F-2EB52D6D0F02}">
      <dsp:nvSpPr>
        <dsp:cNvPr id="0" name=""/>
        <dsp:cNvSpPr/>
      </dsp:nvSpPr>
      <dsp:spPr>
        <a:xfrm>
          <a:off x="1997973" y="632111"/>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1-7</a:t>
          </a:r>
        </a:p>
      </dsp:txBody>
      <dsp:txXfrm>
        <a:off x="1997973" y="632111"/>
        <a:ext cx="1996754" cy="536581"/>
      </dsp:txXfrm>
    </dsp:sp>
    <dsp:sp modelId="{916F10D4-A53F-4AA5-AB6E-33287CEED02E}">
      <dsp:nvSpPr>
        <dsp:cNvPr id="0" name=""/>
        <dsp:cNvSpPr/>
      </dsp:nvSpPr>
      <dsp:spPr>
        <a:xfrm>
          <a:off x="3994727" y="632111"/>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7-14</a:t>
          </a:r>
        </a:p>
      </dsp:txBody>
      <dsp:txXfrm>
        <a:off x="3994727" y="632111"/>
        <a:ext cx="1996754" cy="536581"/>
      </dsp:txXfrm>
    </dsp:sp>
    <dsp:sp modelId="{80D5BED7-65DD-473C-9238-F925947F51EC}">
      <dsp:nvSpPr>
        <dsp:cNvPr id="0" name=""/>
        <dsp:cNvSpPr/>
      </dsp:nvSpPr>
      <dsp:spPr>
        <a:xfrm>
          <a:off x="5991482" y="632111"/>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14-25</a:t>
          </a:r>
        </a:p>
      </dsp:txBody>
      <dsp:txXfrm>
        <a:off x="5991482" y="632111"/>
        <a:ext cx="1996754" cy="536581"/>
      </dsp:txXfrm>
    </dsp:sp>
    <dsp:sp modelId="{90BF2CF0-89E2-4649-AEFA-86760F049DC4}">
      <dsp:nvSpPr>
        <dsp:cNvPr id="0" name=""/>
        <dsp:cNvSpPr/>
      </dsp:nvSpPr>
      <dsp:spPr>
        <a:xfrm>
          <a:off x="7988236" y="632111"/>
          <a:ext cx="1996754" cy="536581"/>
        </a:xfrm>
        <a:prstGeom prst="rect">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25+</a:t>
          </a:r>
        </a:p>
      </dsp:txBody>
      <dsp:txXfrm>
        <a:off x="7988236" y="632111"/>
        <a:ext cx="1996754" cy="5365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AE9A2-AE16-419D-B533-5FE4B3492D65}"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0255A-6837-4BB5-AD09-DD509F963638}" type="slidenum">
              <a:rPr lang="en-US" smtClean="0"/>
              <a:t>‹#›</a:t>
            </a:fld>
            <a:endParaRPr lang="en-US"/>
          </a:p>
        </p:txBody>
      </p:sp>
    </p:spTree>
    <p:extLst>
      <p:ext uri="{BB962C8B-B14F-4D97-AF65-F5344CB8AC3E}">
        <p14:creationId xmlns:p14="http://schemas.microsoft.com/office/powerpoint/2010/main" val="2392863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D06B5237-BB36-FDB4-3D75-E9565DF2666F}"/>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AFE6D2D-4A33-F7B7-D79C-205F3034C732}"/>
              </a:ext>
            </a:extLst>
          </p:cNvPr>
          <p:cNvSpPr/>
          <p:nvPr/>
        </p:nvSpPr>
        <p:spPr>
          <a:xfrm>
            <a:off x="6364230" y="-57558"/>
            <a:ext cx="11923770" cy="10287000"/>
          </a:xfrm>
          <a:prstGeom prst="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
            <a:extLst>
              <a:ext uri="{FF2B5EF4-FFF2-40B4-BE49-F238E27FC236}">
                <a16:creationId xmlns:a16="http://schemas.microsoft.com/office/drawing/2014/main" id="{AF0FB425-2930-2A19-0893-F3A4D3C51D64}"/>
              </a:ext>
            </a:extLst>
          </p:cNvPr>
          <p:cNvGrpSpPr/>
          <p:nvPr/>
        </p:nvGrpSpPr>
        <p:grpSpPr>
          <a:xfrm>
            <a:off x="16665957" y="9059405"/>
            <a:ext cx="3086100" cy="3086100"/>
            <a:chOff x="0" y="0"/>
            <a:chExt cx="812800" cy="812800"/>
          </a:xfrm>
        </p:grpSpPr>
        <p:sp>
          <p:nvSpPr>
            <p:cNvPr id="8" name="Freeform 8">
              <a:extLst>
                <a:ext uri="{FF2B5EF4-FFF2-40B4-BE49-F238E27FC236}">
                  <a16:creationId xmlns:a16="http://schemas.microsoft.com/office/drawing/2014/main" id="{00D2B18D-990A-78F9-10D4-8886EF592A5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solidFill>
          </p:spPr>
          <p:txBody>
            <a:bodyPr/>
            <a:lstStyle/>
            <a:p>
              <a:endParaRPr lang="en-US" dirty="0"/>
            </a:p>
          </p:txBody>
        </p:sp>
        <p:sp>
          <p:nvSpPr>
            <p:cNvPr id="9" name="TextBox 9">
              <a:extLst>
                <a:ext uri="{FF2B5EF4-FFF2-40B4-BE49-F238E27FC236}">
                  <a16:creationId xmlns:a16="http://schemas.microsoft.com/office/drawing/2014/main" id="{4E068C63-3A3E-060F-51DA-7990C07F5E76}"/>
                </a:ext>
              </a:extLst>
            </p:cNvPr>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0" name="Group 10">
            <a:extLst>
              <a:ext uri="{FF2B5EF4-FFF2-40B4-BE49-F238E27FC236}">
                <a16:creationId xmlns:a16="http://schemas.microsoft.com/office/drawing/2014/main" id="{8FCA0A8E-7F08-8CAB-C9B9-0BBA2B15D556}"/>
              </a:ext>
            </a:extLst>
          </p:cNvPr>
          <p:cNvGrpSpPr/>
          <p:nvPr/>
        </p:nvGrpSpPr>
        <p:grpSpPr>
          <a:xfrm>
            <a:off x="3157990" y="8377606"/>
            <a:ext cx="1233501" cy="1233501"/>
            <a:chOff x="0" y="0"/>
            <a:chExt cx="812800" cy="812800"/>
          </a:xfrm>
        </p:grpSpPr>
        <p:sp>
          <p:nvSpPr>
            <p:cNvPr id="11" name="Freeform 11">
              <a:extLst>
                <a:ext uri="{FF2B5EF4-FFF2-40B4-BE49-F238E27FC236}">
                  <a16:creationId xmlns:a16="http://schemas.microsoft.com/office/drawing/2014/main" id="{B9907A28-C7D0-5C9F-EE27-3663991B1AF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alpha val="27843"/>
              </a:srgbClr>
            </a:solidFill>
          </p:spPr>
          <p:txBody>
            <a:bodyPr/>
            <a:lstStyle/>
            <a:p>
              <a:endParaRPr lang="en-US"/>
            </a:p>
          </p:txBody>
        </p:sp>
        <p:sp>
          <p:nvSpPr>
            <p:cNvPr id="12" name="TextBox 12">
              <a:extLst>
                <a:ext uri="{FF2B5EF4-FFF2-40B4-BE49-F238E27FC236}">
                  <a16:creationId xmlns:a16="http://schemas.microsoft.com/office/drawing/2014/main" id="{F1152A1F-AC7C-9257-9D34-62040DD436C6}"/>
                </a:ext>
              </a:extLst>
            </p:cNvPr>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3" name="Group 13">
            <a:extLst>
              <a:ext uri="{FF2B5EF4-FFF2-40B4-BE49-F238E27FC236}">
                <a16:creationId xmlns:a16="http://schemas.microsoft.com/office/drawing/2014/main" id="{9B6984E4-48BD-9043-0623-AFFBD363E962}"/>
              </a:ext>
            </a:extLst>
          </p:cNvPr>
          <p:cNvGrpSpPr/>
          <p:nvPr/>
        </p:nvGrpSpPr>
        <p:grpSpPr>
          <a:xfrm>
            <a:off x="8246879" y="1059781"/>
            <a:ext cx="1233501" cy="1233501"/>
            <a:chOff x="0" y="0"/>
            <a:chExt cx="812800" cy="812800"/>
          </a:xfrm>
        </p:grpSpPr>
        <p:sp>
          <p:nvSpPr>
            <p:cNvPr id="14" name="Freeform 14">
              <a:extLst>
                <a:ext uri="{FF2B5EF4-FFF2-40B4-BE49-F238E27FC236}">
                  <a16:creationId xmlns:a16="http://schemas.microsoft.com/office/drawing/2014/main" id="{457B2F01-AA2D-88A8-30F8-2127E8C867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alpha val="27843"/>
              </a:srgbClr>
            </a:solidFill>
          </p:spPr>
          <p:txBody>
            <a:bodyPr/>
            <a:lstStyle/>
            <a:p>
              <a:endParaRPr lang="en-US"/>
            </a:p>
          </p:txBody>
        </p:sp>
        <p:sp>
          <p:nvSpPr>
            <p:cNvPr id="15" name="TextBox 15">
              <a:extLst>
                <a:ext uri="{FF2B5EF4-FFF2-40B4-BE49-F238E27FC236}">
                  <a16:creationId xmlns:a16="http://schemas.microsoft.com/office/drawing/2014/main" id="{1CC5F3BA-427A-EF32-3703-147269F75848}"/>
                </a:ext>
              </a:extLst>
            </p:cNvPr>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23" name="Group 22">
            <a:extLst>
              <a:ext uri="{FF2B5EF4-FFF2-40B4-BE49-F238E27FC236}">
                <a16:creationId xmlns:a16="http://schemas.microsoft.com/office/drawing/2014/main" id="{98611632-681A-95D9-1CEF-800DBC0F6FE4}"/>
              </a:ext>
            </a:extLst>
          </p:cNvPr>
          <p:cNvGrpSpPr/>
          <p:nvPr/>
        </p:nvGrpSpPr>
        <p:grpSpPr>
          <a:xfrm>
            <a:off x="890406" y="6778204"/>
            <a:ext cx="4595072" cy="706392"/>
            <a:chOff x="8591208" y="6130093"/>
            <a:chExt cx="4595072" cy="706392"/>
          </a:xfrm>
        </p:grpSpPr>
        <p:grpSp>
          <p:nvGrpSpPr>
            <p:cNvPr id="16" name="Group 16">
              <a:extLst>
                <a:ext uri="{FF2B5EF4-FFF2-40B4-BE49-F238E27FC236}">
                  <a16:creationId xmlns:a16="http://schemas.microsoft.com/office/drawing/2014/main" id="{596D1A3E-F34F-451D-8A5C-ED75458E19FA}"/>
                </a:ext>
              </a:extLst>
            </p:cNvPr>
            <p:cNvGrpSpPr/>
            <p:nvPr/>
          </p:nvGrpSpPr>
          <p:grpSpPr>
            <a:xfrm>
              <a:off x="8591208" y="6130093"/>
              <a:ext cx="4595072" cy="706392"/>
              <a:chOff x="0" y="0"/>
              <a:chExt cx="2643627" cy="406400"/>
            </a:xfrm>
          </p:grpSpPr>
          <p:sp>
            <p:nvSpPr>
              <p:cNvPr id="17" name="Freeform 17">
                <a:extLst>
                  <a:ext uri="{FF2B5EF4-FFF2-40B4-BE49-F238E27FC236}">
                    <a16:creationId xmlns:a16="http://schemas.microsoft.com/office/drawing/2014/main" id="{2673ECDF-9179-E3E0-E39C-9D6ABF572DA0}"/>
                  </a:ext>
                </a:extLst>
              </p:cNvPr>
              <p:cNvSpPr/>
              <p:nvPr/>
            </p:nvSpPr>
            <p:spPr>
              <a:xfrm>
                <a:off x="0" y="0"/>
                <a:ext cx="2643627" cy="406400"/>
              </a:xfrm>
              <a:custGeom>
                <a:avLst/>
                <a:gdLst/>
                <a:ahLst/>
                <a:cxnLst/>
                <a:rect l="l" t="t" r="r" b="b"/>
                <a:pathLst>
                  <a:path w="2643627" h="406400">
                    <a:moveTo>
                      <a:pt x="2440427" y="0"/>
                    </a:moveTo>
                    <a:cubicBezTo>
                      <a:pt x="2552651" y="0"/>
                      <a:pt x="2643627" y="90976"/>
                      <a:pt x="2643627" y="203200"/>
                    </a:cubicBezTo>
                    <a:cubicBezTo>
                      <a:pt x="2643627" y="315424"/>
                      <a:pt x="2552651" y="406400"/>
                      <a:pt x="2440427" y="406400"/>
                    </a:cubicBezTo>
                    <a:lnTo>
                      <a:pt x="203200" y="406400"/>
                    </a:lnTo>
                    <a:cubicBezTo>
                      <a:pt x="90976" y="406400"/>
                      <a:pt x="0" y="315424"/>
                      <a:pt x="0" y="203200"/>
                    </a:cubicBezTo>
                    <a:cubicBezTo>
                      <a:pt x="0" y="90976"/>
                      <a:pt x="90976" y="0"/>
                      <a:pt x="203200" y="0"/>
                    </a:cubicBezTo>
                    <a:close/>
                  </a:path>
                </a:pathLst>
              </a:custGeom>
              <a:solidFill>
                <a:srgbClr val="7C5740"/>
              </a:solidFill>
            </p:spPr>
            <p:txBody>
              <a:bodyPr/>
              <a:lstStyle/>
              <a:p>
                <a:endParaRPr lang="en-US"/>
              </a:p>
            </p:txBody>
          </p:sp>
          <p:sp>
            <p:nvSpPr>
              <p:cNvPr id="18" name="TextBox 18">
                <a:extLst>
                  <a:ext uri="{FF2B5EF4-FFF2-40B4-BE49-F238E27FC236}">
                    <a16:creationId xmlns:a16="http://schemas.microsoft.com/office/drawing/2014/main" id="{14A3BBEB-76FB-E5E6-BAF3-CE12DD084914}"/>
                  </a:ext>
                </a:extLst>
              </p:cNvPr>
              <p:cNvSpPr txBox="1"/>
              <p:nvPr/>
            </p:nvSpPr>
            <p:spPr>
              <a:xfrm>
                <a:off x="0" y="85725"/>
                <a:ext cx="2643627" cy="320675"/>
              </a:xfrm>
              <a:prstGeom prst="rect">
                <a:avLst/>
              </a:prstGeom>
            </p:spPr>
            <p:txBody>
              <a:bodyPr lIns="50800" tIns="50800" rIns="50800" bIns="50800" rtlCol="0" anchor="ctr"/>
              <a:lstStyle/>
              <a:p>
                <a:pPr algn="ctr">
                  <a:lnSpc>
                    <a:spcPts val="1620"/>
                  </a:lnSpc>
                </a:pPr>
                <a:endParaRPr/>
              </a:p>
            </p:txBody>
          </p:sp>
        </p:grpSp>
        <p:sp>
          <p:nvSpPr>
            <p:cNvPr id="21" name="TextBox 21">
              <a:extLst>
                <a:ext uri="{FF2B5EF4-FFF2-40B4-BE49-F238E27FC236}">
                  <a16:creationId xmlns:a16="http://schemas.microsoft.com/office/drawing/2014/main" id="{72F82419-7364-E07B-1D76-C4840C76A0F6}"/>
                </a:ext>
              </a:extLst>
            </p:cNvPr>
            <p:cNvSpPr txBox="1"/>
            <p:nvPr/>
          </p:nvSpPr>
          <p:spPr>
            <a:xfrm>
              <a:off x="8863629" y="6219848"/>
              <a:ext cx="4050230" cy="525785"/>
            </a:xfrm>
            <a:prstGeom prst="rect">
              <a:avLst/>
            </a:prstGeom>
          </p:spPr>
          <p:txBody>
            <a:bodyPr lIns="0" tIns="0" rIns="0" bIns="0" rtlCol="0" anchor="t">
              <a:spAutoFit/>
            </a:bodyPr>
            <a:lstStyle/>
            <a:p>
              <a:pPr algn="ctr">
                <a:lnSpc>
                  <a:spcPts val="4093"/>
                </a:lnSpc>
              </a:pPr>
              <a:r>
                <a:rPr lang="en-US" sz="3600" spc="-212" dirty="0">
                  <a:solidFill>
                    <a:srgbClr val="FFFFFF"/>
                  </a:solidFill>
                  <a:latin typeface="Arial"/>
                  <a:ea typeface="Arial"/>
                  <a:cs typeface="Arial"/>
                  <a:sym typeface="Arial"/>
                </a:rPr>
                <a:t>22nd, August 2025</a:t>
              </a:r>
            </a:p>
          </p:txBody>
        </p:sp>
      </p:grpSp>
      <p:sp>
        <p:nvSpPr>
          <p:cNvPr id="25" name="Rectangle 24">
            <a:extLst>
              <a:ext uri="{FF2B5EF4-FFF2-40B4-BE49-F238E27FC236}">
                <a16:creationId xmlns:a16="http://schemas.microsoft.com/office/drawing/2014/main" id="{D34DD4E3-2146-2372-9038-A5C8D9475B4E}"/>
              </a:ext>
            </a:extLst>
          </p:cNvPr>
          <p:cNvSpPr/>
          <p:nvPr/>
        </p:nvSpPr>
        <p:spPr>
          <a:xfrm rot="16200000">
            <a:off x="4270496" y="970537"/>
            <a:ext cx="12934950" cy="8784076"/>
          </a:xfrm>
          <a:prstGeom prst="rect">
            <a:avLst/>
          </a:prstGeom>
          <a:gradFill>
            <a:gsLst>
              <a:gs pos="0">
                <a:srgbClr val="FFFDFB"/>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68"/>
            <a:endParaRPr lang="en-US" sz="2400" dirty="0">
              <a:solidFill>
                <a:srgbClr val="FFFFFF"/>
              </a:solidFill>
              <a:latin typeface="Arial"/>
            </a:endParaRPr>
          </a:p>
        </p:txBody>
      </p:sp>
      <p:sp>
        <p:nvSpPr>
          <p:cNvPr id="19" name="TextBox 19">
            <a:extLst>
              <a:ext uri="{FF2B5EF4-FFF2-40B4-BE49-F238E27FC236}">
                <a16:creationId xmlns:a16="http://schemas.microsoft.com/office/drawing/2014/main" id="{45F29C27-29E8-EADC-3BC1-FD43EC94F1F1}"/>
              </a:ext>
            </a:extLst>
          </p:cNvPr>
          <p:cNvSpPr txBox="1"/>
          <p:nvPr/>
        </p:nvSpPr>
        <p:spPr>
          <a:xfrm>
            <a:off x="612938" y="2881338"/>
            <a:ext cx="8250691" cy="3016210"/>
          </a:xfrm>
          <a:prstGeom prst="rect">
            <a:avLst/>
          </a:prstGeom>
        </p:spPr>
        <p:txBody>
          <a:bodyPr lIns="0" tIns="0" rIns="0" bIns="0" rtlCol="0" anchor="t">
            <a:spAutoFit/>
          </a:bodyPr>
          <a:lstStyle/>
          <a:p>
            <a:pPr algn="l"/>
            <a:r>
              <a:rPr lang="en-US" sz="9800" b="1" dirty="0">
                <a:solidFill>
                  <a:srgbClr val="7C5740"/>
                </a:solidFill>
                <a:latin typeface="Arial Bold"/>
                <a:ea typeface="Arial Bold"/>
                <a:cs typeface="Arial Bold"/>
                <a:sym typeface="Arial Bold"/>
              </a:rPr>
              <a:t>Credit Market Segmentation</a:t>
            </a:r>
          </a:p>
        </p:txBody>
      </p:sp>
      <p:grpSp>
        <p:nvGrpSpPr>
          <p:cNvPr id="26" name="Group 10">
            <a:extLst>
              <a:ext uri="{FF2B5EF4-FFF2-40B4-BE49-F238E27FC236}">
                <a16:creationId xmlns:a16="http://schemas.microsoft.com/office/drawing/2014/main" id="{F37D3CB0-A680-8BF9-7207-F348CAB93A78}"/>
              </a:ext>
            </a:extLst>
          </p:cNvPr>
          <p:cNvGrpSpPr/>
          <p:nvPr/>
        </p:nvGrpSpPr>
        <p:grpSpPr>
          <a:xfrm>
            <a:off x="11506200" y="-559193"/>
            <a:ext cx="1233501" cy="1233501"/>
            <a:chOff x="0" y="0"/>
            <a:chExt cx="812800" cy="812800"/>
          </a:xfrm>
        </p:grpSpPr>
        <p:sp>
          <p:nvSpPr>
            <p:cNvPr id="27" name="Freeform 11">
              <a:extLst>
                <a:ext uri="{FF2B5EF4-FFF2-40B4-BE49-F238E27FC236}">
                  <a16:creationId xmlns:a16="http://schemas.microsoft.com/office/drawing/2014/main" id="{601800C4-45FE-B57E-222A-EF5FB852E8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alpha val="27843"/>
              </a:srgbClr>
            </a:solidFill>
          </p:spPr>
          <p:txBody>
            <a:bodyPr/>
            <a:lstStyle/>
            <a:p>
              <a:endParaRPr lang="en-US"/>
            </a:p>
          </p:txBody>
        </p:sp>
        <p:sp>
          <p:nvSpPr>
            <p:cNvPr id="28" name="TextBox 12">
              <a:extLst>
                <a:ext uri="{FF2B5EF4-FFF2-40B4-BE49-F238E27FC236}">
                  <a16:creationId xmlns:a16="http://schemas.microsoft.com/office/drawing/2014/main" id="{9C6B1BA6-FDAD-A85C-F5E5-4AF25B784183}"/>
                </a:ext>
              </a:extLst>
            </p:cNvPr>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Tree>
    <p:extLst>
      <p:ext uri="{BB962C8B-B14F-4D97-AF65-F5344CB8AC3E}">
        <p14:creationId xmlns:p14="http://schemas.microsoft.com/office/powerpoint/2010/main" val="337970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D2D5CB83-6F41-93CD-1E3C-40CBE3CC769A}"/>
            </a:ext>
          </a:extLst>
        </p:cNvPr>
        <p:cNvGrpSpPr/>
        <p:nvPr/>
      </p:nvGrpSpPr>
      <p:grpSpPr>
        <a:xfrm>
          <a:off x="0" y="0"/>
          <a:ext cx="0" cy="0"/>
          <a:chOff x="0" y="0"/>
          <a:chExt cx="0" cy="0"/>
        </a:xfrm>
      </p:grpSpPr>
      <p:sp>
        <p:nvSpPr>
          <p:cNvPr id="23" name="TextBox 23">
            <a:extLst>
              <a:ext uri="{FF2B5EF4-FFF2-40B4-BE49-F238E27FC236}">
                <a16:creationId xmlns:a16="http://schemas.microsoft.com/office/drawing/2014/main" id="{3D0B1082-A647-94AD-BE57-7C31DF2926EF}"/>
              </a:ext>
            </a:extLst>
          </p:cNvPr>
          <p:cNvSpPr txBox="1"/>
          <p:nvPr/>
        </p:nvSpPr>
        <p:spPr>
          <a:xfrm>
            <a:off x="1219200" y="114300"/>
            <a:ext cx="15392400" cy="1136978"/>
          </a:xfrm>
          <a:prstGeom prst="rect">
            <a:avLst/>
          </a:prstGeom>
        </p:spPr>
        <p:txBody>
          <a:bodyPr wrap="square" lIns="0" tIns="0" rIns="0" bIns="0" rtlCol="0" anchor="t">
            <a:spAutoFit/>
          </a:bodyPr>
          <a:lstStyle/>
          <a:p>
            <a:pPr algn="l">
              <a:lnSpc>
                <a:spcPts val="9958"/>
              </a:lnSpc>
            </a:pPr>
            <a:r>
              <a:rPr lang="en-US" sz="6000" b="1" dirty="0">
                <a:solidFill>
                  <a:srgbClr val="7C5740"/>
                </a:solidFill>
                <a:latin typeface="Arial Bold"/>
                <a:ea typeface="Arial Bold"/>
                <a:cs typeface="Arial Bold"/>
                <a:sym typeface="Arial Bold"/>
              </a:rPr>
              <a:t>Modelling and prediction</a:t>
            </a:r>
          </a:p>
        </p:txBody>
      </p:sp>
      <p:pic>
        <p:nvPicPr>
          <p:cNvPr id="2" name="Picture 1">
            <a:extLst>
              <a:ext uri="{FF2B5EF4-FFF2-40B4-BE49-F238E27FC236}">
                <a16:creationId xmlns:a16="http://schemas.microsoft.com/office/drawing/2014/main" id="{9A99597A-53F5-93E1-DA21-86B9D15462E5}"/>
              </a:ext>
            </a:extLst>
          </p:cNvPr>
          <p:cNvPicPr>
            <a:picLocks noChangeAspect="1"/>
          </p:cNvPicPr>
          <p:nvPr/>
        </p:nvPicPr>
        <p:blipFill>
          <a:blip r:embed="rId2"/>
          <a:stretch>
            <a:fillRect/>
          </a:stretch>
        </p:blipFill>
        <p:spPr>
          <a:xfrm>
            <a:off x="1382356" y="2132204"/>
            <a:ext cx="4910753" cy="3133418"/>
          </a:xfrm>
          <a:prstGeom prst="rect">
            <a:avLst/>
          </a:prstGeom>
        </p:spPr>
      </p:pic>
      <p:pic>
        <p:nvPicPr>
          <p:cNvPr id="8" name="Picture 7">
            <a:extLst>
              <a:ext uri="{FF2B5EF4-FFF2-40B4-BE49-F238E27FC236}">
                <a16:creationId xmlns:a16="http://schemas.microsoft.com/office/drawing/2014/main" id="{DA7AA369-7005-5F11-97FF-82ECC1A63331}"/>
              </a:ext>
            </a:extLst>
          </p:cNvPr>
          <p:cNvPicPr>
            <a:picLocks noChangeAspect="1"/>
          </p:cNvPicPr>
          <p:nvPr/>
        </p:nvPicPr>
        <p:blipFill>
          <a:blip r:embed="rId3"/>
          <a:stretch>
            <a:fillRect/>
          </a:stretch>
        </p:blipFill>
        <p:spPr>
          <a:xfrm>
            <a:off x="7878662" y="2132204"/>
            <a:ext cx="8258891" cy="3314988"/>
          </a:xfrm>
          <a:prstGeom prst="rect">
            <a:avLst/>
          </a:prstGeom>
        </p:spPr>
      </p:pic>
      <p:pic>
        <p:nvPicPr>
          <p:cNvPr id="9" name="Picture 8">
            <a:extLst>
              <a:ext uri="{FF2B5EF4-FFF2-40B4-BE49-F238E27FC236}">
                <a16:creationId xmlns:a16="http://schemas.microsoft.com/office/drawing/2014/main" id="{CFC8A804-01EF-977B-6CA4-18521B2F6023}"/>
              </a:ext>
            </a:extLst>
          </p:cNvPr>
          <p:cNvPicPr>
            <a:picLocks noChangeAspect="1"/>
          </p:cNvPicPr>
          <p:nvPr/>
        </p:nvPicPr>
        <p:blipFill>
          <a:blip r:embed="rId4"/>
          <a:stretch>
            <a:fillRect/>
          </a:stretch>
        </p:blipFill>
        <p:spPr>
          <a:xfrm>
            <a:off x="7821495" y="6214787"/>
            <a:ext cx="8658975" cy="3543608"/>
          </a:xfrm>
          <a:prstGeom prst="rect">
            <a:avLst/>
          </a:prstGeom>
        </p:spPr>
      </p:pic>
      <p:pic>
        <p:nvPicPr>
          <p:cNvPr id="10" name="Picture 2">
            <a:extLst>
              <a:ext uri="{FF2B5EF4-FFF2-40B4-BE49-F238E27FC236}">
                <a16:creationId xmlns:a16="http://schemas.microsoft.com/office/drawing/2014/main" id="{FEC530AA-195F-A68D-9C1E-F9EF4248D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506" y="6077480"/>
            <a:ext cx="4710728" cy="38411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843306-086D-8394-2631-19B6E35208C0}"/>
              </a:ext>
            </a:extLst>
          </p:cNvPr>
          <p:cNvSpPr txBox="1"/>
          <p:nvPr/>
        </p:nvSpPr>
        <p:spPr>
          <a:xfrm>
            <a:off x="1439505" y="5445104"/>
            <a:ext cx="14890572" cy="507831"/>
          </a:xfrm>
          <a:prstGeom prst="rect">
            <a:avLst/>
          </a:prstGeom>
          <a:noFill/>
        </p:spPr>
        <p:txBody>
          <a:bodyPr wrap="square" rtlCol="0">
            <a:spAutoFit/>
          </a:bodyPr>
          <a:lstStyle/>
          <a:p>
            <a:r>
              <a:rPr lang="en-US" sz="2700" dirty="0">
                <a:solidFill>
                  <a:srgbClr val="7C5740"/>
                </a:solidFill>
                <a:latin typeface="Arial Bold" panose="020B0704020202020204" pitchFamily="34" charset="0"/>
                <a:cs typeface="Arial Bold" panose="020B0704020202020204" pitchFamily="34" charset="0"/>
              </a:rPr>
              <a:t>Logistic Regression</a:t>
            </a:r>
          </a:p>
        </p:txBody>
      </p:sp>
      <p:sp>
        <p:nvSpPr>
          <p:cNvPr id="12" name="TextBox 11">
            <a:extLst>
              <a:ext uri="{FF2B5EF4-FFF2-40B4-BE49-F238E27FC236}">
                <a16:creationId xmlns:a16="http://schemas.microsoft.com/office/drawing/2014/main" id="{6F60CE2B-28BD-8D2E-3C75-71480E5E6B8E}"/>
              </a:ext>
            </a:extLst>
          </p:cNvPr>
          <p:cNvSpPr txBox="1"/>
          <p:nvPr/>
        </p:nvSpPr>
        <p:spPr>
          <a:xfrm>
            <a:off x="1447526" y="1562100"/>
            <a:ext cx="14890572" cy="523220"/>
          </a:xfrm>
          <a:prstGeom prst="rect">
            <a:avLst/>
          </a:prstGeom>
          <a:noFill/>
        </p:spPr>
        <p:txBody>
          <a:bodyPr wrap="square" rtlCol="0">
            <a:spAutoFit/>
          </a:bodyPr>
          <a:lstStyle/>
          <a:p>
            <a:r>
              <a:rPr lang="en-US" sz="2800" dirty="0">
                <a:solidFill>
                  <a:srgbClr val="7C5740"/>
                </a:solidFill>
                <a:latin typeface="Arial Bold" panose="020B0704020202020204" pitchFamily="34" charset="0"/>
                <a:cs typeface="Arial Bold" panose="020B0704020202020204" pitchFamily="34" charset="0"/>
              </a:rPr>
              <a:t>Decision Tree</a:t>
            </a:r>
            <a:endParaRPr lang="en-US" sz="2700" dirty="0">
              <a:solidFill>
                <a:srgbClr val="7C5740"/>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61265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021E1198-2B37-8C6F-6D0E-68E0F347A342}"/>
            </a:ext>
          </a:extLst>
        </p:cNvPr>
        <p:cNvGrpSpPr/>
        <p:nvPr/>
      </p:nvGrpSpPr>
      <p:grpSpPr>
        <a:xfrm>
          <a:off x="0" y="0"/>
          <a:ext cx="0" cy="0"/>
          <a:chOff x="0" y="0"/>
          <a:chExt cx="0" cy="0"/>
        </a:xfrm>
      </p:grpSpPr>
      <p:sp>
        <p:nvSpPr>
          <p:cNvPr id="23" name="TextBox 23">
            <a:extLst>
              <a:ext uri="{FF2B5EF4-FFF2-40B4-BE49-F238E27FC236}">
                <a16:creationId xmlns:a16="http://schemas.microsoft.com/office/drawing/2014/main" id="{451CC169-4482-33CF-1A62-49558B578529}"/>
              </a:ext>
            </a:extLst>
          </p:cNvPr>
          <p:cNvSpPr txBox="1"/>
          <p:nvPr/>
        </p:nvSpPr>
        <p:spPr>
          <a:xfrm>
            <a:off x="906380" y="800578"/>
            <a:ext cx="15392400" cy="1136978"/>
          </a:xfrm>
          <a:prstGeom prst="rect">
            <a:avLst/>
          </a:prstGeom>
        </p:spPr>
        <p:txBody>
          <a:bodyPr wrap="square" lIns="0" tIns="0" rIns="0" bIns="0" rtlCol="0" anchor="t">
            <a:spAutoFit/>
          </a:bodyPr>
          <a:lstStyle/>
          <a:p>
            <a:pPr algn="l">
              <a:lnSpc>
                <a:spcPts val="9958"/>
              </a:lnSpc>
              <a:spcBef>
                <a:spcPts val="3000"/>
              </a:spcBef>
            </a:pPr>
            <a:r>
              <a:rPr lang="en-US" sz="6000" b="1" dirty="0">
                <a:solidFill>
                  <a:srgbClr val="7C5740"/>
                </a:solidFill>
                <a:latin typeface="Arial Bold"/>
                <a:ea typeface="Arial Bold"/>
                <a:cs typeface="Arial Bold"/>
                <a:sym typeface="Arial Bold"/>
              </a:rPr>
              <a:t>Decision Tree Classifier</a:t>
            </a:r>
          </a:p>
        </p:txBody>
      </p:sp>
      <p:sp>
        <p:nvSpPr>
          <p:cNvPr id="2" name="TextBox 1">
            <a:extLst>
              <a:ext uri="{FF2B5EF4-FFF2-40B4-BE49-F238E27FC236}">
                <a16:creationId xmlns:a16="http://schemas.microsoft.com/office/drawing/2014/main" id="{0D2221C6-EF09-5093-19FD-C831814D4C83}"/>
              </a:ext>
            </a:extLst>
          </p:cNvPr>
          <p:cNvSpPr txBox="1"/>
          <p:nvPr/>
        </p:nvSpPr>
        <p:spPr>
          <a:xfrm>
            <a:off x="898359" y="7460677"/>
            <a:ext cx="16844276" cy="2585323"/>
          </a:xfrm>
          <a:prstGeom prst="rect">
            <a:avLst/>
          </a:prstGeom>
          <a:noFill/>
        </p:spPr>
        <p:txBody>
          <a:bodyPr wrap="square" rtlCol="0">
            <a:spAutoFit/>
          </a:bodyPr>
          <a:lstStyle/>
          <a:p>
            <a:r>
              <a:rPr lang="en-US" sz="2700" dirty="0"/>
              <a:t>High Default Risk</a:t>
            </a:r>
          </a:p>
          <a:p>
            <a:r>
              <a:rPr lang="en-US" sz="2700" dirty="0"/>
              <a:t>1. Pay0&gt;=0.5,Pay0&gt;1.5,Pay3&gt;-0.5,Education&lt;4.5      </a:t>
            </a:r>
          </a:p>
          <a:p>
            <a:r>
              <a:rPr lang="en-US" sz="2700" dirty="0"/>
              <a:t>2. Pay1&gt;=0.5,Pay&gt;1.5,Pay3&lt;-0.5,Bill_ATM1&gt;649 </a:t>
            </a:r>
          </a:p>
          <a:p>
            <a:r>
              <a:rPr lang="en-US" sz="2700" dirty="0"/>
              <a:t>3. PayO &lt;0.5, Pay_ATM2&lt;1500, Pay3&gt;1, PAY_ATM4&gt;688        </a:t>
            </a:r>
          </a:p>
          <a:p>
            <a:endParaRPr lang="en-US" sz="2700" dirty="0"/>
          </a:p>
          <a:p>
            <a:endParaRPr lang="en-US" sz="2700" dirty="0"/>
          </a:p>
        </p:txBody>
      </p:sp>
      <p:pic>
        <p:nvPicPr>
          <p:cNvPr id="8" name="Picture 2">
            <a:extLst>
              <a:ext uri="{FF2B5EF4-FFF2-40B4-BE49-F238E27FC236}">
                <a16:creationId xmlns:a16="http://schemas.microsoft.com/office/drawing/2014/main" id="{1CBD2E1A-4695-601B-286B-FBF4A196B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360" y="2552700"/>
            <a:ext cx="16773453" cy="4850760"/>
          </a:xfrm>
          <a:prstGeom prst="rect">
            <a:avLst/>
          </a:prstGeom>
          <a:noFill/>
          <a:ln w="25400">
            <a:solidFill>
              <a:srgbClr val="7C574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0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360C2E5C-679C-A1F9-CF6A-4B99CF586478}"/>
            </a:ext>
          </a:extLst>
        </p:cNvPr>
        <p:cNvGrpSpPr/>
        <p:nvPr/>
      </p:nvGrpSpPr>
      <p:grpSpPr>
        <a:xfrm>
          <a:off x="0" y="0"/>
          <a:ext cx="0" cy="0"/>
          <a:chOff x="0" y="0"/>
          <a:chExt cx="0" cy="0"/>
        </a:xfrm>
      </p:grpSpPr>
      <p:sp>
        <p:nvSpPr>
          <p:cNvPr id="23" name="TextBox 23">
            <a:extLst>
              <a:ext uri="{FF2B5EF4-FFF2-40B4-BE49-F238E27FC236}">
                <a16:creationId xmlns:a16="http://schemas.microsoft.com/office/drawing/2014/main" id="{D86A2A09-9394-94E9-8D31-91E98162213B}"/>
              </a:ext>
            </a:extLst>
          </p:cNvPr>
          <p:cNvSpPr txBox="1"/>
          <p:nvPr/>
        </p:nvSpPr>
        <p:spPr>
          <a:xfrm>
            <a:off x="906380" y="800578"/>
            <a:ext cx="15392400" cy="1164486"/>
          </a:xfrm>
          <a:prstGeom prst="rect">
            <a:avLst/>
          </a:prstGeom>
        </p:spPr>
        <p:txBody>
          <a:bodyPr wrap="square" lIns="0" tIns="0" rIns="0" bIns="0" rtlCol="0" anchor="t">
            <a:spAutoFit/>
          </a:bodyPr>
          <a:lstStyle/>
          <a:p>
            <a:pPr algn="l">
              <a:lnSpc>
                <a:spcPts val="9958"/>
              </a:lnSpc>
              <a:spcBef>
                <a:spcPts val="3000"/>
              </a:spcBef>
            </a:pPr>
            <a:r>
              <a:rPr lang="en-US" sz="7000" dirty="0">
                <a:solidFill>
                  <a:srgbClr val="7C5740"/>
                </a:solidFill>
                <a:latin typeface="Arial Bold" panose="020B0704020202020204" pitchFamily="34" charset="0"/>
                <a:ea typeface="Arial Bold"/>
                <a:cs typeface="Arial Bold" panose="020B0704020202020204" pitchFamily="34" charset="0"/>
                <a:sym typeface="Arial Bold"/>
              </a:rPr>
              <a:t>What should be done?</a:t>
            </a:r>
          </a:p>
        </p:txBody>
      </p:sp>
      <p:sp>
        <p:nvSpPr>
          <p:cNvPr id="2" name="Rectangle: Rounded Corners 1">
            <a:extLst>
              <a:ext uri="{FF2B5EF4-FFF2-40B4-BE49-F238E27FC236}">
                <a16:creationId xmlns:a16="http://schemas.microsoft.com/office/drawing/2014/main" id="{B0DAD7B2-6EFA-E38B-0FFE-FA3A05E404F9}"/>
              </a:ext>
            </a:extLst>
          </p:cNvPr>
          <p:cNvSpPr/>
          <p:nvPr/>
        </p:nvSpPr>
        <p:spPr>
          <a:xfrm>
            <a:off x="1240905" y="5012098"/>
            <a:ext cx="4648200" cy="2819400"/>
          </a:xfrm>
          <a:prstGeom prst="roundRect">
            <a:avLst>
              <a:gd name="adj" fmla="val 5711"/>
            </a:avLst>
          </a:prstGeom>
          <a:noFill/>
          <a:ln w="25400">
            <a:solidFill>
              <a:srgbClr val="7C5740"/>
            </a:solidFill>
          </a:ln>
        </p:spPr>
        <p:style>
          <a:lnRef idx="2">
            <a:schemeClr val="dk1"/>
          </a:lnRef>
          <a:fillRef idx="1">
            <a:schemeClr val="lt1"/>
          </a:fillRef>
          <a:effectRef idx="0">
            <a:schemeClr val="dk1"/>
          </a:effectRef>
          <a:fontRef idx="minor">
            <a:schemeClr val="dk1"/>
          </a:fontRef>
        </p:style>
        <p:txBody>
          <a:bodyPr tIns="91440" rtlCol="0" anchor="ctr"/>
          <a:lstStyle/>
          <a:p>
            <a:pPr marL="468630" indent="-285750">
              <a:lnSpc>
                <a:spcPct val="150000"/>
              </a:lnSpc>
              <a:buFont typeface="Arial" panose="020B0604020202020204" pitchFamily="34" charset="0"/>
              <a:buChar char="•"/>
            </a:pPr>
            <a:r>
              <a:rPr lang="en-US" sz="2400" dirty="0">
                <a:solidFill>
                  <a:srgbClr val="7C5740"/>
                </a:solidFill>
                <a:latin typeface="BentonSans Regular" panose="02000503040000020004" pitchFamily="50" charset="0"/>
              </a:rPr>
              <a:t>Offer financial counseling </a:t>
            </a:r>
          </a:p>
          <a:p>
            <a:pPr marL="468630" indent="-285750">
              <a:lnSpc>
                <a:spcPct val="150000"/>
              </a:lnSpc>
              <a:buFont typeface="Arial" panose="020B0604020202020204" pitchFamily="34" charset="0"/>
              <a:buChar char="•"/>
            </a:pPr>
            <a:r>
              <a:rPr lang="en-US" sz="2400" dirty="0">
                <a:solidFill>
                  <a:srgbClr val="7C5740"/>
                </a:solidFill>
                <a:latin typeface="BentonSans Regular" panose="02000503040000020004" pitchFamily="50" charset="0"/>
              </a:rPr>
              <a:t>Reach out before default </a:t>
            </a:r>
          </a:p>
        </p:txBody>
      </p:sp>
      <p:sp>
        <p:nvSpPr>
          <p:cNvPr id="8" name="Rectangle: Rounded Corners 7">
            <a:extLst>
              <a:ext uri="{FF2B5EF4-FFF2-40B4-BE49-F238E27FC236}">
                <a16:creationId xmlns:a16="http://schemas.microsoft.com/office/drawing/2014/main" id="{00B664E1-FD79-AC55-2D3A-DA07CD9D0178}"/>
              </a:ext>
            </a:extLst>
          </p:cNvPr>
          <p:cNvSpPr/>
          <p:nvPr/>
        </p:nvSpPr>
        <p:spPr>
          <a:xfrm>
            <a:off x="1752600" y="4457700"/>
            <a:ext cx="3526905" cy="991130"/>
          </a:xfrm>
          <a:prstGeom prst="roundRect">
            <a:avLst/>
          </a:prstGeom>
          <a:solidFill>
            <a:srgbClr val="7C5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gn="ctr">
              <a:buNone/>
            </a:pPr>
            <a:r>
              <a:rPr lang="en-US" sz="2400" dirty="0">
                <a:solidFill>
                  <a:schemeClr val="bg1"/>
                </a:solidFill>
                <a:latin typeface="BentonSans Medium" panose="02000603030000020004" pitchFamily="2" charset="0"/>
              </a:rPr>
              <a:t>Proactive Customer Support </a:t>
            </a:r>
          </a:p>
        </p:txBody>
      </p:sp>
      <p:sp>
        <p:nvSpPr>
          <p:cNvPr id="13" name="Rectangle: Rounded Corners 12">
            <a:extLst>
              <a:ext uri="{FF2B5EF4-FFF2-40B4-BE49-F238E27FC236}">
                <a16:creationId xmlns:a16="http://schemas.microsoft.com/office/drawing/2014/main" id="{8E07F434-954E-8773-C312-E8D287C48E76}"/>
              </a:ext>
            </a:extLst>
          </p:cNvPr>
          <p:cNvSpPr/>
          <p:nvPr/>
        </p:nvSpPr>
        <p:spPr>
          <a:xfrm>
            <a:off x="6738157" y="5012098"/>
            <a:ext cx="4648200" cy="2819400"/>
          </a:xfrm>
          <a:prstGeom prst="roundRect">
            <a:avLst>
              <a:gd name="adj" fmla="val 5711"/>
            </a:avLst>
          </a:prstGeom>
          <a:noFill/>
          <a:ln w="25400">
            <a:solidFill>
              <a:srgbClr val="7C5740"/>
            </a:solidFill>
          </a:ln>
        </p:spPr>
        <p:style>
          <a:lnRef idx="2">
            <a:schemeClr val="dk1"/>
          </a:lnRef>
          <a:fillRef idx="1">
            <a:schemeClr val="lt1"/>
          </a:fillRef>
          <a:effectRef idx="0">
            <a:schemeClr val="dk1"/>
          </a:effectRef>
          <a:fontRef idx="minor">
            <a:schemeClr val="dk1"/>
          </a:fontRef>
        </p:style>
        <p:txBody>
          <a:bodyPr tIns="91440" rtlCol="0" anchor="ctr"/>
          <a:lstStyle/>
          <a:p>
            <a:pPr marL="468630" indent="-285750">
              <a:lnSpc>
                <a:spcPct val="150000"/>
              </a:lnSpc>
              <a:buFont typeface="Arial" panose="020B0604020202020204" pitchFamily="34" charset="0"/>
              <a:buChar char="•"/>
            </a:pPr>
            <a:r>
              <a:rPr lang="en-US" sz="2400" dirty="0">
                <a:solidFill>
                  <a:srgbClr val="7C5740"/>
                </a:solidFill>
                <a:latin typeface="BentonSans Regular" panose="02000503040000020004" pitchFamily="50" charset="0"/>
              </a:rPr>
              <a:t>Reduce or freeze limits temporarily</a:t>
            </a:r>
          </a:p>
          <a:p>
            <a:pPr marL="468630" indent="-285750">
              <a:lnSpc>
                <a:spcPct val="150000"/>
              </a:lnSpc>
              <a:buFont typeface="Arial" panose="020B0604020202020204" pitchFamily="34" charset="0"/>
              <a:buChar char="•"/>
            </a:pPr>
            <a:r>
              <a:rPr lang="en-US" sz="2400" dirty="0">
                <a:solidFill>
                  <a:srgbClr val="7C5740"/>
                </a:solidFill>
                <a:latin typeface="BentonSans Regular" panose="02000503040000020004" pitchFamily="50" charset="0"/>
              </a:rPr>
              <a:t>Behavior-based increases only</a:t>
            </a:r>
          </a:p>
        </p:txBody>
      </p:sp>
      <p:sp>
        <p:nvSpPr>
          <p:cNvPr id="24" name="Rectangle: Rounded Corners 23">
            <a:extLst>
              <a:ext uri="{FF2B5EF4-FFF2-40B4-BE49-F238E27FC236}">
                <a16:creationId xmlns:a16="http://schemas.microsoft.com/office/drawing/2014/main" id="{B28AC0DD-DC2F-CA71-9E37-A41B01841F76}"/>
              </a:ext>
            </a:extLst>
          </p:cNvPr>
          <p:cNvSpPr/>
          <p:nvPr/>
        </p:nvSpPr>
        <p:spPr>
          <a:xfrm>
            <a:off x="7249852" y="4457700"/>
            <a:ext cx="3526905" cy="991130"/>
          </a:xfrm>
          <a:prstGeom prst="roundRect">
            <a:avLst/>
          </a:prstGeom>
          <a:solidFill>
            <a:srgbClr val="7C5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gn="ctr">
              <a:buNone/>
            </a:pPr>
            <a:r>
              <a:rPr lang="en-US" sz="2400" dirty="0">
                <a:solidFill>
                  <a:schemeClr val="bg1"/>
                </a:solidFill>
                <a:latin typeface="BentonSans Medium" panose="02000603030000020004" pitchFamily="2" charset="0"/>
              </a:rPr>
              <a:t>Credit Limit Control </a:t>
            </a:r>
          </a:p>
        </p:txBody>
      </p:sp>
      <p:sp>
        <p:nvSpPr>
          <p:cNvPr id="27" name="Rectangle: Rounded Corners 26">
            <a:extLst>
              <a:ext uri="{FF2B5EF4-FFF2-40B4-BE49-F238E27FC236}">
                <a16:creationId xmlns:a16="http://schemas.microsoft.com/office/drawing/2014/main" id="{210A313B-64CD-B442-C22B-2111304BD5DF}"/>
              </a:ext>
            </a:extLst>
          </p:cNvPr>
          <p:cNvSpPr/>
          <p:nvPr/>
        </p:nvSpPr>
        <p:spPr>
          <a:xfrm>
            <a:off x="12747105" y="5012098"/>
            <a:ext cx="4648200" cy="2819400"/>
          </a:xfrm>
          <a:prstGeom prst="roundRect">
            <a:avLst>
              <a:gd name="adj" fmla="val 5711"/>
            </a:avLst>
          </a:prstGeom>
          <a:noFill/>
          <a:ln w="25400">
            <a:solidFill>
              <a:srgbClr val="7C5740"/>
            </a:solidFill>
          </a:ln>
        </p:spPr>
        <p:style>
          <a:lnRef idx="2">
            <a:schemeClr val="dk1"/>
          </a:lnRef>
          <a:fillRef idx="1">
            <a:schemeClr val="lt1"/>
          </a:fillRef>
          <a:effectRef idx="0">
            <a:schemeClr val="dk1"/>
          </a:effectRef>
          <a:fontRef idx="minor">
            <a:schemeClr val="dk1"/>
          </a:fontRef>
        </p:style>
        <p:txBody>
          <a:bodyPr tIns="91440" rtlCol="0" anchor="ctr"/>
          <a:lstStyle/>
          <a:p>
            <a:pPr marL="468630" indent="-285750">
              <a:lnSpc>
                <a:spcPct val="150000"/>
              </a:lnSpc>
              <a:buFont typeface="Arial" panose="020B0604020202020204" pitchFamily="34" charset="0"/>
              <a:buChar char="•"/>
            </a:pPr>
            <a:r>
              <a:rPr lang="en-US" sz="2400" dirty="0">
                <a:solidFill>
                  <a:srgbClr val="7C5740"/>
                </a:solidFill>
                <a:latin typeface="BentonSans Regular" panose="02000503040000020004" pitchFamily="50" charset="0"/>
              </a:rPr>
              <a:t>Track utilization &amp; missed payments </a:t>
            </a:r>
          </a:p>
          <a:p>
            <a:pPr marL="468630" indent="-285750">
              <a:lnSpc>
                <a:spcPct val="150000"/>
              </a:lnSpc>
              <a:buFont typeface="Arial" panose="020B0604020202020204" pitchFamily="34" charset="0"/>
              <a:buChar char="•"/>
            </a:pPr>
            <a:r>
              <a:rPr lang="en-US" sz="2400" dirty="0">
                <a:solidFill>
                  <a:srgbClr val="7C5740"/>
                </a:solidFill>
                <a:latin typeface="BentonSans Regular" panose="02000503040000020004" pitchFamily="50" charset="0"/>
              </a:rPr>
              <a:t>Early-warning alerts at 70%, 85%, 95%.</a:t>
            </a:r>
          </a:p>
        </p:txBody>
      </p:sp>
      <p:sp>
        <p:nvSpPr>
          <p:cNvPr id="28" name="Rectangle: Rounded Corners 27">
            <a:extLst>
              <a:ext uri="{FF2B5EF4-FFF2-40B4-BE49-F238E27FC236}">
                <a16:creationId xmlns:a16="http://schemas.microsoft.com/office/drawing/2014/main" id="{1D93564E-AB58-D134-BF97-A014C1CDFBF1}"/>
              </a:ext>
            </a:extLst>
          </p:cNvPr>
          <p:cNvSpPr/>
          <p:nvPr/>
        </p:nvSpPr>
        <p:spPr>
          <a:xfrm>
            <a:off x="13258800" y="4457700"/>
            <a:ext cx="3526905" cy="991130"/>
          </a:xfrm>
          <a:prstGeom prst="roundRect">
            <a:avLst/>
          </a:prstGeom>
          <a:solidFill>
            <a:srgbClr val="7C5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gn="ctr">
              <a:buNone/>
            </a:pPr>
            <a:r>
              <a:rPr lang="en-US" sz="2400" dirty="0">
                <a:solidFill>
                  <a:schemeClr val="bg1"/>
                </a:solidFill>
                <a:latin typeface="BentonSans Medium" panose="02000603030000020004" pitchFamily="2" charset="0"/>
              </a:rPr>
              <a:t>Monitoring &amp; Alerts </a:t>
            </a:r>
          </a:p>
        </p:txBody>
      </p:sp>
      <p:grpSp>
        <p:nvGrpSpPr>
          <p:cNvPr id="50" name="Group 49">
            <a:extLst>
              <a:ext uri="{FF2B5EF4-FFF2-40B4-BE49-F238E27FC236}">
                <a16:creationId xmlns:a16="http://schemas.microsoft.com/office/drawing/2014/main" id="{C3E53EEF-46C7-699E-495A-BADD8EB68CA2}"/>
              </a:ext>
            </a:extLst>
          </p:cNvPr>
          <p:cNvGrpSpPr/>
          <p:nvPr/>
        </p:nvGrpSpPr>
        <p:grpSpPr>
          <a:xfrm>
            <a:off x="7745733" y="2382773"/>
            <a:ext cx="2793185" cy="2696067"/>
            <a:chOff x="7745733" y="2382773"/>
            <a:chExt cx="2793185" cy="2696067"/>
          </a:xfrm>
        </p:grpSpPr>
        <p:grpSp>
          <p:nvGrpSpPr>
            <p:cNvPr id="44" name="Group 80">
              <a:extLst>
                <a:ext uri="{FF2B5EF4-FFF2-40B4-BE49-F238E27FC236}">
                  <a16:creationId xmlns:a16="http://schemas.microsoft.com/office/drawing/2014/main" id="{4704F0F8-A8E5-AFB4-D27F-41AD63FE7642}"/>
                </a:ext>
              </a:extLst>
            </p:cNvPr>
            <p:cNvGrpSpPr/>
            <p:nvPr/>
          </p:nvGrpSpPr>
          <p:grpSpPr>
            <a:xfrm>
              <a:off x="7745733" y="2382773"/>
              <a:ext cx="2793185" cy="2696067"/>
              <a:chOff x="0" y="1"/>
              <a:chExt cx="3453130" cy="3453130"/>
            </a:xfrm>
          </p:grpSpPr>
          <p:sp>
            <p:nvSpPr>
              <p:cNvPr id="45" name="Freeform 81">
                <a:extLst>
                  <a:ext uri="{FF2B5EF4-FFF2-40B4-BE49-F238E27FC236}">
                    <a16:creationId xmlns:a16="http://schemas.microsoft.com/office/drawing/2014/main" id="{BBA649B5-B7F3-D1DC-683E-1343AE48501E}"/>
                  </a:ext>
                </a:extLst>
              </p:cNvPr>
              <p:cNvSpPr/>
              <p:nvPr/>
            </p:nvSpPr>
            <p:spPr>
              <a:xfrm>
                <a:off x="0" y="1"/>
                <a:ext cx="3453130" cy="3453130"/>
              </a:xfrm>
              <a:custGeom>
                <a:avLst/>
                <a:gdLst/>
                <a:ahLst/>
                <a:cxnLst/>
                <a:rect l="l" t="t" r="r" b="b"/>
                <a:pathLst>
                  <a:path w="3453130" h="3453130">
                    <a:moveTo>
                      <a:pt x="0" y="0"/>
                    </a:moveTo>
                    <a:lnTo>
                      <a:pt x="3453130" y="0"/>
                    </a:lnTo>
                    <a:lnTo>
                      <a:pt x="3453130" y="3453130"/>
                    </a:lnTo>
                    <a:lnTo>
                      <a:pt x="0" y="345313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sz="1200" dirty="0"/>
              </a:p>
            </p:txBody>
          </p:sp>
          <p:grpSp>
            <p:nvGrpSpPr>
              <p:cNvPr id="46" name="Group 82">
                <a:extLst>
                  <a:ext uri="{FF2B5EF4-FFF2-40B4-BE49-F238E27FC236}">
                    <a16:creationId xmlns:a16="http://schemas.microsoft.com/office/drawing/2014/main" id="{9F886D51-3235-97E9-880C-EA0D74B2FC40}"/>
                  </a:ext>
                </a:extLst>
              </p:cNvPr>
              <p:cNvGrpSpPr/>
              <p:nvPr/>
            </p:nvGrpSpPr>
            <p:grpSpPr>
              <a:xfrm>
                <a:off x="728561" y="728561"/>
                <a:ext cx="1996008" cy="1996008"/>
                <a:chOff x="0" y="0"/>
                <a:chExt cx="812800" cy="812800"/>
              </a:xfrm>
            </p:grpSpPr>
            <p:sp>
              <p:nvSpPr>
                <p:cNvPr id="47" name="Freeform 83">
                  <a:extLst>
                    <a:ext uri="{FF2B5EF4-FFF2-40B4-BE49-F238E27FC236}">
                      <a16:creationId xmlns:a16="http://schemas.microsoft.com/office/drawing/2014/main" id="{7BA8737E-DB02-577E-3777-F4570F46D9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solidFill>
                <a:ln w="114300" cap="sq">
                  <a:solidFill>
                    <a:srgbClr val="FFFFFF"/>
                  </a:solidFill>
                  <a:prstDash val="solid"/>
                  <a:miter/>
                </a:ln>
              </p:spPr>
              <p:txBody>
                <a:bodyPr/>
                <a:lstStyle/>
                <a:p>
                  <a:endParaRPr lang="en-US" sz="1200" dirty="0"/>
                </a:p>
              </p:txBody>
            </p:sp>
            <p:sp>
              <p:nvSpPr>
                <p:cNvPr id="48" name="TextBox 84">
                  <a:extLst>
                    <a:ext uri="{FF2B5EF4-FFF2-40B4-BE49-F238E27FC236}">
                      <a16:creationId xmlns:a16="http://schemas.microsoft.com/office/drawing/2014/main" id="{EC6F32D6-D9BF-FFAB-35C1-97ED8870A7BB}"/>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grpSp>
        <p:pic>
          <p:nvPicPr>
            <p:cNvPr id="49" name="Graphic 48" descr="Stop with solid fill">
              <a:extLst>
                <a:ext uri="{FF2B5EF4-FFF2-40B4-BE49-F238E27FC236}">
                  <a16:creationId xmlns:a16="http://schemas.microsoft.com/office/drawing/2014/main" id="{C7A6730E-024C-2205-A030-CFAAC4D97E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93436" y="3285843"/>
              <a:ext cx="897777" cy="897777"/>
            </a:xfrm>
            <a:prstGeom prst="rect">
              <a:avLst/>
            </a:prstGeom>
          </p:spPr>
        </p:pic>
      </p:grpSp>
      <p:grpSp>
        <p:nvGrpSpPr>
          <p:cNvPr id="52" name="Group 51">
            <a:extLst>
              <a:ext uri="{FF2B5EF4-FFF2-40B4-BE49-F238E27FC236}">
                <a16:creationId xmlns:a16="http://schemas.microsoft.com/office/drawing/2014/main" id="{969CE06B-8341-F878-C235-421B5BD8155C}"/>
              </a:ext>
            </a:extLst>
          </p:cNvPr>
          <p:cNvGrpSpPr/>
          <p:nvPr/>
        </p:nvGrpSpPr>
        <p:grpSpPr>
          <a:xfrm>
            <a:off x="13742215" y="2382774"/>
            <a:ext cx="2793185" cy="2696067"/>
            <a:chOff x="13742215" y="2382774"/>
            <a:chExt cx="2793185" cy="2696067"/>
          </a:xfrm>
        </p:grpSpPr>
        <p:grpSp>
          <p:nvGrpSpPr>
            <p:cNvPr id="39" name="Group 80">
              <a:extLst>
                <a:ext uri="{FF2B5EF4-FFF2-40B4-BE49-F238E27FC236}">
                  <a16:creationId xmlns:a16="http://schemas.microsoft.com/office/drawing/2014/main" id="{E19109C9-7041-473F-2389-4C4F625417F0}"/>
                </a:ext>
              </a:extLst>
            </p:cNvPr>
            <p:cNvGrpSpPr/>
            <p:nvPr/>
          </p:nvGrpSpPr>
          <p:grpSpPr>
            <a:xfrm>
              <a:off x="13742215" y="2382774"/>
              <a:ext cx="2793185" cy="2696067"/>
              <a:chOff x="0" y="1"/>
              <a:chExt cx="3453130" cy="3453130"/>
            </a:xfrm>
          </p:grpSpPr>
          <p:sp>
            <p:nvSpPr>
              <p:cNvPr id="40" name="Freeform 81">
                <a:extLst>
                  <a:ext uri="{FF2B5EF4-FFF2-40B4-BE49-F238E27FC236}">
                    <a16:creationId xmlns:a16="http://schemas.microsoft.com/office/drawing/2014/main" id="{1E48555E-68DF-7F2E-06E0-F20E9A71D4A0}"/>
                  </a:ext>
                </a:extLst>
              </p:cNvPr>
              <p:cNvSpPr/>
              <p:nvPr/>
            </p:nvSpPr>
            <p:spPr>
              <a:xfrm>
                <a:off x="0" y="1"/>
                <a:ext cx="3453130" cy="3453130"/>
              </a:xfrm>
              <a:custGeom>
                <a:avLst/>
                <a:gdLst/>
                <a:ahLst/>
                <a:cxnLst/>
                <a:rect l="l" t="t" r="r" b="b"/>
                <a:pathLst>
                  <a:path w="3453130" h="3453130">
                    <a:moveTo>
                      <a:pt x="0" y="0"/>
                    </a:moveTo>
                    <a:lnTo>
                      <a:pt x="3453130" y="0"/>
                    </a:lnTo>
                    <a:lnTo>
                      <a:pt x="3453130" y="3453130"/>
                    </a:lnTo>
                    <a:lnTo>
                      <a:pt x="0" y="345313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sz="1200" dirty="0"/>
              </a:p>
            </p:txBody>
          </p:sp>
          <p:grpSp>
            <p:nvGrpSpPr>
              <p:cNvPr id="41" name="Group 82">
                <a:extLst>
                  <a:ext uri="{FF2B5EF4-FFF2-40B4-BE49-F238E27FC236}">
                    <a16:creationId xmlns:a16="http://schemas.microsoft.com/office/drawing/2014/main" id="{3C023C38-B615-98AE-70D8-90D34FF2ACB4}"/>
                  </a:ext>
                </a:extLst>
              </p:cNvPr>
              <p:cNvGrpSpPr/>
              <p:nvPr/>
            </p:nvGrpSpPr>
            <p:grpSpPr>
              <a:xfrm>
                <a:off x="728561" y="728561"/>
                <a:ext cx="1996008" cy="1996008"/>
                <a:chOff x="0" y="0"/>
                <a:chExt cx="812800" cy="812800"/>
              </a:xfrm>
            </p:grpSpPr>
            <p:sp>
              <p:nvSpPr>
                <p:cNvPr id="42" name="Freeform 83">
                  <a:extLst>
                    <a:ext uri="{FF2B5EF4-FFF2-40B4-BE49-F238E27FC236}">
                      <a16:creationId xmlns:a16="http://schemas.microsoft.com/office/drawing/2014/main" id="{779AEFDB-9F4D-48E7-1F64-48DC23BFE9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solidFill>
                <a:ln w="114300" cap="sq">
                  <a:solidFill>
                    <a:srgbClr val="FFFFFF"/>
                  </a:solidFill>
                  <a:prstDash val="solid"/>
                  <a:miter/>
                </a:ln>
              </p:spPr>
              <p:txBody>
                <a:bodyPr/>
                <a:lstStyle/>
                <a:p>
                  <a:endParaRPr lang="en-US" sz="1200" dirty="0"/>
                </a:p>
              </p:txBody>
            </p:sp>
            <p:sp>
              <p:nvSpPr>
                <p:cNvPr id="43" name="TextBox 84">
                  <a:extLst>
                    <a:ext uri="{FF2B5EF4-FFF2-40B4-BE49-F238E27FC236}">
                      <a16:creationId xmlns:a16="http://schemas.microsoft.com/office/drawing/2014/main" id="{336A1E75-ECF2-4E09-56F1-6320898992A9}"/>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grpSp>
        <p:pic>
          <p:nvPicPr>
            <p:cNvPr id="51" name="Graphic 50" descr="Periodic Graph with solid fill">
              <a:extLst>
                <a:ext uri="{FF2B5EF4-FFF2-40B4-BE49-F238E27FC236}">
                  <a16:creationId xmlns:a16="http://schemas.microsoft.com/office/drawing/2014/main" id="{2D62327A-5800-20DD-00AA-F60766DBD8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56290" y="3248289"/>
              <a:ext cx="965033" cy="965033"/>
            </a:xfrm>
            <a:prstGeom prst="rect">
              <a:avLst/>
            </a:prstGeom>
          </p:spPr>
        </p:pic>
      </p:grpSp>
      <p:grpSp>
        <p:nvGrpSpPr>
          <p:cNvPr id="54" name="Group 53">
            <a:extLst>
              <a:ext uri="{FF2B5EF4-FFF2-40B4-BE49-F238E27FC236}">
                <a16:creationId xmlns:a16="http://schemas.microsoft.com/office/drawing/2014/main" id="{4654E39E-8F40-993F-7CD2-29866CB0A3AB}"/>
              </a:ext>
            </a:extLst>
          </p:cNvPr>
          <p:cNvGrpSpPr/>
          <p:nvPr/>
        </p:nvGrpSpPr>
        <p:grpSpPr>
          <a:xfrm>
            <a:off x="2232666" y="2338750"/>
            <a:ext cx="2793185" cy="2696067"/>
            <a:chOff x="2232666" y="2338750"/>
            <a:chExt cx="2793185" cy="2696067"/>
          </a:xfrm>
        </p:grpSpPr>
        <p:grpSp>
          <p:nvGrpSpPr>
            <p:cNvPr id="29" name="Group 80">
              <a:extLst>
                <a:ext uri="{FF2B5EF4-FFF2-40B4-BE49-F238E27FC236}">
                  <a16:creationId xmlns:a16="http://schemas.microsoft.com/office/drawing/2014/main" id="{3DA71306-EE20-B7D7-44C2-972D9D2B7E1D}"/>
                </a:ext>
              </a:extLst>
            </p:cNvPr>
            <p:cNvGrpSpPr/>
            <p:nvPr/>
          </p:nvGrpSpPr>
          <p:grpSpPr>
            <a:xfrm>
              <a:off x="2232666" y="2338750"/>
              <a:ext cx="2793185" cy="2696067"/>
              <a:chOff x="0" y="1"/>
              <a:chExt cx="3453130" cy="3453130"/>
            </a:xfrm>
          </p:grpSpPr>
          <p:sp>
            <p:nvSpPr>
              <p:cNvPr id="30" name="Freeform 81">
                <a:extLst>
                  <a:ext uri="{FF2B5EF4-FFF2-40B4-BE49-F238E27FC236}">
                    <a16:creationId xmlns:a16="http://schemas.microsoft.com/office/drawing/2014/main" id="{E675F476-013E-057C-2425-2CFCDFA684E1}"/>
                  </a:ext>
                </a:extLst>
              </p:cNvPr>
              <p:cNvSpPr/>
              <p:nvPr/>
            </p:nvSpPr>
            <p:spPr>
              <a:xfrm>
                <a:off x="0" y="1"/>
                <a:ext cx="3453130" cy="3453130"/>
              </a:xfrm>
              <a:custGeom>
                <a:avLst/>
                <a:gdLst/>
                <a:ahLst/>
                <a:cxnLst/>
                <a:rect l="l" t="t" r="r" b="b"/>
                <a:pathLst>
                  <a:path w="3453130" h="3453130">
                    <a:moveTo>
                      <a:pt x="0" y="0"/>
                    </a:moveTo>
                    <a:lnTo>
                      <a:pt x="3453130" y="0"/>
                    </a:lnTo>
                    <a:lnTo>
                      <a:pt x="3453130" y="3453130"/>
                    </a:lnTo>
                    <a:lnTo>
                      <a:pt x="0" y="345313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sz="1200" dirty="0"/>
              </a:p>
            </p:txBody>
          </p:sp>
          <p:grpSp>
            <p:nvGrpSpPr>
              <p:cNvPr id="31" name="Group 82">
                <a:extLst>
                  <a:ext uri="{FF2B5EF4-FFF2-40B4-BE49-F238E27FC236}">
                    <a16:creationId xmlns:a16="http://schemas.microsoft.com/office/drawing/2014/main" id="{4778123C-F738-E605-DF4D-2D0A0127BE67}"/>
                  </a:ext>
                </a:extLst>
              </p:cNvPr>
              <p:cNvGrpSpPr/>
              <p:nvPr/>
            </p:nvGrpSpPr>
            <p:grpSpPr>
              <a:xfrm>
                <a:off x="728561" y="728561"/>
                <a:ext cx="1996008" cy="1996008"/>
                <a:chOff x="0" y="0"/>
                <a:chExt cx="812800" cy="812800"/>
              </a:xfrm>
            </p:grpSpPr>
            <p:sp>
              <p:nvSpPr>
                <p:cNvPr id="32" name="Freeform 83">
                  <a:extLst>
                    <a:ext uri="{FF2B5EF4-FFF2-40B4-BE49-F238E27FC236}">
                      <a16:creationId xmlns:a16="http://schemas.microsoft.com/office/drawing/2014/main" id="{C8DE1527-31E1-FC53-BE29-C15FFC953E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solidFill>
                <a:ln w="114300" cap="sq">
                  <a:solidFill>
                    <a:srgbClr val="FFFFFF"/>
                  </a:solidFill>
                  <a:prstDash val="solid"/>
                  <a:miter/>
                </a:ln>
              </p:spPr>
              <p:txBody>
                <a:bodyPr/>
                <a:lstStyle/>
                <a:p>
                  <a:endParaRPr lang="en-US" sz="1200" dirty="0"/>
                </a:p>
              </p:txBody>
            </p:sp>
            <p:sp>
              <p:nvSpPr>
                <p:cNvPr id="33" name="TextBox 84">
                  <a:extLst>
                    <a:ext uri="{FF2B5EF4-FFF2-40B4-BE49-F238E27FC236}">
                      <a16:creationId xmlns:a16="http://schemas.microsoft.com/office/drawing/2014/main" id="{93119727-9D3C-3D8F-CEDA-37E7524B5580}"/>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grpSp>
        <p:pic>
          <p:nvPicPr>
            <p:cNvPr id="53" name="Graphic 52" descr="Speaker phone with solid fill">
              <a:extLst>
                <a:ext uri="{FF2B5EF4-FFF2-40B4-BE49-F238E27FC236}">
                  <a16:creationId xmlns:a16="http://schemas.microsoft.com/office/drawing/2014/main" id="{D3A01E6A-1E41-82C8-5511-D4E5B27CB0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46872" y="3410678"/>
              <a:ext cx="764771" cy="552209"/>
            </a:xfrm>
            <a:prstGeom prst="rect">
              <a:avLst/>
            </a:prstGeom>
          </p:spPr>
        </p:pic>
      </p:grpSp>
    </p:spTree>
    <p:extLst>
      <p:ext uri="{BB962C8B-B14F-4D97-AF65-F5344CB8AC3E}">
        <p14:creationId xmlns:p14="http://schemas.microsoft.com/office/powerpoint/2010/main" val="119285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 name="Freeform 2"/>
          <p:cNvSpPr/>
          <p:nvPr/>
        </p:nvSpPr>
        <p:spPr>
          <a:xfrm>
            <a:off x="-662745" y="549400"/>
            <a:ext cx="9199699" cy="9188200"/>
          </a:xfrm>
          <a:custGeom>
            <a:avLst/>
            <a:gdLst/>
            <a:ahLst/>
            <a:cxnLst/>
            <a:rect l="l" t="t" r="r" b="b"/>
            <a:pathLst>
              <a:path w="9199699" h="9188200">
                <a:moveTo>
                  <a:pt x="0" y="0"/>
                </a:moveTo>
                <a:lnTo>
                  <a:pt x="9199699" y="0"/>
                </a:lnTo>
                <a:lnTo>
                  <a:pt x="9199699" y="9188200"/>
                </a:lnTo>
                <a:lnTo>
                  <a:pt x="0" y="91882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82214" y="521465"/>
            <a:ext cx="8222485" cy="8222485"/>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7C5740"/>
            </a:solidFill>
          </p:spPr>
          <p:txBody>
            <a:bodyPr/>
            <a:lstStyle/>
            <a:p>
              <a:endParaRPr lang="en-US"/>
            </a:p>
          </p:txBody>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dpi="0" rotWithShape="1">
              <a:blip r:embed="rId3"/>
              <a:srcRect/>
              <a:stretch>
                <a:fillRect l="-19000" t="-2000" r="-11000" b="-9000"/>
              </a:stretch>
            </a:blipFill>
          </p:spPr>
          <p:txBody>
            <a:bodyPr/>
            <a:lstStyle/>
            <a:p>
              <a:endParaRPr lang="en-US" dirty="0"/>
            </a:p>
          </p:txBody>
        </p:sp>
      </p:grpSp>
      <p:grpSp>
        <p:nvGrpSpPr>
          <p:cNvPr id="6" name="Group 6"/>
          <p:cNvGrpSpPr/>
          <p:nvPr/>
        </p:nvGrpSpPr>
        <p:grpSpPr>
          <a:xfrm>
            <a:off x="16460559" y="8743950"/>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solidFill>
          </p:spPr>
          <p:txBody>
            <a:bodyPr/>
            <a:lstStyle/>
            <a:p>
              <a:endParaRPr lang="en-US"/>
            </a:p>
          </p:txBody>
        </p:sp>
        <p:sp>
          <p:nvSpPr>
            <p:cNvPr id="8" name="TextBox 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9" name="Group 9"/>
          <p:cNvGrpSpPr/>
          <p:nvPr/>
        </p:nvGrpSpPr>
        <p:grpSpPr>
          <a:xfrm>
            <a:off x="4641708" y="8536871"/>
            <a:ext cx="1233501" cy="123350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alpha val="27843"/>
              </a:srgbClr>
            </a:solidFill>
          </p:spPr>
          <p:txBody>
            <a:bodyPr/>
            <a:lstStyle/>
            <a:p>
              <a:endParaRPr lang="en-US"/>
            </a:p>
          </p:txBody>
        </p:sp>
        <p:sp>
          <p:nvSpPr>
            <p:cNvPr id="11" name="TextBox 11"/>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2" name="Group 12"/>
          <p:cNvGrpSpPr/>
          <p:nvPr/>
        </p:nvGrpSpPr>
        <p:grpSpPr>
          <a:xfrm>
            <a:off x="8246879" y="834478"/>
            <a:ext cx="1233501" cy="123350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alpha val="27843"/>
              </a:srgbClr>
            </a:solidFill>
          </p:spPr>
          <p:txBody>
            <a:bodyPr/>
            <a:lstStyle/>
            <a:p>
              <a:endParaRPr lang="en-US"/>
            </a:p>
          </p:txBody>
        </p:sp>
        <p:sp>
          <p:nvSpPr>
            <p:cNvPr id="14" name="TextBox 14"/>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23" name="TextBox 23"/>
          <p:cNvSpPr txBox="1"/>
          <p:nvPr/>
        </p:nvSpPr>
        <p:spPr>
          <a:xfrm>
            <a:off x="10790905" y="5132422"/>
            <a:ext cx="5334000" cy="1071255"/>
          </a:xfrm>
          <a:prstGeom prst="rect">
            <a:avLst/>
          </a:prstGeom>
        </p:spPr>
        <p:txBody>
          <a:bodyPr wrap="square" lIns="0" tIns="0" rIns="0" bIns="0" rtlCol="0" anchor="t">
            <a:spAutoFit/>
          </a:bodyPr>
          <a:lstStyle/>
          <a:p>
            <a:pPr algn="l">
              <a:lnSpc>
                <a:spcPts val="6055"/>
              </a:lnSpc>
            </a:pPr>
            <a:r>
              <a:rPr lang="en-US" sz="16600" b="1" spc="-314" dirty="0">
                <a:solidFill>
                  <a:srgbClr val="7C5740"/>
                </a:solidFill>
                <a:latin typeface="Arial Bold"/>
                <a:ea typeface="Arial Bold"/>
                <a:cs typeface="Arial Bold"/>
                <a:sym typeface="Arial Bold"/>
              </a:rPr>
              <a:t>Q&amp;A</a:t>
            </a:r>
          </a:p>
        </p:txBody>
      </p:sp>
      <p:sp>
        <p:nvSpPr>
          <p:cNvPr id="25" name="TextBox 25"/>
          <p:cNvSpPr txBox="1"/>
          <p:nvPr/>
        </p:nvSpPr>
        <p:spPr>
          <a:xfrm>
            <a:off x="8863629" y="5895358"/>
            <a:ext cx="4050230" cy="616638"/>
          </a:xfrm>
          <a:prstGeom prst="rect">
            <a:avLst/>
          </a:prstGeom>
        </p:spPr>
        <p:txBody>
          <a:bodyPr lIns="0" tIns="0" rIns="0" bIns="0" rtlCol="0" anchor="t">
            <a:spAutoFit/>
          </a:bodyPr>
          <a:lstStyle/>
          <a:p>
            <a:pPr algn="ctr">
              <a:lnSpc>
                <a:spcPts val="4093"/>
              </a:lnSpc>
            </a:pPr>
            <a:r>
              <a:rPr lang="en-US" sz="4093" spc="-212">
                <a:solidFill>
                  <a:srgbClr val="FFFFFF"/>
                </a:solidFill>
                <a:latin typeface="Arial"/>
                <a:ea typeface="Arial"/>
                <a:cs typeface="Arial"/>
                <a:sym typeface="Arial"/>
              </a:rPr>
              <a:t>Contact Information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203D74AC-AF69-4AD2-60D7-69BB843198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F743FB-C3FF-81A1-51B1-0EE4B23AE1CB}"/>
              </a:ext>
            </a:extLst>
          </p:cNvPr>
          <p:cNvSpPr/>
          <p:nvPr/>
        </p:nvSpPr>
        <p:spPr>
          <a:xfrm>
            <a:off x="9420225" y="-1385129"/>
            <a:ext cx="13441650" cy="13424848"/>
          </a:xfrm>
          <a:custGeom>
            <a:avLst/>
            <a:gdLst/>
            <a:ahLst/>
            <a:cxnLst/>
            <a:rect l="l" t="t" r="r" b="b"/>
            <a:pathLst>
              <a:path w="13441650" h="13424848">
                <a:moveTo>
                  <a:pt x="0" y="0"/>
                </a:moveTo>
                <a:lnTo>
                  <a:pt x="13441650" y="0"/>
                </a:lnTo>
                <a:lnTo>
                  <a:pt x="13441650" y="13424848"/>
                </a:lnTo>
                <a:lnTo>
                  <a:pt x="0" y="13424848"/>
                </a:lnTo>
                <a:lnTo>
                  <a:pt x="0" y="0"/>
                </a:lnTo>
                <a:close/>
              </a:path>
            </a:pathLst>
          </a:custGeom>
          <a:blipFill>
            <a:blip r:embed="rId2"/>
            <a:stretch>
              <a:fillRect/>
            </a:stretch>
          </a:blipFill>
        </p:spPr>
        <p:txBody>
          <a:bodyPr/>
          <a:lstStyle/>
          <a:p>
            <a:endParaRPr lang="en-US"/>
          </a:p>
        </p:txBody>
      </p:sp>
      <p:grpSp>
        <p:nvGrpSpPr>
          <p:cNvPr id="3" name="Group 3">
            <a:extLst>
              <a:ext uri="{FF2B5EF4-FFF2-40B4-BE49-F238E27FC236}">
                <a16:creationId xmlns:a16="http://schemas.microsoft.com/office/drawing/2014/main" id="{08A18819-597B-AFEE-F9EF-52BF4626BA39}"/>
              </a:ext>
            </a:extLst>
          </p:cNvPr>
          <p:cNvGrpSpPr>
            <a:grpSpLocks noChangeAspect="1"/>
          </p:cNvGrpSpPr>
          <p:nvPr/>
        </p:nvGrpSpPr>
        <p:grpSpPr>
          <a:xfrm>
            <a:off x="10687717" y="-1385129"/>
            <a:ext cx="12627757" cy="12627757"/>
            <a:chOff x="0" y="0"/>
            <a:chExt cx="6350000" cy="6350000"/>
          </a:xfrm>
        </p:grpSpPr>
        <p:sp>
          <p:nvSpPr>
            <p:cNvPr id="4" name="Freeform 4">
              <a:extLst>
                <a:ext uri="{FF2B5EF4-FFF2-40B4-BE49-F238E27FC236}">
                  <a16:creationId xmlns:a16="http://schemas.microsoft.com/office/drawing/2014/main" id="{582FBA83-3F87-9780-27F0-7932F60F5FFF}"/>
                </a:ext>
              </a:extLst>
            </p:cNvPr>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DFB"/>
            </a:solidFill>
          </p:spPr>
          <p:txBody>
            <a:bodyPr/>
            <a:lstStyle/>
            <a:p>
              <a:endParaRPr lang="en-US" dirty="0"/>
            </a:p>
          </p:txBody>
        </p:sp>
        <p:sp>
          <p:nvSpPr>
            <p:cNvPr id="5" name="Freeform 5">
              <a:extLst>
                <a:ext uri="{FF2B5EF4-FFF2-40B4-BE49-F238E27FC236}">
                  <a16:creationId xmlns:a16="http://schemas.microsoft.com/office/drawing/2014/main" id="{9258914E-E41B-DDE9-726D-F863949F76F0}"/>
                </a:ext>
              </a:extLst>
            </p:cNvPr>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l="223" t="-25046" r="223" b="-25046"/>
              </a:stretch>
            </a:blipFill>
          </p:spPr>
          <p:txBody>
            <a:bodyPr/>
            <a:lstStyle/>
            <a:p>
              <a:endParaRPr lang="en-US" dirty="0"/>
            </a:p>
          </p:txBody>
        </p:sp>
      </p:grpSp>
      <p:grpSp>
        <p:nvGrpSpPr>
          <p:cNvPr id="8" name="Group 8">
            <a:extLst>
              <a:ext uri="{FF2B5EF4-FFF2-40B4-BE49-F238E27FC236}">
                <a16:creationId xmlns:a16="http://schemas.microsoft.com/office/drawing/2014/main" id="{6C21B028-805B-8174-7FF7-F207CEA755F1}"/>
              </a:ext>
            </a:extLst>
          </p:cNvPr>
          <p:cNvGrpSpPr/>
          <p:nvPr/>
        </p:nvGrpSpPr>
        <p:grpSpPr>
          <a:xfrm>
            <a:off x="-494925" y="-494925"/>
            <a:ext cx="1523625" cy="1523625"/>
            <a:chOff x="0" y="0"/>
            <a:chExt cx="812800" cy="812800"/>
          </a:xfrm>
        </p:grpSpPr>
        <p:sp>
          <p:nvSpPr>
            <p:cNvPr id="9" name="Freeform 9">
              <a:extLst>
                <a:ext uri="{FF2B5EF4-FFF2-40B4-BE49-F238E27FC236}">
                  <a16:creationId xmlns:a16="http://schemas.microsoft.com/office/drawing/2014/main" id="{1542F7ED-4802-7098-165D-51B8DC7B83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solidFill>
          </p:spPr>
          <p:txBody>
            <a:bodyPr/>
            <a:lstStyle/>
            <a:p>
              <a:endParaRPr lang="en-US"/>
            </a:p>
          </p:txBody>
        </p:sp>
        <p:sp>
          <p:nvSpPr>
            <p:cNvPr id="10" name="TextBox 10">
              <a:extLst>
                <a:ext uri="{FF2B5EF4-FFF2-40B4-BE49-F238E27FC236}">
                  <a16:creationId xmlns:a16="http://schemas.microsoft.com/office/drawing/2014/main" id="{D5AA7F8D-16DC-0861-7FA1-C37961D9AB21}"/>
                </a:ext>
              </a:extLst>
            </p:cNvPr>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19" name="TextBox 19">
            <a:extLst>
              <a:ext uri="{FF2B5EF4-FFF2-40B4-BE49-F238E27FC236}">
                <a16:creationId xmlns:a16="http://schemas.microsoft.com/office/drawing/2014/main" id="{D76F861A-D31C-018C-279B-03A68475EC8F}"/>
              </a:ext>
            </a:extLst>
          </p:cNvPr>
          <p:cNvSpPr txBox="1"/>
          <p:nvPr/>
        </p:nvSpPr>
        <p:spPr>
          <a:xfrm>
            <a:off x="1221931" y="1108831"/>
            <a:ext cx="7614548" cy="916726"/>
          </a:xfrm>
          <a:prstGeom prst="rect">
            <a:avLst/>
          </a:prstGeom>
        </p:spPr>
        <p:txBody>
          <a:bodyPr lIns="0" tIns="0" rIns="0" bIns="0" rtlCol="0" anchor="t">
            <a:spAutoFit/>
          </a:bodyPr>
          <a:lstStyle/>
          <a:p>
            <a:pPr algn="l">
              <a:lnSpc>
                <a:spcPts val="6828"/>
              </a:lnSpc>
            </a:pPr>
            <a:r>
              <a:rPr lang="en-US" sz="9000" b="1" spc="-355" dirty="0">
                <a:solidFill>
                  <a:srgbClr val="7C5740"/>
                </a:solidFill>
                <a:latin typeface="Arial Bold"/>
                <a:ea typeface="Arial Bold"/>
                <a:cs typeface="Arial Bold"/>
                <a:sym typeface="Arial Bold"/>
              </a:rPr>
              <a:t>Outline</a:t>
            </a:r>
          </a:p>
        </p:txBody>
      </p:sp>
      <p:grpSp>
        <p:nvGrpSpPr>
          <p:cNvPr id="6" name="Group 5">
            <a:extLst>
              <a:ext uri="{FF2B5EF4-FFF2-40B4-BE49-F238E27FC236}">
                <a16:creationId xmlns:a16="http://schemas.microsoft.com/office/drawing/2014/main" id="{53C9BBA3-6CA8-95FD-B222-447FBFB56BB4}"/>
              </a:ext>
            </a:extLst>
          </p:cNvPr>
          <p:cNvGrpSpPr/>
          <p:nvPr/>
        </p:nvGrpSpPr>
        <p:grpSpPr>
          <a:xfrm>
            <a:off x="1221931" y="2956439"/>
            <a:ext cx="7495953" cy="4741711"/>
            <a:chOff x="4264124" y="842467"/>
            <a:chExt cx="7927877" cy="5284682"/>
          </a:xfrm>
        </p:grpSpPr>
        <p:grpSp>
          <p:nvGrpSpPr>
            <p:cNvPr id="7" name="Google Shape;800;p17">
              <a:extLst>
                <a:ext uri="{FF2B5EF4-FFF2-40B4-BE49-F238E27FC236}">
                  <a16:creationId xmlns:a16="http://schemas.microsoft.com/office/drawing/2014/main" id="{B0EAC7CC-FCB2-F22D-6B7B-15259EF6B79B}"/>
                </a:ext>
              </a:extLst>
            </p:cNvPr>
            <p:cNvGrpSpPr/>
            <p:nvPr/>
          </p:nvGrpSpPr>
          <p:grpSpPr>
            <a:xfrm>
              <a:off x="4282932" y="4140200"/>
              <a:ext cx="7909068" cy="895333"/>
              <a:chOff x="3212428" y="3472650"/>
              <a:chExt cx="5931801" cy="671500"/>
            </a:xfrm>
          </p:grpSpPr>
          <p:sp>
            <p:nvSpPr>
              <p:cNvPr id="42" name="Google Shape;801;p17">
                <a:extLst>
                  <a:ext uri="{FF2B5EF4-FFF2-40B4-BE49-F238E27FC236}">
                    <a16:creationId xmlns:a16="http://schemas.microsoft.com/office/drawing/2014/main" id="{D1028E73-5A43-76D6-D2C7-51F17D33C737}"/>
                  </a:ext>
                </a:extLst>
              </p:cNvPr>
              <p:cNvSpPr/>
              <p:nvPr/>
            </p:nvSpPr>
            <p:spPr>
              <a:xfrm>
                <a:off x="3212428" y="3472650"/>
                <a:ext cx="5931801" cy="671500"/>
              </a:xfrm>
              <a:custGeom>
                <a:avLst/>
                <a:gdLst/>
                <a:ahLst/>
                <a:cxnLst/>
                <a:rect l="l" t="t" r="r" b="b"/>
                <a:pathLst>
                  <a:path w="195109" h="22087" extrusionOk="0">
                    <a:moveTo>
                      <a:pt x="11050" y="1"/>
                    </a:moveTo>
                    <a:cubicBezTo>
                      <a:pt x="4954" y="1"/>
                      <a:pt x="1" y="4942"/>
                      <a:pt x="1" y="11038"/>
                    </a:cubicBezTo>
                    <a:cubicBezTo>
                      <a:pt x="1" y="17146"/>
                      <a:pt x="4954" y="22087"/>
                      <a:pt x="11050" y="22087"/>
                    </a:cubicBezTo>
                    <a:lnTo>
                      <a:pt x="195108" y="22087"/>
                    </a:lnTo>
                    <a:lnTo>
                      <a:pt x="195108" y="1"/>
                    </a:lnTo>
                    <a:close/>
                  </a:path>
                </a:pathLst>
              </a:custGeom>
              <a:solidFill>
                <a:srgbClr val="7C5740"/>
              </a:solidFill>
              <a:ln>
                <a:noFill/>
              </a:ln>
            </p:spPr>
            <p:txBody>
              <a:bodyPr spcFirstLastPara="1" wrap="square" lIns="121900" tIns="121900" rIns="121900" bIns="121900" anchor="ctr" anchorCtr="0">
                <a:noAutofit/>
              </a:bodyPr>
              <a:lstStyle/>
              <a:p>
                <a:r>
                  <a:rPr lang="en-US" sz="2667" dirty="0">
                    <a:latin typeface="BentonSans Regular" panose="02000503040000020004" pitchFamily="50" charset="0"/>
                  </a:rPr>
                  <a:t>3</a:t>
                </a:r>
                <a:endParaRPr sz="2667" dirty="0">
                  <a:latin typeface="BentonSans Regular" panose="02000503040000020004" pitchFamily="50" charset="0"/>
                </a:endParaRPr>
              </a:p>
            </p:txBody>
          </p:sp>
          <p:sp>
            <p:nvSpPr>
              <p:cNvPr id="43" name="Google Shape;802;p17">
                <a:extLst>
                  <a:ext uri="{FF2B5EF4-FFF2-40B4-BE49-F238E27FC236}">
                    <a16:creationId xmlns:a16="http://schemas.microsoft.com/office/drawing/2014/main" id="{8B95E763-4DB6-66EC-8744-06650473D3E2}"/>
                  </a:ext>
                </a:extLst>
              </p:cNvPr>
              <p:cNvSpPr/>
              <p:nvPr/>
            </p:nvSpPr>
            <p:spPr>
              <a:xfrm>
                <a:off x="3286638" y="3545796"/>
                <a:ext cx="524899" cy="524869"/>
              </a:xfrm>
              <a:custGeom>
                <a:avLst/>
                <a:gdLst/>
                <a:ahLst/>
                <a:cxnLst/>
                <a:rect l="l" t="t" r="r" b="b"/>
                <a:pathLst>
                  <a:path w="17265" h="17264" extrusionOk="0">
                    <a:moveTo>
                      <a:pt x="8633" y="0"/>
                    </a:moveTo>
                    <a:cubicBezTo>
                      <a:pt x="3858" y="0"/>
                      <a:pt x="0" y="3870"/>
                      <a:pt x="0" y="8632"/>
                    </a:cubicBezTo>
                    <a:cubicBezTo>
                      <a:pt x="0" y="13406"/>
                      <a:pt x="3858" y="17264"/>
                      <a:pt x="8633" y="17264"/>
                    </a:cubicBezTo>
                    <a:cubicBezTo>
                      <a:pt x="13395" y="17264"/>
                      <a:pt x="17265" y="13406"/>
                      <a:pt x="17265" y="8632"/>
                    </a:cubicBezTo>
                    <a:cubicBezTo>
                      <a:pt x="17265" y="3870"/>
                      <a:pt x="13395" y="0"/>
                      <a:pt x="8633" y="0"/>
                    </a:cubicBezTo>
                    <a:close/>
                  </a:path>
                </a:pathLst>
              </a:custGeom>
              <a:solidFill>
                <a:srgbClr val="FFFFFF"/>
              </a:solidFill>
              <a:ln>
                <a:noFill/>
              </a:ln>
            </p:spPr>
            <p:txBody>
              <a:bodyPr spcFirstLastPara="1" wrap="square" lIns="121900" tIns="121900" rIns="121900" bIns="121900" anchor="ctr" anchorCtr="0">
                <a:noAutofit/>
              </a:bodyPr>
              <a:lstStyle/>
              <a:p>
                <a:endParaRPr sz="2667">
                  <a:latin typeface="BentonSans Regular" panose="02000503040000020004" pitchFamily="50" charset="0"/>
                </a:endParaRPr>
              </a:p>
            </p:txBody>
          </p:sp>
          <p:sp>
            <p:nvSpPr>
              <p:cNvPr id="44" name="Google Shape;803;p17">
                <a:extLst>
                  <a:ext uri="{FF2B5EF4-FFF2-40B4-BE49-F238E27FC236}">
                    <a16:creationId xmlns:a16="http://schemas.microsoft.com/office/drawing/2014/main" id="{2F041F78-457D-862E-87FD-C878AE445DE9}"/>
                  </a:ext>
                </a:extLst>
              </p:cNvPr>
              <p:cNvSpPr/>
              <p:nvPr/>
            </p:nvSpPr>
            <p:spPr>
              <a:xfrm>
                <a:off x="3336587" y="3596080"/>
                <a:ext cx="424632" cy="424632"/>
              </a:xfrm>
              <a:custGeom>
                <a:avLst/>
                <a:gdLst/>
                <a:ahLst/>
                <a:cxnLst/>
                <a:rect l="l" t="t" r="r" b="b"/>
                <a:pathLst>
                  <a:path w="13967" h="13967" extrusionOk="0">
                    <a:moveTo>
                      <a:pt x="13967" y="6978"/>
                    </a:moveTo>
                    <a:cubicBezTo>
                      <a:pt x="13967" y="10836"/>
                      <a:pt x="10847" y="13967"/>
                      <a:pt x="6990" y="13967"/>
                    </a:cubicBezTo>
                    <a:cubicBezTo>
                      <a:pt x="3132" y="13967"/>
                      <a:pt x="1" y="10836"/>
                      <a:pt x="1" y="6978"/>
                    </a:cubicBezTo>
                    <a:cubicBezTo>
                      <a:pt x="1" y="3132"/>
                      <a:pt x="3132" y="1"/>
                      <a:pt x="6990" y="1"/>
                    </a:cubicBezTo>
                    <a:cubicBezTo>
                      <a:pt x="10847" y="1"/>
                      <a:pt x="13967" y="3132"/>
                      <a:pt x="13967" y="6978"/>
                    </a:cubicBezTo>
                    <a:close/>
                  </a:path>
                </a:pathLst>
              </a:custGeom>
              <a:solidFill>
                <a:srgbClr val="E5DFD2"/>
              </a:solidFill>
              <a:ln>
                <a:noFill/>
              </a:ln>
            </p:spPr>
            <p:txBody>
              <a:bodyPr spcFirstLastPara="1" wrap="square" lIns="0" tIns="121900" rIns="0" bIns="121900" anchor="ctr" anchorCtr="0">
                <a:noAutofit/>
              </a:bodyPr>
              <a:lstStyle/>
              <a:p>
                <a:pPr algn="ctr"/>
                <a:r>
                  <a:rPr lang="en" sz="2600" dirty="0">
                    <a:solidFill>
                      <a:srgbClr val="753918"/>
                    </a:solidFill>
                    <a:latin typeface="BentonSans Regular" panose="02000503040000020004" pitchFamily="50" charset="0"/>
                    <a:ea typeface="Fira Sans Extra Condensed Medium"/>
                    <a:cs typeface="Fira Sans Extra Condensed Medium"/>
                    <a:sym typeface="Fira Sans Extra Condensed Medium"/>
                  </a:rPr>
                  <a:t>04</a:t>
                </a:r>
                <a:endParaRPr sz="2600" dirty="0">
                  <a:solidFill>
                    <a:srgbClr val="753918"/>
                  </a:solidFill>
                  <a:latin typeface="BentonSans Regular" panose="02000503040000020004" pitchFamily="50" charset="0"/>
                  <a:ea typeface="Fira Sans Extra Condensed Medium"/>
                  <a:cs typeface="Fira Sans Extra Condensed Medium"/>
                  <a:sym typeface="Fira Sans Extra Condensed Medium"/>
                </a:endParaRPr>
              </a:p>
            </p:txBody>
          </p:sp>
          <p:sp>
            <p:nvSpPr>
              <p:cNvPr id="45" name="Google Shape;806;p17">
                <a:extLst>
                  <a:ext uri="{FF2B5EF4-FFF2-40B4-BE49-F238E27FC236}">
                    <a16:creationId xmlns:a16="http://schemas.microsoft.com/office/drawing/2014/main" id="{0B91D4E7-251C-B9FD-022E-E9A4DD5777CA}"/>
                  </a:ext>
                </a:extLst>
              </p:cNvPr>
              <p:cNvSpPr txBox="1"/>
              <p:nvPr/>
            </p:nvSpPr>
            <p:spPr>
              <a:xfrm>
                <a:off x="4159407" y="3626374"/>
                <a:ext cx="4032322" cy="365700"/>
              </a:xfrm>
              <a:prstGeom prst="rect">
                <a:avLst/>
              </a:prstGeom>
              <a:noFill/>
              <a:ln>
                <a:noFill/>
              </a:ln>
            </p:spPr>
            <p:txBody>
              <a:bodyPr spcFirstLastPara="1" wrap="square" lIns="121900" tIns="121900" rIns="121900" bIns="121900" anchor="ctr" anchorCtr="0">
                <a:noAutofit/>
              </a:bodyPr>
              <a:lstStyle/>
              <a:p>
                <a:r>
                  <a:rPr lang="en-US" sz="2600" dirty="0">
                    <a:solidFill>
                      <a:srgbClr val="FFFFFF"/>
                    </a:solidFill>
                    <a:latin typeface="Arial Bold" panose="020B0704020202020204" pitchFamily="34" charset="0"/>
                    <a:ea typeface="Fira Sans Extra Condensed Medium"/>
                    <a:cs typeface="Arial Bold" panose="020B0704020202020204" pitchFamily="34" charset="0"/>
                    <a:sym typeface="Fira Sans Extra Condensed Medium"/>
                  </a:rPr>
                  <a:t>Modeling and Prediction</a:t>
                </a:r>
              </a:p>
            </p:txBody>
          </p:sp>
        </p:grpSp>
        <p:grpSp>
          <p:nvGrpSpPr>
            <p:cNvPr id="11" name="Google Shape;807;p17">
              <a:extLst>
                <a:ext uri="{FF2B5EF4-FFF2-40B4-BE49-F238E27FC236}">
                  <a16:creationId xmlns:a16="http://schemas.microsoft.com/office/drawing/2014/main" id="{7EF20991-EF73-5918-4E1A-C544DA7023EA}"/>
                </a:ext>
              </a:extLst>
            </p:cNvPr>
            <p:cNvGrpSpPr/>
            <p:nvPr/>
          </p:nvGrpSpPr>
          <p:grpSpPr>
            <a:xfrm>
              <a:off x="4282932" y="3040809"/>
              <a:ext cx="7909068" cy="895820"/>
              <a:chOff x="3212428" y="2648106"/>
              <a:chExt cx="5931801" cy="671865"/>
            </a:xfrm>
          </p:grpSpPr>
          <p:sp>
            <p:nvSpPr>
              <p:cNvPr id="38" name="Google Shape;808;p17">
                <a:extLst>
                  <a:ext uri="{FF2B5EF4-FFF2-40B4-BE49-F238E27FC236}">
                    <a16:creationId xmlns:a16="http://schemas.microsoft.com/office/drawing/2014/main" id="{6B3555E5-47D8-E591-67DE-CFDA1C0A69F9}"/>
                  </a:ext>
                </a:extLst>
              </p:cNvPr>
              <p:cNvSpPr/>
              <p:nvPr/>
            </p:nvSpPr>
            <p:spPr>
              <a:xfrm>
                <a:off x="3212428" y="2648106"/>
                <a:ext cx="5931801" cy="671865"/>
              </a:xfrm>
              <a:custGeom>
                <a:avLst/>
                <a:gdLst/>
                <a:ahLst/>
                <a:cxnLst/>
                <a:rect l="l" t="t" r="r" b="b"/>
                <a:pathLst>
                  <a:path w="195109" h="22099" extrusionOk="0">
                    <a:moveTo>
                      <a:pt x="11050" y="1"/>
                    </a:moveTo>
                    <a:cubicBezTo>
                      <a:pt x="4954" y="1"/>
                      <a:pt x="1" y="4942"/>
                      <a:pt x="1" y="11050"/>
                    </a:cubicBezTo>
                    <a:cubicBezTo>
                      <a:pt x="1" y="17146"/>
                      <a:pt x="4954" y="22099"/>
                      <a:pt x="11050" y="22099"/>
                    </a:cubicBezTo>
                    <a:lnTo>
                      <a:pt x="195108" y="22099"/>
                    </a:lnTo>
                    <a:lnTo>
                      <a:pt x="195108" y="1"/>
                    </a:lnTo>
                    <a:close/>
                  </a:path>
                </a:pathLst>
              </a:custGeom>
              <a:solidFill>
                <a:srgbClr val="7C5740"/>
              </a:solidFill>
              <a:ln>
                <a:noFill/>
              </a:ln>
            </p:spPr>
            <p:txBody>
              <a:bodyPr spcFirstLastPara="1" wrap="square" lIns="121900" tIns="121900" rIns="121900" bIns="121900" anchor="ctr" anchorCtr="0">
                <a:noAutofit/>
              </a:bodyPr>
              <a:lstStyle/>
              <a:p>
                <a:endParaRPr sz="2667" dirty="0">
                  <a:latin typeface="BentonSans Regular" panose="02000503040000020004" pitchFamily="50" charset="0"/>
                </a:endParaRPr>
              </a:p>
            </p:txBody>
          </p:sp>
          <p:sp>
            <p:nvSpPr>
              <p:cNvPr id="39" name="Google Shape;809;p17">
                <a:extLst>
                  <a:ext uri="{FF2B5EF4-FFF2-40B4-BE49-F238E27FC236}">
                    <a16:creationId xmlns:a16="http://schemas.microsoft.com/office/drawing/2014/main" id="{2CE010FB-188D-22C1-6D28-8F2597459F1E}"/>
                  </a:ext>
                </a:extLst>
              </p:cNvPr>
              <p:cNvSpPr/>
              <p:nvPr/>
            </p:nvSpPr>
            <p:spPr>
              <a:xfrm>
                <a:off x="3286638" y="2721586"/>
                <a:ext cx="524899" cy="524899"/>
              </a:xfrm>
              <a:custGeom>
                <a:avLst/>
                <a:gdLst/>
                <a:ahLst/>
                <a:cxnLst/>
                <a:rect l="l" t="t" r="r" b="b"/>
                <a:pathLst>
                  <a:path w="17265" h="17265" extrusionOk="0">
                    <a:moveTo>
                      <a:pt x="8633" y="1"/>
                    </a:moveTo>
                    <a:cubicBezTo>
                      <a:pt x="3858" y="1"/>
                      <a:pt x="0" y="3858"/>
                      <a:pt x="0" y="8633"/>
                    </a:cubicBezTo>
                    <a:cubicBezTo>
                      <a:pt x="0" y="13395"/>
                      <a:pt x="3858" y="17265"/>
                      <a:pt x="8633" y="17265"/>
                    </a:cubicBezTo>
                    <a:cubicBezTo>
                      <a:pt x="13395" y="17265"/>
                      <a:pt x="17265" y="13395"/>
                      <a:pt x="17265" y="8633"/>
                    </a:cubicBezTo>
                    <a:cubicBezTo>
                      <a:pt x="17265" y="3858"/>
                      <a:pt x="13395" y="1"/>
                      <a:pt x="8633" y="1"/>
                    </a:cubicBezTo>
                    <a:close/>
                  </a:path>
                </a:pathLst>
              </a:custGeom>
              <a:solidFill>
                <a:srgbClr val="FFFFFF"/>
              </a:solidFill>
              <a:ln>
                <a:noFill/>
              </a:ln>
            </p:spPr>
            <p:txBody>
              <a:bodyPr spcFirstLastPara="1" wrap="square" lIns="121900" tIns="121900" rIns="121900" bIns="121900" anchor="ctr" anchorCtr="0">
                <a:noAutofit/>
              </a:bodyPr>
              <a:lstStyle/>
              <a:p>
                <a:endParaRPr sz="2667">
                  <a:latin typeface="BentonSans Regular" panose="02000503040000020004" pitchFamily="50" charset="0"/>
                </a:endParaRPr>
              </a:p>
            </p:txBody>
          </p:sp>
          <p:sp>
            <p:nvSpPr>
              <p:cNvPr id="40" name="Google Shape;810;p17">
                <a:extLst>
                  <a:ext uri="{FF2B5EF4-FFF2-40B4-BE49-F238E27FC236}">
                    <a16:creationId xmlns:a16="http://schemas.microsoft.com/office/drawing/2014/main" id="{BA5123FD-2845-EFEB-F3AF-555836E290DA}"/>
                  </a:ext>
                </a:extLst>
              </p:cNvPr>
              <p:cNvSpPr/>
              <p:nvPr/>
            </p:nvSpPr>
            <p:spPr>
              <a:xfrm>
                <a:off x="3336587" y="2771900"/>
                <a:ext cx="424632" cy="424267"/>
              </a:xfrm>
              <a:custGeom>
                <a:avLst/>
                <a:gdLst/>
                <a:ahLst/>
                <a:cxnLst/>
                <a:rect l="l" t="t" r="r" b="b"/>
                <a:pathLst>
                  <a:path w="13967" h="13955" extrusionOk="0">
                    <a:moveTo>
                      <a:pt x="13967" y="6978"/>
                    </a:moveTo>
                    <a:cubicBezTo>
                      <a:pt x="13967" y="10835"/>
                      <a:pt x="10847" y="13955"/>
                      <a:pt x="6990" y="13955"/>
                    </a:cubicBezTo>
                    <a:cubicBezTo>
                      <a:pt x="3132" y="13955"/>
                      <a:pt x="1" y="10835"/>
                      <a:pt x="1" y="6978"/>
                    </a:cubicBezTo>
                    <a:cubicBezTo>
                      <a:pt x="1" y="3120"/>
                      <a:pt x="3132" y="0"/>
                      <a:pt x="6990" y="0"/>
                    </a:cubicBezTo>
                    <a:cubicBezTo>
                      <a:pt x="10847" y="0"/>
                      <a:pt x="13967" y="3120"/>
                      <a:pt x="13967" y="6978"/>
                    </a:cubicBezTo>
                    <a:close/>
                  </a:path>
                </a:pathLst>
              </a:custGeom>
              <a:solidFill>
                <a:srgbClr val="E5DFD2"/>
              </a:solidFill>
              <a:ln>
                <a:noFill/>
              </a:ln>
            </p:spPr>
            <p:txBody>
              <a:bodyPr spcFirstLastPara="1" wrap="square" lIns="0" tIns="121900" rIns="0" bIns="121900" anchor="ctr" anchorCtr="0">
                <a:noAutofit/>
              </a:bodyPr>
              <a:lstStyle/>
              <a:p>
                <a:pPr algn="ctr"/>
                <a:r>
                  <a:rPr lang="en" sz="2667" dirty="0">
                    <a:solidFill>
                      <a:srgbClr val="753918"/>
                    </a:solidFill>
                    <a:latin typeface="BentonSans Regular" panose="02000503040000020004" pitchFamily="50" charset="0"/>
                    <a:ea typeface="Fira Sans Extra Condensed Medium"/>
                    <a:cs typeface="Fira Sans Extra Condensed Medium"/>
                    <a:sym typeface="Fira Sans Extra Condensed Medium"/>
                  </a:rPr>
                  <a:t>03</a:t>
                </a:r>
                <a:endParaRPr sz="2667" dirty="0">
                  <a:solidFill>
                    <a:srgbClr val="753918"/>
                  </a:solidFill>
                  <a:latin typeface="BentonSans Regular" panose="02000503040000020004" pitchFamily="50" charset="0"/>
                  <a:ea typeface="Fira Sans Extra Condensed Medium"/>
                  <a:cs typeface="Fira Sans Extra Condensed Medium"/>
                  <a:sym typeface="Fira Sans Extra Condensed Medium"/>
                </a:endParaRPr>
              </a:p>
            </p:txBody>
          </p:sp>
          <p:sp>
            <p:nvSpPr>
              <p:cNvPr id="41" name="Google Shape;813;p17">
                <a:extLst>
                  <a:ext uri="{FF2B5EF4-FFF2-40B4-BE49-F238E27FC236}">
                    <a16:creationId xmlns:a16="http://schemas.microsoft.com/office/drawing/2014/main" id="{B335144B-428E-FB93-A3D9-5004E83B8029}"/>
                  </a:ext>
                </a:extLst>
              </p:cNvPr>
              <p:cNvSpPr txBox="1"/>
              <p:nvPr/>
            </p:nvSpPr>
            <p:spPr>
              <a:xfrm>
                <a:off x="4171438" y="2807250"/>
                <a:ext cx="4525035" cy="169976"/>
              </a:xfrm>
              <a:prstGeom prst="rect">
                <a:avLst/>
              </a:prstGeom>
              <a:noFill/>
              <a:ln>
                <a:noFill/>
              </a:ln>
            </p:spPr>
            <p:txBody>
              <a:bodyPr spcFirstLastPara="1" wrap="square" lIns="121900" tIns="121900" rIns="121900" bIns="121900" anchor="ctr" anchorCtr="0">
                <a:noAutofit/>
              </a:bodyPr>
              <a:lstStyle/>
              <a:p>
                <a:r>
                  <a:rPr lang="en-US" sz="2600" dirty="0">
                    <a:solidFill>
                      <a:srgbClr val="FFFFFF"/>
                    </a:solidFill>
                    <a:latin typeface="Arial Bold" panose="020B0704020202020204" pitchFamily="34" charset="0"/>
                    <a:ea typeface="Fira Sans Extra Condensed Medium"/>
                    <a:cs typeface="Arial Bold" panose="020B0704020202020204" pitchFamily="34" charset="0"/>
                    <a:sym typeface="Fira Sans Extra Condensed Medium"/>
                  </a:rPr>
                  <a:t>Exploratory Data Analysis (EDA)</a:t>
                </a:r>
              </a:p>
            </p:txBody>
          </p:sp>
        </p:grpSp>
        <p:grpSp>
          <p:nvGrpSpPr>
            <p:cNvPr id="12" name="Google Shape;814;p17">
              <a:extLst>
                <a:ext uri="{FF2B5EF4-FFF2-40B4-BE49-F238E27FC236}">
                  <a16:creationId xmlns:a16="http://schemas.microsoft.com/office/drawing/2014/main" id="{DEC1CA56-2B2B-500D-A599-DC31931F7F1E}"/>
                </a:ext>
              </a:extLst>
            </p:cNvPr>
            <p:cNvGrpSpPr/>
            <p:nvPr/>
          </p:nvGrpSpPr>
          <p:grpSpPr>
            <a:xfrm>
              <a:off x="4264124" y="1941900"/>
              <a:ext cx="7927877" cy="895333"/>
              <a:chOff x="3198322" y="1823925"/>
              <a:chExt cx="5945908" cy="671500"/>
            </a:xfrm>
          </p:grpSpPr>
          <p:sp>
            <p:nvSpPr>
              <p:cNvPr id="34" name="Google Shape;815;p17">
                <a:extLst>
                  <a:ext uri="{FF2B5EF4-FFF2-40B4-BE49-F238E27FC236}">
                    <a16:creationId xmlns:a16="http://schemas.microsoft.com/office/drawing/2014/main" id="{6098C787-47E2-589C-393A-BBEA68E871D7}"/>
                  </a:ext>
                </a:extLst>
              </p:cNvPr>
              <p:cNvSpPr/>
              <p:nvPr/>
            </p:nvSpPr>
            <p:spPr>
              <a:xfrm>
                <a:off x="3198322" y="1823925"/>
                <a:ext cx="5945908" cy="671500"/>
              </a:xfrm>
              <a:custGeom>
                <a:avLst/>
                <a:gdLst/>
                <a:ahLst/>
                <a:cxnLst/>
                <a:rect l="l" t="t" r="r" b="b"/>
                <a:pathLst>
                  <a:path w="195573" h="22087" extrusionOk="0">
                    <a:moveTo>
                      <a:pt x="11049" y="0"/>
                    </a:moveTo>
                    <a:cubicBezTo>
                      <a:pt x="4953" y="0"/>
                      <a:pt x="0" y="4941"/>
                      <a:pt x="0" y="11037"/>
                    </a:cubicBezTo>
                    <a:cubicBezTo>
                      <a:pt x="0" y="17145"/>
                      <a:pt x="4953" y="22086"/>
                      <a:pt x="11049" y="22086"/>
                    </a:cubicBezTo>
                    <a:lnTo>
                      <a:pt x="195572" y="22086"/>
                    </a:lnTo>
                    <a:lnTo>
                      <a:pt x="195572" y="0"/>
                    </a:lnTo>
                    <a:close/>
                  </a:path>
                </a:pathLst>
              </a:custGeom>
              <a:solidFill>
                <a:srgbClr val="7C5740"/>
              </a:solidFill>
              <a:ln>
                <a:noFill/>
              </a:ln>
            </p:spPr>
            <p:txBody>
              <a:bodyPr spcFirstLastPara="1" wrap="square" lIns="121900" tIns="121900" rIns="121900" bIns="121900" anchor="ctr" anchorCtr="0">
                <a:noAutofit/>
              </a:bodyPr>
              <a:lstStyle/>
              <a:p>
                <a:endParaRPr sz="2667">
                  <a:latin typeface="BentonSans Regular" panose="02000503040000020004" pitchFamily="50" charset="0"/>
                </a:endParaRPr>
              </a:p>
            </p:txBody>
          </p:sp>
          <p:sp>
            <p:nvSpPr>
              <p:cNvPr id="35" name="Google Shape;816;p17">
                <a:extLst>
                  <a:ext uri="{FF2B5EF4-FFF2-40B4-BE49-F238E27FC236}">
                    <a16:creationId xmlns:a16="http://schemas.microsoft.com/office/drawing/2014/main" id="{0C60C743-268D-2FF5-DD82-AE094E119477}"/>
                  </a:ext>
                </a:extLst>
              </p:cNvPr>
              <p:cNvSpPr/>
              <p:nvPr/>
            </p:nvSpPr>
            <p:spPr>
              <a:xfrm>
                <a:off x="3286638" y="1897041"/>
                <a:ext cx="524899" cy="524899"/>
              </a:xfrm>
              <a:custGeom>
                <a:avLst/>
                <a:gdLst/>
                <a:ahLst/>
                <a:cxnLst/>
                <a:rect l="l" t="t" r="r" b="b"/>
                <a:pathLst>
                  <a:path w="17265" h="17265" extrusionOk="0">
                    <a:moveTo>
                      <a:pt x="8633" y="0"/>
                    </a:moveTo>
                    <a:cubicBezTo>
                      <a:pt x="3858" y="0"/>
                      <a:pt x="0" y="3870"/>
                      <a:pt x="0" y="8632"/>
                    </a:cubicBezTo>
                    <a:cubicBezTo>
                      <a:pt x="0" y="13407"/>
                      <a:pt x="3858" y="17264"/>
                      <a:pt x="8633" y="17264"/>
                    </a:cubicBezTo>
                    <a:cubicBezTo>
                      <a:pt x="13395" y="17264"/>
                      <a:pt x="17265" y="13407"/>
                      <a:pt x="17265" y="8632"/>
                    </a:cubicBezTo>
                    <a:cubicBezTo>
                      <a:pt x="17265" y="3870"/>
                      <a:pt x="13395" y="0"/>
                      <a:pt x="8633" y="0"/>
                    </a:cubicBezTo>
                    <a:close/>
                  </a:path>
                </a:pathLst>
              </a:custGeom>
              <a:solidFill>
                <a:srgbClr val="FFFFFF"/>
              </a:solidFill>
              <a:ln>
                <a:noFill/>
              </a:ln>
            </p:spPr>
            <p:txBody>
              <a:bodyPr spcFirstLastPara="1" wrap="square" lIns="121900" tIns="121900" rIns="121900" bIns="121900" anchor="ctr" anchorCtr="0">
                <a:noAutofit/>
              </a:bodyPr>
              <a:lstStyle/>
              <a:p>
                <a:endParaRPr sz="2667">
                  <a:latin typeface="BentonSans Regular" panose="02000503040000020004" pitchFamily="50" charset="0"/>
                </a:endParaRPr>
              </a:p>
            </p:txBody>
          </p:sp>
          <p:sp>
            <p:nvSpPr>
              <p:cNvPr id="36" name="Google Shape;817;p17">
                <a:extLst>
                  <a:ext uri="{FF2B5EF4-FFF2-40B4-BE49-F238E27FC236}">
                    <a16:creationId xmlns:a16="http://schemas.microsoft.com/office/drawing/2014/main" id="{308A51D4-B8DB-9C6B-078A-068B753DCE43}"/>
                  </a:ext>
                </a:extLst>
              </p:cNvPr>
              <p:cNvSpPr/>
              <p:nvPr/>
            </p:nvSpPr>
            <p:spPr>
              <a:xfrm>
                <a:off x="3336587" y="1947355"/>
                <a:ext cx="424632" cy="424632"/>
              </a:xfrm>
              <a:custGeom>
                <a:avLst/>
                <a:gdLst/>
                <a:ahLst/>
                <a:cxnLst/>
                <a:rect l="l" t="t" r="r" b="b"/>
                <a:pathLst>
                  <a:path w="13967" h="13967" extrusionOk="0">
                    <a:moveTo>
                      <a:pt x="13967" y="6977"/>
                    </a:moveTo>
                    <a:cubicBezTo>
                      <a:pt x="13967" y="10835"/>
                      <a:pt x="10847" y="13966"/>
                      <a:pt x="6990" y="13966"/>
                    </a:cubicBezTo>
                    <a:cubicBezTo>
                      <a:pt x="3132" y="13966"/>
                      <a:pt x="1" y="10835"/>
                      <a:pt x="1" y="6977"/>
                    </a:cubicBezTo>
                    <a:cubicBezTo>
                      <a:pt x="1" y="3131"/>
                      <a:pt x="3132" y="0"/>
                      <a:pt x="6990" y="0"/>
                    </a:cubicBezTo>
                    <a:cubicBezTo>
                      <a:pt x="10847" y="0"/>
                      <a:pt x="13967" y="3131"/>
                      <a:pt x="13967" y="6977"/>
                    </a:cubicBezTo>
                    <a:close/>
                  </a:path>
                </a:pathLst>
              </a:custGeom>
              <a:solidFill>
                <a:srgbClr val="E5DFD2"/>
              </a:solidFill>
              <a:ln>
                <a:noFill/>
              </a:ln>
            </p:spPr>
            <p:txBody>
              <a:bodyPr spcFirstLastPara="1" wrap="square" lIns="0" tIns="121900" rIns="0" bIns="121900" anchor="ctr" anchorCtr="0">
                <a:noAutofit/>
              </a:bodyPr>
              <a:lstStyle/>
              <a:p>
                <a:pPr algn="ctr"/>
                <a:r>
                  <a:rPr lang="en" sz="2600" dirty="0">
                    <a:solidFill>
                      <a:srgbClr val="753918"/>
                    </a:solidFill>
                    <a:latin typeface="BentonSans Regular" panose="02000503040000020004" pitchFamily="50" charset="0"/>
                    <a:ea typeface="Fira Sans Extra Condensed Medium"/>
                    <a:cs typeface="Fira Sans Extra Condensed Medium"/>
                    <a:sym typeface="Fira Sans Extra Condensed Medium"/>
                  </a:rPr>
                  <a:t>02</a:t>
                </a:r>
                <a:endParaRPr sz="2600" dirty="0">
                  <a:solidFill>
                    <a:srgbClr val="753918"/>
                  </a:solidFill>
                  <a:latin typeface="BentonSans Regular" panose="02000503040000020004" pitchFamily="50" charset="0"/>
                  <a:ea typeface="Fira Sans Extra Condensed Medium"/>
                  <a:cs typeface="Fira Sans Extra Condensed Medium"/>
                  <a:sym typeface="Fira Sans Extra Condensed Medium"/>
                </a:endParaRPr>
              </a:p>
            </p:txBody>
          </p:sp>
          <p:sp>
            <p:nvSpPr>
              <p:cNvPr id="37" name="Google Shape;820;p17">
                <a:extLst>
                  <a:ext uri="{FF2B5EF4-FFF2-40B4-BE49-F238E27FC236}">
                    <a16:creationId xmlns:a16="http://schemas.microsoft.com/office/drawing/2014/main" id="{28507928-570A-47A3-C561-97FBA79ECDAD}"/>
                  </a:ext>
                </a:extLst>
              </p:cNvPr>
              <p:cNvSpPr txBox="1"/>
              <p:nvPr/>
            </p:nvSpPr>
            <p:spPr>
              <a:xfrm>
                <a:off x="4159407" y="1976978"/>
                <a:ext cx="4234850" cy="359950"/>
              </a:xfrm>
              <a:prstGeom prst="rect">
                <a:avLst/>
              </a:prstGeom>
              <a:noFill/>
              <a:ln>
                <a:noFill/>
              </a:ln>
            </p:spPr>
            <p:txBody>
              <a:bodyPr spcFirstLastPara="1" wrap="square" lIns="121900" tIns="121900" rIns="121900" bIns="121900" anchor="ctr" anchorCtr="0">
                <a:noAutofit/>
              </a:bodyPr>
              <a:lstStyle/>
              <a:p>
                <a:r>
                  <a:rPr lang="en-US" sz="2600" dirty="0">
                    <a:solidFill>
                      <a:srgbClr val="FFFFFF"/>
                    </a:solidFill>
                    <a:latin typeface="Arial Bold" panose="020B0704020202020204" pitchFamily="34" charset="0"/>
                    <a:ea typeface="Fira Sans Extra Condensed Medium"/>
                    <a:cs typeface="Arial Bold" panose="020B0704020202020204" pitchFamily="34" charset="0"/>
                    <a:sym typeface="Fira Sans Extra Condensed Medium"/>
                  </a:rPr>
                  <a:t>Case Illustration</a:t>
                </a:r>
              </a:p>
            </p:txBody>
          </p:sp>
        </p:grpSp>
        <p:grpSp>
          <p:nvGrpSpPr>
            <p:cNvPr id="18" name="Google Shape;821;p17">
              <a:extLst>
                <a:ext uri="{FF2B5EF4-FFF2-40B4-BE49-F238E27FC236}">
                  <a16:creationId xmlns:a16="http://schemas.microsoft.com/office/drawing/2014/main" id="{6E0E4146-4BBA-E30B-4AEC-CB5EEE3DFB33}"/>
                </a:ext>
              </a:extLst>
            </p:cNvPr>
            <p:cNvGrpSpPr/>
            <p:nvPr/>
          </p:nvGrpSpPr>
          <p:grpSpPr>
            <a:xfrm>
              <a:off x="4282932" y="842467"/>
              <a:ext cx="7909068" cy="895820"/>
              <a:chOff x="3212428" y="999350"/>
              <a:chExt cx="5931801" cy="671865"/>
            </a:xfrm>
          </p:grpSpPr>
          <p:sp>
            <p:nvSpPr>
              <p:cNvPr id="30" name="Google Shape;822;p17">
                <a:extLst>
                  <a:ext uri="{FF2B5EF4-FFF2-40B4-BE49-F238E27FC236}">
                    <a16:creationId xmlns:a16="http://schemas.microsoft.com/office/drawing/2014/main" id="{E267CA7B-0E73-0F97-0BA7-92682EE3ED41}"/>
                  </a:ext>
                </a:extLst>
              </p:cNvPr>
              <p:cNvSpPr/>
              <p:nvPr/>
            </p:nvSpPr>
            <p:spPr>
              <a:xfrm>
                <a:off x="3212428" y="999350"/>
                <a:ext cx="5931801" cy="671865"/>
              </a:xfrm>
              <a:custGeom>
                <a:avLst/>
                <a:gdLst/>
                <a:ahLst/>
                <a:cxnLst/>
                <a:rect l="l" t="t" r="r" b="b"/>
                <a:pathLst>
                  <a:path w="195109" h="22099" extrusionOk="0">
                    <a:moveTo>
                      <a:pt x="11050" y="1"/>
                    </a:moveTo>
                    <a:cubicBezTo>
                      <a:pt x="4954" y="1"/>
                      <a:pt x="1" y="4942"/>
                      <a:pt x="1" y="11050"/>
                    </a:cubicBezTo>
                    <a:cubicBezTo>
                      <a:pt x="1" y="17146"/>
                      <a:pt x="4954" y="22099"/>
                      <a:pt x="11050" y="22099"/>
                    </a:cubicBezTo>
                    <a:lnTo>
                      <a:pt x="195108" y="22099"/>
                    </a:lnTo>
                    <a:lnTo>
                      <a:pt x="195108" y="1"/>
                    </a:lnTo>
                    <a:close/>
                  </a:path>
                </a:pathLst>
              </a:custGeom>
              <a:solidFill>
                <a:srgbClr val="7C5740"/>
              </a:solidFill>
              <a:ln>
                <a:noFill/>
              </a:ln>
            </p:spPr>
            <p:txBody>
              <a:bodyPr spcFirstLastPara="1" wrap="square" lIns="121900" tIns="121900" rIns="121900" bIns="121900" anchor="ctr" anchorCtr="0">
                <a:noAutofit/>
              </a:bodyPr>
              <a:lstStyle/>
              <a:p>
                <a:endParaRPr sz="2667" dirty="0">
                  <a:latin typeface="BentonSans Regular" panose="02000503040000020004" pitchFamily="50" charset="0"/>
                </a:endParaRPr>
              </a:p>
            </p:txBody>
          </p:sp>
          <p:sp>
            <p:nvSpPr>
              <p:cNvPr id="31" name="Google Shape;823;p17">
                <a:extLst>
                  <a:ext uri="{FF2B5EF4-FFF2-40B4-BE49-F238E27FC236}">
                    <a16:creationId xmlns:a16="http://schemas.microsoft.com/office/drawing/2014/main" id="{FA27213A-B51F-4E1F-9B71-C06AB3F702D5}"/>
                  </a:ext>
                </a:extLst>
              </p:cNvPr>
              <p:cNvSpPr/>
              <p:nvPr/>
            </p:nvSpPr>
            <p:spPr>
              <a:xfrm>
                <a:off x="3286638" y="1072830"/>
                <a:ext cx="524899" cy="524899"/>
              </a:xfrm>
              <a:custGeom>
                <a:avLst/>
                <a:gdLst/>
                <a:ahLst/>
                <a:cxnLst/>
                <a:rect l="l" t="t" r="r" b="b"/>
                <a:pathLst>
                  <a:path w="17265" h="17265" extrusionOk="0">
                    <a:moveTo>
                      <a:pt x="8633" y="1"/>
                    </a:moveTo>
                    <a:cubicBezTo>
                      <a:pt x="3858" y="1"/>
                      <a:pt x="0" y="3858"/>
                      <a:pt x="0" y="8633"/>
                    </a:cubicBezTo>
                    <a:cubicBezTo>
                      <a:pt x="0" y="13395"/>
                      <a:pt x="3858" y="17265"/>
                      <a:pt x="8633" y="17265"/>
                    </a:cubicBezTo>
                    <a:cubicBezTo>
                      <a:pt x="13395" y="17265"/>
                      <a:pt x="17265" y="13395"/>
                      <a:pt x="17265" y="8633"/>
                    </a:cubicBezTo>
                    <a:cubicBezTo>
                      <a:pt x="17265" y="3858"/>
                      <a:pt x="13395" y="1"/>
                      <a:pt x="8633" y="1"/>
                    </a:cubicBezTo>
                    <a:close/>
                  </a:path>
                </a:pathLst>
              </a:custGeom>
              <a:solidFill>
                <a:schemeClr val="bg1"/>
              </a:solidFill>
              <a:ln>
                <a:noFill/>
              </a:ln>
            </p:spPr>
            <p:txBody>
              <a:bodyPr spcFirstLastPara="1" wrap="square" lIns="121900" tIns="121900" rIns="121900" bIns="121900" anchor="ctr" anchorCtr="0">
                <a:noAutofit/>
              </a:bodyPr>
              <a:lstStyle/>
              <a:p>
                <a:endParaRPr sz="2667">
                  <a:latin typeface="BentonSans Regular" panose="02000503040000020004" pitchFamily="50" charset="0"/>
                </a:endParaRPr>
              </a:p>
            </p:txBody>
          </p:sp>
          <p:sp>
            <p:nvSpPr>
              <p:cNvPr id="32" name="Google Shape;824;p17">
                <a:extLst>
                  <a:ext uri="{FF2B5EF4-FFF2-40B4-BE49-F238E27FC236}">
                    <a16:creationId xmlns:a16="http://schemas.microsoft.com/office/drawing/2014/main" id="{0A77D443-5017-5DF4-1D07-9B30EB4BE8E6}"/>
                  </a:ext>
                </a:extLst>
              </p:cNvPr>
              <p:cNvSpPr/>
              <p:nvPr/>
            </p:nvSpPr>
            <p:spPr>
              <a:xfrm>
                <a:off x="3336587" y="1123144"/>
                <a:ext cx="424632" cy="424267"/>
              </a:xfrm>
              <a:custGeom>
                <a:avLst/>
                <a:gdLst/>
                <a:ahLst/>
                <a:cxnLst/>
                <a:rect l="l" t="t" r="r" b="b"/>
                <a:pathLst>
                  <a:path w="13967" h="13955" extrusionOk="0">
                    <a:moveTo>
                      <a:pt x="13967" y="6978"/>
                    </a:moveTo>
                    <a:cubicBezTo>
                      <a:pt x="13967" y="10835"/>
                      <a:pt x="10847" y="13955"/>
                      <a:pt x="6990" y="13955"/>
                    </a:cubicBezTo>
                    <a:cubicBezTo>
                      <a:pt x="3132" y="13955"/>
                      <a:pt x="1" y="10835"/>
                      <a:pt x="1" y="6978"/>
                    </a:cubicBezTo>
                    <a:cubicBezTo>
                      <a:pt x="1" y="3120"/>
                      <a:pt x="3132" y="1"/>
                      <a:pt x="6990" y="1"/>
                    </a:cubicBezTo>
                    <a:cubicBezTo>
                      <a:pt x="10847" y="1"/>
                      <a:pt x="13967" y="3120"/>
                      <a:pt x="13967" y="6978"/>
                    </a:cubicBezTo>
                    <a:close/>
                  </a:path>
                </a:pathLst>
              </a:custGeom>
              <a:solidFill>
                <a:srgbClr val="E5DFD2"/>
              </a:solidFill>
              <a:ln>
                <a:noFill/>
              </a:ln>
            </p:spPr>
            <p:txBody>
              <a:bodyPr spcFirstLastPara="1" wrap="square" lIns="0" tIns="121900" rIns="0" bIns="121900" anchor="ctr" anchorCtr="0">
                <a:noAutofit/>
              </a:bodyPr>
              <a:lstStyle/>
              <a:p>
                <a:pPr algn="ctr"/>
                <a:r>
                  <a:rPr lang="en" sz="2600" dirty="0">
                    <a:solidFill>
                      <a:srgbClr val="753918"/>
                    </a:solidFill>
                    <a:latin typeface="BentonSans Regular" panose="02000503040000020004" pitchFamily="50" charset="0"/>
                    <a:ea typeface="Fira Sans Extra Condensed Medium"/>
                    <a:cs typeface="Fira Sans Extra Condensed Medium"/>
                    <a:sym typeface="Fira Sans Extra Condensed Medium"/>
                  </a:rPr>
                  <a:t>01</a:t>
                </a:r>
                <a:endParaRPr sz="2600" dirty="0">
                  <a:solidFill>
                    <a:srgbClr val="753918"/>
                  </a:solidFill>
                  <a:latin typeface="BentonSans Regular" panose="02000503040000020004" pitchFamily="50" charset="0"/>
                  <a:ea typeface="Fira Sans Extra Condensed Medium"/>
                  <a:cs typeface="Fira Sans Extra Condensed Medium"/>
                  <a:sym typeface="Fira Sans Extra Condensed Medium"/>
                </a:endParaRPr>
              </a:p>
            </p:txBody>
          </p:sp>
          <p:sp>
            <p:nvSpPr>
              <p:cNvPr id="33" name="Google Shape;827;p17">
                <a:extLst>
                  <a:ext uri="{FF2B5EF4-FFF2-40B4-BE49-F238E27FC236}">
                    <a16:creationId xmlns:a16="http://schemas.microsoft.com/office/drawing/2014/main" id="{CFB62BCA-FFA6-1653-5EF5-D2AE51A1487A}"/>
                  </a:ext>
                </a:extLst>
              </p:cNvPr>
              <p:cNvSpPr txBox="1"/>
              <p:nvPr/>
            </p:nvSpPr>
            <p:spPr>
              <a:xfrm>
                <a:off x="4159407" y="1152428"/>
                <a:ext cx="3715953" cy="365700"/>
              </a:xfrm>
              <a:prstGeom prst="rect">
                <a:avLst/>
              </a:prstGeom>
              <a:noFill/>
              <a:ln>
                <a:noFill/>
              </a:ln>
            </p:spPr>
            <p:txBody>
              <a:bodyPr spcFirstLastPara="1" wrap="square" lIns="121900" tIns="121900" rIns="121900" bIns="121900" anchor="ctr" anchorCtr="0">
                <a:noAutofit/>
              </a:bodyPr>
              <a:lstStyle/>
              <a:p>
                <a:r>
                  <a:rPr lang="en-US" sz="2600" dirty="0">
                    <a:solidFill>
                      <a:srgbClr val="FFFFFF"/>
                    </a:solidFill>
                    <a:latin typeface="Arial Bold" panose="020B0704020202020204" pitchFamily="34" charset="0"/>
                    <a:ea typeface="Fira Sans Extra Condensed Medium"/>
                    <a:cs typeface="Arial Bold" panose="020B0704020202020204" pitchFamily="34" charset="0"/>
                    <a:sym typeface="Fira Sans Extra Condensed Medium"/>
                  </a:rPr>
                  <a:t>Introduction </a:t>
                </a:r>
              </a:p>
            </p:txBody>
          </p:sp>
        </p:grpSp>
        <p:grpSp>
          <p:nvGrpSpPr>
            <p:cNvPr id="25" name="Google Shape;800;p17">
              <a:extLst>
                <a:ext uri="{FF2B5EF4-FFF2-40B4-BE49-F238E27FC236}">
                  <a16:creationId xmlns:a16="http://schemas.microsoft.com/office/drawing/2014/main" id="{F5D8259E-4B7D-044D-CEFF-C77393A09FF3}"/>
                </a:ext>
              </a:extLst>
            </p:cNvPr>
            <p:cNvGrpSpPr/>
            <p:nvPr/>
          </p:nvGrpSpPr>
          <p:grpSpPr>
            <a:xfrm>
              <a:off x="4282932" y="5231816"/>
              <a:ext cx="7909068" cy="895333"/>
              <a:chOff x="3212428" y="3472650"/>
              <a:chExt cx="5931801" cy="671500"/>
            </a:xfrm>
          </p:grpSpPr>
          <p:sp>
            <p:nvSpPr>
              <p:cNvPr id="26" name="Google Shape;801;p17">
                <a:extLst>
                  <a:ext uri="{FF2B5EF4-FFF2-40B4-BE49-F238E27FC236}">
                    <a16:creationId xmlns:a16="http://schemas.microsoft.com/office/drawing/2014/main" id="{CB00A82E-90C2-0904-7AB8-A5D558DC659D}"/>
                  </a:ext>
                </a:extLst>
              </p:cNvPr>
              <p:cNvSpPr/>
              <p:nvPr/>
            </p:nvSpPr>
            <p:spPr>
              <a:xfrm>
                <a:off x="3212428" y="3472650"/>
                <a:ext cx="5931801" cy="671500"/>
              </a:xfrm>
              <a:custGeom>
                <a:avLst/>
                <a:gdLst/>
                <a:ahLst/>
                <a:cxnLst/>
                <a:rect l="l" t="t" r="r" b="b"/>
                <a:pathLst>
                  <a:path w="195109" h="22087" extrusionOk="0">
                    <a:moveTo>
                      <a:pt x="11050" y="1"/>
                    </a:moveTo>
                    <a:cubicBezTo>
                      <a:pt x="4954" y="1"/>
                      <a:pt x="1" y="4942"/>
                      <a:pt x="1" y="11038"/>
                    </a:cubicBezTo>
                    <a:cubicBezTo>
                      <a:pt x="1" y="17146"/>
                      <a:pt x="4954" y="22087"/>
                      <a:pt x="11050" y="22087"/>
                    </a:cubicBezTo>
                    <a:lnTo>
                      <a:pt x="195108" y="22087"/>
                    </a:lnTo>
                    <a:lnTo>
                      <a:pt x="195108" y="1"/>
                    </a:lnTo>
                    <a:close/>
                  </a:path>
                </a:pathLst>
              </a:custGeom>
              <a:solidFill>
                <a:srgbClr val="7C5740"/>
              </a:solidFill>
              <a:ln>
                <a:noFill/>
              </a:ln>
            </p:spPr>
            <p:txBody>
              <a:bodyPr spcFirstLastPara="1" wrap="square" lIns="121900" tIns="121900" rIns="121900" bIns="121900" anchor="ctr" anchorCtr="0">
                <a:noAutofit/>
              </a:bodyPr>
              <a:lstStyle/>
              <a:p>
                <a:endParaRPr sz="2667" dirty="0">
                  <a:latin typeface="BentonSans Regular" panose="02000503040000020004" pitchFamily="50" charset="0"/>
                </a:endParaRPr>
              </a:p>
            </p:txBody>
          </p:sp>
          <p:sp>
            <p:nvSpPr>
              <p:cNvPr id="27" name="Google Shape;802;p17">
                <a:extLst>
                  <a:ext uri="{FF2B5EF4-FFF2-40B4-BE49-F238E27FC236}">
                    <a16:creationId xmlns:a16="http://schemas.microsoft.com/office/drawing/2014/main" id="{369F7712-B151-9803-7087-F0274A9B8BB6}"/>
                  </a:ext>
                </a:extLst>
              </p:cNvPr>
              <p:cNvSpPr/>
              <p:nvPr/>
            </p:nvSpPr>
            <p:spPr>
              <a:xfrm>
                <a:off x="3286638" y="3545796"/>
                <a:ext cx="524899" cy="524869"/>
              </a:xfrm>
              <a:custGeom>
                <a:avLst/>
                <a:gdLst/>
                <a:ahLst/>
                <a:cxnLst/>
                <a:rect l="l" t="t" r="r" b="b"/>
                <a:pathLst>
                  <a:path w="17265" h="17264" extrusionOk="0">
                    <a:moveTo>
                      <a:pt x="8633" y="0"/>
                    </a:moveTo>
                    <a:cubicBezTo>
                      <a:pt x="3858" y="0"/>
                      <a:pt x="0" y="3870"/>
                      <a:pt x="0" y="8632"/>
                    </a:cubicBezTo>
                    <a:cubicBezTo>
                      <a:pt x="0" y="13406"/>
                      <a:pt x="3858" y="17264"/>
                      <a:pt x="8633" y="17264"/>
                    </a:cubicBezTo>
                    <a:cubicBezTo>
                      <a:pt x="13395" y="17264"/>
                      <a:pt x="17265" y="13406"/>
                      <a:pt x="17265" y="8632"/>
                    </a:cubicBezTo>
                    <a:cubicBezTo>
                      <a:pt x="17265" y="3870"/>
                      <a:pt x="13395" y="0"/>
                      <a:pt x="8633" y="0"/>
                    </a:cubicBezTo>
                    <a:close/>
                  </a:path>
                </a:pathLst>
              </a:custGeom>
              <a:solidFill>
                <a:srgbClr val="FFFFFF"/>
              </a:solidFill>
              <a:ln>
                <a:noFill/>
              </a:ln>
            </p:spPr>
            <p:txBody>
              <a:bodyPr spcFirstLastPara="1" wrap="square" lIns="121900" tIns="121900" rIns="121900" bIns="121900" anchor="ctr" anchorCtr="0">
                <a:noAutofit/>
              </a:bodyPr>
              <a:lstStyle/>
              <a:p>
                <a:endParaRPr sz="2667">
                  <a:latin typeface="BentonSans Regular" panose="02000503040000020004" pitchFamily="50" charset="0"/>
                </a:endParaRPr>
              </a:p>
            </p:txBody>
          </p:sp>
          <p:sp>
            <p:nvSpPr>
              <p:cNvPr id="28" name="Google Shape;803;p17">
                <a:extLst>
                  <a:ext uri="{FF2B5EF4-FFF2-40B4-BE49-F238E27FC236}">
                    <a16:creationId xmlns:a16="http://schemas.microsoft.com/office/drawing/2014/main" id="{73D60653-D33A-A80F-AB06-C0D5CB9902F9}"/>
                  </a:ext>
                </a:extLst>
              </p:cNvPr>
              <p:cNvSpPr/>
              <p:nvPr/>
            </p:nvSpPr>
            <p:spPr>
              <a:xfrm>
                <a:off x="3336587" y="3596080"/>
                <a:ext cx="424632" cy="424632"/>
              </a:xfrm>
              <a:custGeom>
                <a:avLst/>
                <a:gdLst/>
                <a:ahLst/>
                <a:cxnLst/>
                <a:rect l="l" t="t" r="r" b="b"/>
                <a:pathLst>
                  <a:path w="13967" h="13967" extrusionOk="0">
                    <a:moveTo>
                      <a:pt x="13967" y="6978"/>
                    </a:moveTo>
                    <a:cubicBezTo>
                      <a:pt x="13967" y="10836"/>
                      <a:pt x="10847" y="13967"/>
                      <a:pt x="6990" y="13967"/>
                    </a:cubicBezTo>
                    <a:cubicBezTo>
                      <a:pt x="3132" y="13967"/>
                      <a:pt x="1" y="10836"/>
                      <a:pt x="1" y="6978"/>
                    </a:cubicBezTo>
                    <a:cubicBezTo>
                      <a:pt x="1" y="3132"/>
                      <a:pt x="3132" y="1"/>
                      <a:pt x="6990" y="1"/>
                    </a:cubicBezTo>
                    <a:cubicBezTo>
                      <a:pt x="10847" y="1"/>
                      <a:pt x="13967" y="3132"/>
                      <a:pt x="13967" y="6978"/>
                    </a:cubicBezTo>
                    <a:close/>
                  </a:path>
                </a:pathLst>
              </a:custGeom>
              <a:solidFill>
                <a:srgbClr val="E5DFD2"/>
              </a:solidFill>
              <a:ln>
                <a:noFill/>
              </a:ln>
            </p:spPr>
            <p:txBody>
              <a:bodyPr spcFirstLastPara="1" wrap="square" lIns="0" tIns="121900" rIns="0" bIns="121900" anchor="ctr" anchorCtr="0">
                <a:noAutofit/>
              </a:bodyPr>
              <a:lstStyle/>
              <a:p>
                <a:pPr algn="ctr"/>
                <a:r>
                  <a:rPr lang="en" sz="2600" dirty="0">
                    <a:solidFill>
                      <a:srgbClr val="753918"/>
                    </a:solidFill>
                    <a:latin typeface="BentonSans Regular" panose="02000503040000020004" pitchFamily="50" charset="0"/>
                    <a:ea typeface="Fira Sans Extra Condensed Medium"/>
                    <a:cs typeface="Fira Sans Extra Condensed Medium"/>
                    <a:sym typeface="Fira Sans Extra Condensed Medium"/>
                  </a:rPr>
                  <a:t>05</a:t>
                </a:r>
                <a:endParaRPr sz="2600" dirty="0">
                  <a:solidFill>
                    <a:srgbClr val="753918"/>
                  </a:solidFill>
                  <a:latin typeface="BentonSans Regular" panose="02000503040000020004" pitchFamily="50" charset="0"/>
                  <a:ea typeface="Fira Sans Extra Condensed Medium"/>
                  <a:cs typeface="Fira Sans Extra Condensed Medium"/>
                  <a:sym typeface="Fira Sans Extra Condensed Medium"/>
                </a:endParaRPr>
              </a:p>
            </p:txBody>
          </p:sp>
          <p:sp>
            <p:nvSpPr>
              <p:cNvPr id="29" name="Google Shape;806;p17">
                <a:extLst>
                  <a:ext uri="{FF2B5EF4-FFF2-40B4-BE49-F238E27FC236}">
                    <a16:creationId xmlns:a16="http://schemas.microsoft.com/office/drawing/2014/main" id="{D6861283-5D3A-4FDA-BCCD-55120DE62C01}"/>
                  </a:ext>
                </a:extLst>
              </p:cNvPr>
              <p:cNvSpPr txBox="1"/>
              <p:nvPr/>
            </p:nvSpPr>
            <p:spPr>
              <a:xfrm>
                <a:off x="4159407" y="3625381"/>
                <a:ext cx="4032322" cy="365700"/>
              </a:xfrm>
              <a:prstGeom prst="rect">
                <a:avLst/>
              </a:prstGeom>
              <a:noFill/>
              <a:ln>
                <a:noFill/>
              </a:ln>
            </p:spPr>
            <p:txBody>
              <a:bodyPr spcFirstLastPara="1" wrap="square" lIns="121900" tIns="121900" rIns="121900" bIns="121900" anchor="ctr" anchorCtr="0">
                <a:noAutofit/>
              </a:bodyPr>
              <a:lstStyle/>
              <a:p>
                <a:r>
                  <a:rPr lang="en-US" sz="2600" dirty="0">
                    <a:solidFill>
                      <a:srgbClr val="FFFFFF"/>
                    </a:solidFill>
                    <a:latin typeface="Arial Bold" panose="020B0704020202020204" pitchFamily="34" charset="0"/>
                    <a:ea typeface="Fira Sans Extra Condensed Medium"/>
                    <a:cs typeface="Arial Bold" panose="020B0704020202020204" pitchFamily="34" charset="0"/>
                    <a:sym typeface="Fira Sans Extra Condensed Medium"/>
                  </a:rPr>
                  <a:t>Data-Driven Recommendation</a:t>
                </a:r>
              </a:p>
            </p:txBody>
          </p:sp>
        </p:grpSp>
      </p:grpSp>
    </p:spTree>
    <p:extLst>
      <p:ext uri="{BB962C8B-B14F-4D97-AF65-F5344CB8AC3E}">
        <p14:creationId xmlns:p14="http://schemas.microsoft.com/office/powerpoint/2010/main" val="292965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2" name="TextBox 22"/>
          <p:cNvSpPr txBox="1"/>
          <p:nvPr/>
        </p:nvSpPr>
        <p:spPr>
          <a:xfrm>
            <a:off x="1280297" y="2857500"/>
            <a:ext cx="14173200" cy="4924425"/>
          </a:xfrm>
          <a:prstGeom prst="rect">
            <a:avLst/>
          </a:prstGeom>
        </p:spPr>
        <p:txBody>
          <a:bodyPr wrap="square" lIns="0" tIns="0" rIns="0" bIns="0" rtlCol="0" anchor="t">
            <a:spAutoFit/>
          </a:bodyPr>
          <a:lstStyle/>
          <a:p>
            <a:r>
              <a:rPr lang="en-US" sz="4000" dirty="0">
                <a:solidFill>
                  <a:srgbClr val="0070C0"/>
                </a:solidFill>
                <a:latin typeface="Arial Bold" panose="020B0704020202020204" pitchFamily="34" charset="0"/>
                <a:cs typeface="Arial Bold" panose="020B0704020202020204" pitchFamily="34" charset="0"/>
              </a:rPr>
              <a:t>Why customer segmentation?</a:t>
            </a:r>
          </a:p>
          <a:p>
            <a:endParaRPr lang="en-US" sz="4000" dirty="0">
              <a:latin typeface="Arial Bold" panose="020B0704020202020204" pitchFamily="34" charset="0"/>
              <a:cs typeface="Arial Bold" panose="020B0704020202020204" pitchFamily="34" charset="0"/>
            </a:endParaRPr>
          </a:p>
          <a:p>
            <a:r>
              <a:rPr lang="en-US" sz="4000" dirty="0">
                <a:latin typeface="Arial Bold" panose="020B0704020202020204" pitchFamily="34" charset="0"/>
                <a:cs typeface="Arial Bold" panose="020B0704020202020204" pitchFamily="34" charset="0"/>
              </a:rPr>
              <a:t>Customers are not homogeneous: </a:t>
            </a:r>
            <a:r>
              <a:rPr lang="en-US" sz="4000" dirty="0">
                <a:solidFill>
                  <a:srgbClr val="7C5740"/>
                </a:solidFill>
                <a:latin typeface="Arial Bold" panose="020B0704020202020204" pitchFamily="34" charset="0"/>
                <a:cs typeface="Arial Bold" panose="020B0704020202020204" pitchFamily="34" charset="0"/>
              </a:rPr>
              <a:t>They differ in income, needs, and repayment behavior.</a:t>
            </a:r>
          </a:p>
          <a:p>
            <a:endParaRPr lang="en-US" sz="4000" dirty="0">
              <a:latin typeface="Arial Bold" panose="020B0704020202020204" pitchFamily="34" charset="0"/>
              <a:cs typeface="Arial Bold" panose="020B0704020202020204" pitchFamily="34" charset="0"/>
            </a:endParaRPr>
          </a:p>
          <a:p>
            <a:pPr algn="just"/>
            <a:r>
              <a:rPr lang="en-US" sz="4000" dirty="0">
                <a:latin typeface="Arial Bold" panose="020B0704020202020204" pitchFamily="34" charset="0"/>
                <a:cs typeface="Arial Bold" panose="020B0704020202020204" pitchFamily="34" charset="0"/>
              </a:rPr>
              <a:t>Segmentation helps: </a:t>
            </a:r>
            <a:r>
              <a:rPr lang="en-US" sz="4000" dirty="0">
                <a:solidFill>
                  <a:srgbClr val="7C5740"/>
                </a:solidFill>
                <a:latin typeface="Arial Bold" panose="020B0704020202020204" pitchFamily="34" charset="0"/>
                <a:cs typeface="Arial Bold" panose="020B0704020202020204" pitchFamily="34" charset="0"/>
              </a:rPr>
              <a:t>Tailor credit products to needs, improve risk management, increase uptake and retention, and support financial inclusion strategies.</a:t>
            </a:r>
          </a:p>
        </p:txBody>
      </p:sp>
      <p:sp>
        <p:nvSpPr>
          <p:cNvPr id="23" name="TextBox 23"/>
          <p:cNvSpPr txBox="1"/>
          <p:nvPr/>
        </p:nvSpPr>
        <p:spPr>
          <a:xfrm>
            <a:off x="1221931" y="1118356"/>
            <a:ext cx="8250691" cy="1282402"/>
          </a:xfrm>
          <a:prstGeom prst="rect">
            <a:avLst/>
          </a:prstGeom>
        </p:spPr>
        <p:txBody>
          <a:bodyPr lIns="0" tIns="0" rIns="0" bIns="0" rtlCol="0" anchor="t">
            <a:spAutoFit/>
          </a:bodyPr>
          <a:lstStyle/>
          <a:p>
            <a:pPr algn="l">
              <a:lnSpc>
                <a:spcPts val="9958"/>
              </a:lnSpc>
            </a:pPr>
            <a:r>
              <a:rPr lang="en-US" sz="9000" b="1" dirty="0">
                <a:solidFill>
                  <a:srgbClr val="7C5740"/>
                </a:solidFill>
                <a:latin typeface="Arial Bold"/>
                <a:ea typeface="Arial Bold"/>
                <a:cs typeface="Arial Bold"/>
                <a:sym typeface="Arial Bold"/>
              </a:rPr>
              <a:t>Introduction</a:t>
            </a:r>
          </a:p>
        </p:txBody>
      </p:sp>
      <p:sp>
        <p:nvSpPr>
          <p:cNvPr id="24" name="Freeform 2">
            <a:extLst>
              <a:ext uri="{FF2B5EF4-FFF2-40B4-BE49-F238E27FC236}">
                <a16:creationId xmlns:a16="http://schemas.microsoft.com/office/drawing/2014/main" id="{16C7CB44-FBAC-37BE-D110-D3AACBD003D6}"/>
              </a:ext>
            </a:extLst>
          </p:cNvPr>
          <p:cNvSpPr/>
          <p:nvPr/>
        </p:nvSpPr>
        <p:spPr>
          <a:xfrm rot="-1291677" flipH="1">
            <a:off x="13599034" y="6075901"/>
            <a:ext cx="6457275" cy="7235043"/>
          </a:xfrm>
          <a:custGeom>
            <a:avLst/>
            <a:gdLst/>
            <a:ahLst/>
            <a:cxnLst/>
            <a:rect l="l" t="t" r="r" b="b"/>
            <a:pathLst>
              <a:path w="9685913" h="10852564">
                <a:moveTo>
                  <a:pt x="9685913" y="0"/>
                </a:moveTo>
                <a:lnTo>
                  <a:pt x="0" y="0"/>
                </a:lnTo>
                <a:lnTo>
                  <a:pt x="0" y="10852564"/>
                </a:lnTo>
                <a:lnTo>
                  <a:pt x="9685913" y="10852564"/>
                </a:lnTo>
                <a:lnTo>
                  <a:pt x="9685913"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6" name="Group 6"/>
          <p:cNvGrpSpPr/>
          <p:nvPr/>
        </p:nvGrpSpPr>
        <p:grpSpPr>
          <a:xfrm>
            <a:off x="7877957" y="-647700"/>
            <a:ext cx="2532086" cy="25320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solidFill>
          </p:spPr>
          <p:txBody>
            <a:bodyPr/>
            <a:lstStyle/>
            <a:p>
              <a:endParaRPr lang="en-US" dirty="0"/>
            </a:p>
          </p:txBody>
        </p:sp>
        <p:sp>
          <p:nvSpPr>
            <p:cNvPr id="8" name="TextBox 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9" name="Group 9"/>
          <p:cNvGrpSpPr/>
          <p:nvPr/>
        </p:nvGrpSpPr>
        <p:grpSpPr>
          <a:xfrm>
            <a:off x="16535400" y="8868429"/>
            <a:ext cx="1138843" cy="1138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alpha val="27843"/>
              </a:srgbClr>
            </a:solidFill>
          </p:spPr>
          <p:txBody>
            <a:bodyPr/>
            <a:lstStyle/>
            <a:p>
              <a:endParaRPr lang="en-US"/>
            </a:p>
          </p:txBody>
        </p:sp>
        <p:sp>
          <p:nvSpPr>
            <p:cNvPr id="11" name="TextBox 11"/>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23" name="Group 22">
            <a:extLst>
              <a:ext uri="{FF2B5EF4-FFF2-40B4-BE49-F238E27FC236}">
                <a16:creationId xmlns:a16="http://schemas.microsoft.com/office/drawing/2014/main" id="{E6C9DD82-84C0-9475-0BB0-586AB2BF107F}"/>
              </a:ext>
            </a:extLst>
          </p:cNvPr>
          <p:cNvGrpSpPr/>
          <p:nvPr/>
        </p:nvGrpSpPr>
        <p:grpSpPr>
          <a:xfrm>
            <a:off x="6565542" y="5965545"/>
            <a:ext cx="5156914" cy="929437"/>
            <a:chOff x="8729850" y="2760910"/>
            <a:chExt cx="5156914" cy="929437"/>
          </a:xfrm>
        </p:grpSpPr>
        <p:grpSp>
          <p:nvGrpSpPr>
            <p:cNvPr id="16" name="Group 16"/>
            <p:cNvGrpSpPr/>
            <p:nvPr/>
          </p:nvGrpSpPr>
          <p:grpSpPr>
            <a:xfrm>
              <a:off x="8729850" y="2760910"/>
              <a:ext cx="5156914" cy="929437"/>
              <a:chOff x="0" y="0"/>
              <a:chExt cx="2254881" cy="406400"/>
            </a:xfrm>
          </p:grpSpPr>
          <p:sp>
            <p:nvSpPr>
              <p:cNvPr id="17" name="Freeform 17"/>
              <p:cNvSpPr/>
              <p:nvPr/>
            </p:nvSpPr>
            <p:spPr>
              <a:xfrm>
                <a:off x="0" y="0"/>
                <a:ext cx="2254881" cy="406400"/>
              </a:xfrm>
              <a:custGeom>
                <a:avLst/>
                <a:gdLst/>
                <a:ahLst/>
                <a:cxnLst/>
                <a:rect l="l" t="t" r="r" b="b"/>
                <a:pathLst>
                  <a:path w="2254881" h="406400">
                    <a:moveTo>
                      <a:pt x="2051681" y="0"/>
                    </a:moveTo>
                    <a:cubicBezTo>
                      <a:pt x="2163905" y="0"/>
                      <a:pt x="2254881" y="90976"/>
                      <a:pt x="2254881" y="203200"/>
                    </a:cubicBezTo>
                    <a:cubicBezTo>
                      <a:pt x="2254881" y="315424"/>
                      <a:pt x="2163905" y="406400"/>
                      <a:pt x="2051681" y="406400"/>
                    </a:cubicBezTo>
                    <a:lnTo>
                      <a:pt x="203200" y="406400"/>
                    </a:lnTo>
                    <a:cubicBezTo>
                      <a:pt x="90976" y="406400"/>
                      <a:pt x="0" y="315424"/>
                      <a:pt x="0" y="203200"/>
                    </a:cubicBezTo>
                    <a:cubicBezTo>
                      <a:pt x="0" y="90976"/>
                      <a:pt x="90976" y="0"/>
                      <a:pt x="203200" y="0"/>
                    </a:cubicBezTo>
                    <a:close/>
                  </a:path>
                </a:pathLst>
              </a:custGeom>
              <a:solidFill>
                <a:srgbClr val="7C5740"/>
              </a:solidFill>
            </p:spPr>
            <p:txBody>
              <a:bodyPr/>
              <a:lstStyle/>
              <a:p>
                <a:endParaRPr lang="en-US"/>
              </a:p>
            </p:txBody>
          </p:sp>
          <p:sp>
            <p:nvSpPr>
              <p:cNvPr id="18" name="TextBox 18"/>
              <p:cNvSpPr txBox="1"/>
              <p:nvPr/>
            </p:nvSpPr>
            <p:spPr>
              <a:xfrm>
                <a:off x="0" y="85725"/>
                <a:ext cx="2254881" cy="320675"/>
              </a:xfrm>
              <a:prstGeom prst="rect">
                <a:avLst/>
              </a:prstGeom>
            </p:spPr>
            <p:txBody>
              <a:bodyPr lIns="50800" tIns="50800" rIns="50800" bIns="50800" rtlCol="0" anchor="ctr"/>
              <a:lstStyle/>
              <a:p>
                <a:pPr algn="ctr">
                  <a:lnSpc>
                    <a:spcPts val="1620"/>
                  </a:lnSpc>
                </a:pPr>
                <a:endParaRPr/>
              </a:p>
            </p:txBody>
          </p:sp>
        </p:grpSp>
        <p:sp>
          <p:nvSpPr>
            <p:cNvPr id="20" name="TextBox 20"/>
            <p:cNvSpPr txBox="1"/>
            <p:nvPr/>
          </p:nvSpPr>
          <p:spPr>
            <a:xfrm>
              <a:off x="9059409" y="2879005"/>
              <a:ext cx="4497794" cy="692497"/>
            </a:xfrm>
            <a:prstGeom prst="rect">
              <a:avLst/>
            </a:prstGeom>
          </p:spPr>
          <p:txBody>
            <a:bodyPr lIns="0" tIns="0" rIns="0" bIns="0" rtlCol="0" anchor="t">
              <a:spAutoFit/>
            </a:bodyPr>
            <a:lstStyle/>
            <a:p>
              <a:pPr algn="ctr">
                <a:lnSpc>
                  <a:spcPts val="5385"/>
                </a:lnSpc>
              </a:pPr>
              <a:r>
                <a:rPr lang="en-US" sz="5385" dirty="0">
                  <a:solidFill>
                    <a:srgbClr val="FFFFFF"/>
                  </a:solidFill>
                  <a:latin typeface="Arial"/>
                  <a:ea typeface="Arial"/>
                  <a:cs typeface="Arial"/>
                  <a:sym typeface="Arial"/>
                </a:rPr>
                <a:t>Credit Scoring</a:t>
              </a:r>
            </a:p>
          </p:txBody>
        </p:sp>
      </p:grpSp>
      <p:sp>
        <p:nvSpPr>
          <p:cNvPr id="29" name="Rectangle 28">
            <a:extLst>
              <a:ext uri="{FF2B5EF4-FFF2-40B4-BE49-F238E27FC236}">
                <a16:creationId xmlns:a16="http://schemas.microsoft.com/office/drawing/2014/main" id="{2DA88FFD-D553-B64D-94DB-B76D7F784E62}"/>
              </a:ext>
            </a:extLst>
          </p:cNvPr>
          <p:cNvSpPr/>
          <p:nvPr/>
        </p:nvSpPr>
        <p:spPr>
          <a:xfrm>
            <a:off x="3276600" y="6896100"/>
            <a:ext cx="11963400" cy="2408944"/>
          </a:xfrm>
          <a:prstGeom prst="rect">
            <a:avLst/>
          </a:prstGeom>
          <a:gradFill>
            <a:gsLst>
              <a:gs pos="62046">
                <a:srgbClr val="FFFFFD">
                  <a:alpha val="84000"/>
                </a:srgbClr>
              </a:gs>
              <a:gs pos="100000">
                <a:srgbClr val="FFFFFE">
                  <a:alpha val="73000"/>
                </a:srgbClr>
              </a:gs>
              <a:gs pos="0">
                <a:srgbClr val="FFFDFB">
                  <a:alpha val="62000"/>
                </a:srgbClr>
              </a:gs>
              <a:gs pos="100000">
                <a:schemeClr val="bg1">
                  <a:alpha val="0"/>
                </a:schemeClr>
              </a:gs>
            </a:gsLst>
            <a:lin ang="5400000" scaled="0"/>
          </a:gradFill>
          <a:ln>
            <a:solidFill>
              <a:srgbClr val="7C57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68"/>
            <a:endParaRPr lang="en-US" sz="2400" dirty="0">
              <a:solidFill>
                <a:srgbClr val="FFFFFF"/>
              </a:solidFill>
              <a:latin typeface="Arial"/>
            </a:endParaRPr>
          </a:p>
        </p:txBody>
      </p:sp>
      <p:sp>
        <p:nvSpPr>
          <p:cNvPr id="19" name="TextBox 19"/>
          <p:cNvSpPr txBox="1"/>
          <p:nvPr/>
        </p:nvSpPr>
        <p:spPr>
          <a:xfrm>
            <a:off x="3758116" y="7091035"/>
            <a:ext cx="11039475" cy="1477328"/>
          </a:xfrm>
          <a:prstGeom prst="rect">
            <a:avLst/>
          </a:prstGeom>
        </p:spPr>
        <p:txBody>
          <a:bodyPr wrap="square" lIns="0" tIns="0" rIns="0" bIns="0" rtlCol="0" anchor="t">
            <a:spAutoFit/>
          </a:bodyPr>
          <a:lstStyle/>
          <a:p>
            <a:pPr algn="just"/>
            <a:r>
              <a:rPr lang="en-US" sz="3200" dirty="0">
                <a:solidFill>
                  <a:srgbClr val="7C5740"/>
                </a:solidFill>
                <a:latin typeface="Arial Bold" panose="020B0704020202020204" pitchFamily="34" charset="0"/>
                <a:cs typeface="Arial Bold" panose="020B0704020202020204" pitchFamily="34" charset="0"/>
                <a:sym typeface="Arial Bold"/>
              </a:rPr>
              <a:t>Financial institutions evaluate the creditworthiness of a borrower based on their past financial behavior and other characteristics.</a:t>
            </a:r>
          </a:p>
        </p:txBody>
      </p:sp>
      <p:sp>
        <p:nvSpPr>
          <p:cNvPr id="34" name="Rectangle: Rounded Corners 33">
            <a:extLst>
              <a:ext uri="{FF2B5EF4-FFF2-40B4-BE49-F238E27FC236}">
                <a16:creationId xmlns:a16="http://schemas.microsoft.com/office/drawing/2014/main" id="{FA118F97-A1BA-ABDB-A230-8DB1BCE6ACD6}"/>
              </a:ext>
            </a:extLst>
          </p:cNvPr>
          <p:cNvSpPr/>
          <p:nvPr/>
        </p:nvSpPr>
        <p:spPr>
          <a:xfrm>
            <a:off x="7877957" y="39538"/>
            <a:ext cx="2532086" cy="131720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latin typeface="Arial Bold" panose="020B0704020202020204" pitchFamily="34" charset="0"/>
                <a:cs typeface="Arial Bold" panose="020B0704020202020204" pitchFamily="34" charset="0"/>
              </a:rPr>
              <a:t>Explanatory Case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33A85B88-1D9B-BDD2-E0B2-4C2C64A17BCE}"/>
            </a:ext>
          </a:extLst>
        </p:cNvPr>
        <p:cNvGrpSpPr/>
        <p:nvPr/>
      </p:nvGrpSpPr>
      <p:grpSpPr>
        <a:xfrm>
          <a:off x="0" y="0"/>
          <a:ext cx="0" cy="0"/>
          <a:chOff x="0" y="0"/>
          <a:chExt cx="0" cy="0"/>
        </a:xfrm>
      </p:grpSpPr>
      <p:sp>
        <p:nvSpPr>
          <p:cNvPr id="17" name="TextBox 23">
            <a:extLst>
              <a:ext uri="{FF2B5EF4-FFF2-40B4-BE49-F238E27FC236}">
                <a16:creationId xmlns:a16="http://schemas.microsoft.com/office/drawing/2014/main" id="{771BD3B8-CD82-E361-D6EC-E0B0826BD703}"/>
              </a:ext>
            </a:extLst>
          </p:cNvPr>
          <p:cNvSpPr txBox="1"/>
          <p:nvPr/>
        </p:nvSpPr>
        <p:spPr>
          <a:xfrm>
            <a:off x="1221931" y="828810"/>
            <a:ext cx="15389669" cy="830997"/>
          </a:xfrm>
          <a:prstGeom prst="rect">
            <a:avLst/>
          </a:prstGeom>
        </p:spPr>
        <p:txBody>
          <a:bodyPr wrap="square" lIns="0" tIns="0" rIns="0" bIns="0" rtlCol="0" anchor="t">
            <a:spAutoFit/>
          </a:bodyPr>
          <a:lstStyle/>
          <a:p>
            <a:pPr algn="l"/>
            <a:r>
              <a:rPr lang="en-US" sz="5400" b="1" dirty="0">
                <a:solidFill>
                  <a:srgbClr val="7C5740"/>
                </a:solidFill>
                <a:latin typeface="Arial Bold"/>
                <a:ea typeface="Arial Bold"/>
                <a:cs typeface="Arial Bold"/>
                <a:sym typeface="Arial Bold"/>
              </a:rPr>
              <a:t>Account Scorecard Example: Low Risk</a:t>
            </a:r>
          </a:p>
        </p:txBody>
      </p:sp>
      <p:cxnSp>
        <p:nvCxnSpPr>
          <p:cNvPr id="18" name="Straight Connector 17">
            <a:extLst>
              <a:ext uri="{FF2B5EF4-FFF2-40B4-BE49-F238E27FC236}">
                <a16:creationId xmlns:a16="http://schemas.microsoft.com/office/drawing/2014/main" id="{32FEE4DD-9C49-359A-2789-8297605074FC}"/>
              </a:ext>
            </a:extLst>
          </p:cNvPr>
          <p:cNvCxnSpPr>
            <a:cxnSpLocks/>
          </p:cNvCxnSpPr>
          <p:nvPr/>
        </p:nvCxnSpPr>
        <p:spPr>
          <a:xfrm>
            <a:off x="12294909" y="2418906"/>
            <a:ext cx="0" cy="6573579"/>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E2175B-29A6-B659-C7B9-75AFB79F74CC}"/>
              </a:ext>
            </a:extLst>
          </p:cNvPr>
          <p:cNvCxnSpPr>
            <a:cxnSpLocks/>
          </p:cNvCxnSpPr>
          <p:nvPr/>
        </p:nvCxnSpPr>
        <p:spPr>
          <a:xfrm>
            <a:off x="12969799" y="2418906"/>
            <a:ext cx="0" cy="6573579"/>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20BB33-6AFD-3C59-65E3-AD8B9FBE61D1}"/>
              </a:ext>
            </a:extLst>
          </p:cNvPr>
          <p:cNvCxnSpPr>
            <a:cxnSpLocks/>
          </p:cNvCxnSpPr>
          <p:nvPr/>
        </p:nvCxnSpPr>
        <p:spPr>
          <a:xfrm>
            <a:off x="13644690" y="2418906"/>
            <a:ext cx="0" cy="6573579"/>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21" name="Diagram 20">
            <a:extLst>
              <a:ext uri="{FF2B5EF4-FFF2-40B4-BE49-F238E27FC236}">
                <a16:creationId xmlns:a16="http://schemas.microsoft.com/office/drawing/2014/main" id="{E753C387-2807-77AC-59D6-5B332ECFA97B}"/>
              </a:ext>
            </a:extLst>
          </p:cNvPr>
          <p:cNvGraphicFramePr/>
          <p:nvPr>
            <p:extLst>
              <p:ext uri="{D42A27DB-BD31-4B8C-83A1-F6EECF244321}">
                <p14:modId xmlns:p14="http://schemas.microsoft.com/office/powerpoint/2010/main" val="482475106"/>
              </p:ext>
            </p:extLst>
          </p:nvPr>
        </p:nvGraphicFramePr>
        <p:xfrm>
          <a:off x="1745754" y="2489975"/>
          <a:ext cx="9986210" cy="6502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6D32D052-082A-2158-C42B-7793FA637EA7}"/>
              </a:ext>
            </a:extLst>
          </p:cNvPr>
          <p:cNvSpPr txBox="1"/>
          <p:nvPr/>
        </p:nvSpPr>
        <p:spPr>
          <a:xfrm>
            <a:off x="14325600" y="2628900"/>
            <a:ext cx="2470832" cy="415498"/>
          </a:xfrm>
          <a:prstGeom prst="rect">
            <a:avLst/>
          </a:prstGeom>
          <a:noFill/>
        </p:spPr>
        <p:txBody>
          <a:bodyPr wrap="square" rtlCol="0">
            <a:spAutoFit/>
          </a:bodyPr>
          <a:lstStyle/>
          <a:p>
            <a:pPr algn="ctr"/>
            <a:r>
              <a:rPr lang="en-US" sz="2100" dirty="0"/>
              <a:t>100</a:t>
            </a:r>
          </a:p>
        </p:txBody>
      </p:sp>
      <p:sp>
        <p:nvSpPr>
          <p:cNvPr id="26" name="TextBox 25">
            <a:extLst>
              <a:ext uri="{FF2B5EF4-FFF2-40B4-BE49-F238E27FC236}">
                <a16:creationId xmlns:a16="http://schemas.microsoft.com/office/drawing/2014/main" id="{4CF9D128-5348-4AF2-EF98-C4CF2FB72E13}"/>
              </a:ext>
            </a:extLst>
          </p:cNvPr>
          <p:cNvSpPr txBox="1"/>
          <p:nvPr/>
        </p:nvSpPr>
        <p:spPr>
          <a:xfrm>
            <a:off x="14325600" y="6555405"/>
            <a:ext cx="2470832" cy="415498"/>
          </a:xfrm>
          <a:prstGeom prst="rect">
            <a:avLst/>
          </a:prstGeom>
          <a:noFill/>
        </p:spPr>
        <p:txBody>
          <a:bodyPr wrap="square" rtlCol="0">
            <a:spAutoFit/>
          </a:bodyPr>
          <a:lstStyle/>
          <a:p>
            <a:pPr algn="ctr"/>
            <a:r>
              <a:rPr lang="en-US" sz="2100" dirty="0"/>
              <a:t>110</a:t>
            </a:r>
          </a:p>
        </p:txBody>
      </p:sp>
      <p:sp>
        <p:nvSpPr>
          <p:cNvPr id="27" name="TextBox 26">
            <a:extLst>
              <a:ext uri="{FF2B5EF4-FFF2-40B4-BE49-F238E27FC236}">
                <a16:creationId xmlns:a16="http://schemas.microsoft.com/office/drawing/2014/main" id="{BAE9ECB6-F6A8-883D-2606-518888A62A1B}"/>
              </a:ext>
            </a:extLst>
          </p:cNvPr>
          <p:cNvSpPr txBox="1"/>
          <p:nvPr/>
        </p:nvSpPr>
        <p:spPr>
          <a:xfrm>
            <a:off x="14303368" y="4615799"/>
            <a:ext cx="2470832" cy="415498"/>
          </a:xfrm>
          <a:prstGeom prst="rect">
            <a:avLst/>
          </a:prstGeom>
          <a:noFill/>
        </p:spPr>
        <p:txBody>
          <a:bodyPr wrap="square" rtlCol="0">
            <a:spAutoFit/>
          </a:bodyPr>
          <a:lstStyle/>
          <a:p>
            <a:pPr algn="ctr"/>
            <a:r>
              <a:rPr lang="en-US" sz="2100" dirty="0"/>
              <a:t>130</a:t>
            </a:r>
          </a:p>
        </p:txBody>
      </p:sp>
      <p:sp>
        <p:nvSpPr>
          <p:cNvPr id="28" name="TextBox 27">
            <a:extLst>
              <a:ext uri="{FF2B5EF4-FFF2-40B4-BE49-F238E27FC236}">
                <a16:creationId xmlns:a16="http://schemas.microsoft.com/office/drawing/2014/main" id="{23649463-138B-3AF7-CB47-23036B4FE6F4}"/>
              </a:ext>
            </a:extLst>
          </p:cNvPr>
          <p:cNvSpPr txBox="1"/>
          <p:nvPr/>
        </p:nvSpPr>
        <p:spPr>
          <a:xfrm>
            <a:off x="14325600" y="8287262"/>
            <a:ext cx="2470832" cy="415498"/>
          </a:xfrm>
          <a:prstGeom prst="rect">
            <a:avLst/>
          </a:prstGeom>
          <a:noFill/>
        </p:spPr>
        <p:txBody>
          <a:bodyPr wrap="square" rtlCol="0">
            <a:spAutoFit/>
          </a:bodyPr>
          <a:lstStyle/>
          <a:p>
            <a:pPr algn="ctr"/>
            <a:r>
              <a:rPr lang="en-US" sz="2100" dirty="0"/>
              <a:t>100</a:t>
            </a:r>
          </a:p>
        </p:txBody>
      </p:sp>
      <p:sp>
        <p:nvSpPr>
          <p:cNvPr id="29" name="Oval 28">
            <a:extLst>
              <a:ext uri="{FF2B5EF4-FFF2-40B4-BE49-F238E27FC236}">
                <a16:creationId xmlns:a16="http://schemas.microsoft.com/office/drawing/2014/main" id="{39FCD24A-F261-1D63-66E6-594F972A5C6D}"/>
              </a:ext>
            </a:extLst>
          </p:cNvPr>
          <p:cNvSpPr/>
          <p:nvPr/>
        </p:nvSpPr>
        <p:spPr>
          <a:xfrm>
            <a:off x="2105363" y="3213406"/>
            <a:ext cx="1173078" cy="447831"/>
          </a:xfrm>
          <a:prstGeom prst="ellipse">
            <a:avLst/>
          </a:prstGeom>
          <a:noFill/>
          <a:ln>
            <a:solidFill>
              <a:srgbClr val="7C57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0" name="Oval 29">
            <a:extLst>
              <a:ext uri="{FF2B5EF4-FFF2-40B4-BE49-F238E27FC236}">
                <a16:creationId xmlns:a16="http://schemas.microsoft.com/office/drawing/2014/main" id="{CF20F6F2-A535-3765-2896-9CDAAB31C97C}"/>
              </a:ext>
            </a:extLst>
          </p:cNvPr>
          <p:cNvSpPr/>
          <p:nvPr/>
        </p:nvSpPr>
        <p:spPr>
          <a:xfrm>
            <a:off x="9789564" y="4913805"/>
            <a:ext cx="1173078" cy="447831"/>
          </a:xfrm>
          <a:prstGeom prst="ellipse">
            <a:avLst/>
          </a:prstGeom>
          <a:noFill/>
          <a:ln>
            <a:solidFill>
              <a:srgbClr val="7C57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Oval 30">
            <a:extLst>
              <a:ext uri="{FF2B5EF4-FFF2-40B4-BE49-F238E27FC236}">
                <a16:creationId xmlns:a16="http://schemas.microsoft.com/office/drawing/2014/main" id="{DA54625C-A2B4-560B-C878-FC0A2EA50EBD}"/>
              </a:ext>
            </a:extLst>
          </p:cNvPr>
          <p:cNvSpPr/>
          <p:nvPr/>
        </p:nvSpPr>
        <p:spPr>
          <a:xfrm>
            <a:off x="8521510" y="8518298"/>
            <a:ext cx="1379270" cy="447831"/>
          </a:xfrm>
          <a:prstGeom prst="ellipse">
            <a:avLst/>
          </a:prstGeom>
          <a:noFill/>
          <a:ln>
            <a:solidFill>
              <a:srgbClr val="7C57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Oval 31">
            <a:extLst>
              <a:ext uri="{FF2B5EF4-FFF2-40B4-BE49-F238E27FC236}">
                <a16:creationId xmlns:a16="http://schemas.microsoft.com/office/drawing/2014/main" id="{32C232F0-F533-4804-9AE4-C2E5EFFE7A2B}"/>
              </a:ext>
            </a:extLst>
          </p:cNvPr>
          <p:cNvSpPr/>
          <p:nvPr/>
        </p:nvSpPr>
        <p:spPr>
          <a:xfrm>
            <a:off x="2105363" y="6763154"/>
            <a:ext cx="1173078" cy="447831"/>
          </a:xfrm>
          <a:prstGeom prst="ellipse">
            <a:avLst/>
          </a:prstGeom>
          <a:noFill/>
          <a:ln>
            <a:solidFill>
              <a:srgbClr val="7C57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3" name="Rectangle 32">
            <a:extLst>
              <a:ext uri="{FF2B5EF4-FFF2-40B4-BE49-F238E27FC236}">
                <a16:creationId xmlns:a16="http://schemas.microsoft.com/office/drawing/2014/main" id="{4DD3BAA5-D8D9-C3DE-5C92-6931078AF5FF}"/>
              </a:ext>
            </a:extLst>
          </p:cNvPr>
          <p:cNvSpPr/>
          <p:nvPr/>
        </p:nvSpPr>
        <p:spPr>
          <a:xfrm>
            <a:off x="4392480" y="9342838"/>
            <a:ext cx="339753" cy="30040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33">
            <a:extLst>
              <a:ext uri="{FF2B5EF4-FFF2-40B4-BE49-F238E27FC236}">
                <a16:creationId xmlns:a16="http://schemas.microsoft.com/office/drawing/2014/main" id="{6D8C1738-3D76-882D-F12E-B83AE8A1A30D}"/>
              </a:ext>
            </a:extLst>
          </p:cNvPr>
          <p:cNvSpPr/>
          <p:nvPr/>
        </p:nvSpPr>
        <p:spPr>
          <a:xfrm>
            <a:off x="5924574" y="9334921"/>
            <a:ext cx="339753" cy="300405"/>
          </a:xfrm>
          <a:prstGeom prst="rect">
            <a:avLst/>
          </a:prstGeom>
          <a:solidFill>
            <a:schemeClr val="bg1"/>
          </a:solidFill>
          <a:ln>
            <a:solidFill>
              <a:schemeClr val="accent1">
                <a:tint val="40000"/>
                <a:hueOff val="0"/>
                <a:satOff val="0"/>
                <a:lumOff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Rectangle 34">
            <a:extLst>
              <a:ext uri="{FF2B5EF4-FFF2-40B4-BE49-F238E27FC236}">
                <a16:creationId xmlns:a16="http://schemas.microsoft.com/office/drawing/2014/main" id="{43F3CB49-C917-0B77-ECA9-FDD1ECA26389}"/>
              </a:ext>
            </a:extLst>
          </p:cNvPr>
          <p:cNvSpPr/>
          <p:nvPr/>
        </p:nvSpPr>
        <p:spPr>
          <a:xfrm>
            <a:off x="7799858" y="9334923"/>
            <a:ext cx="339753" cy="30040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6" name="TextBox 35">
            <a:extLst>
              <a:ext uri="{FF2B5EF4-FFF2-40B4-BE49-F238E27FC236}">
                <a16:creationId xmlns:a16="http://schemas.microsoft.com/office/drawing/2014/main" id="{3616A885-4914-7CD0-7182-9B077E8F1273}"/>
              </a:ext>
            </a:extLst>
          </p:cNvPr>
          <p:cNvSpPr txBox="1"/>
          <p:nvPr/>
        </p:nvSpPr>
        <p:spPr>
          <a:xfrm>
            <a:off x="4757979" y="9254290"/>
            <a:ext cx="1140849" cy="415498"/>
          </a:xfrm>
          <a:prstGeom prst="rect">
            <a:avLst/>
          </a:prstGeom>
          <a:noFill/>
        </p:spPr>
        <p:txBody>
          <a:bodyPr wrap="square" rtlCol="0">
            <a:spAutoFit/>
          </a:bodyPr>
          <a:lstStyle/>
          <a:p>
            <a:r>
              <a:rPr lang="en-US" sz="2100" dirty="0"/>
              <a:t>Low</a:t>
            </a:r>
          </a:p>
        </p:txBody>
      </p:sp>
      <p:sp>
        <p:nvSpPr>
          <p:cNvPr id="37" name="TextBox 36">
            <a:extLst>
              <a:ext uri="{FF2B5EF4-FFF2-40B4-BE49-F238E27FC236}">
                <a16:creationId xmlns:a16="http://schemas.microsoft.com/office/drawing/2014/main" id="{899CAB00-BAF2-D74A-3CD7-7DECBC72C846}"/>
              </a:ext>
            </a:extLst>
          </p:cNvPr>
          <p:cNvSpPr txBox="1"/>
          <p:nvPr/>
        </p:nvSpPr>
        <p:spPr>
          <a:xfrm>
            <a:off x="6264327" y="9254289"/>
            <a:ext cx="1140849" cy="415498"/>
          </a:xfrm>
          <a:prstGeom prst="rect">
            <a:avLst/>
          </a:prstGeom>
          <a:noFill/>
        </p:spPr>
        <p:txBody>
          <a:bodyPr wrap="square" rtlCol="0">
            <a:spAutoFit/>
          </a:bodyPr>
          <a:lstStyle/>
          <a:p>
            <a:r>
              <a:rPr lang="en-US" sz="2100" dirty="0"/>
              <a:t>Medium</a:t>
            </a:r>
          </a:p>
        </p:txBody>
      </p:sp>
      <p:sp>
        <p:nvSpPr>
          <p:cNvPr id="38" name="TextBox 37">
            <a:extLst>
              <a:ext uri="{FF2B5EF4-FFF2-40B4-BE49-F238E27FC236}">
                <a16:creationId xmlns:a16="http://schemas.microsoft.com/office/drawing/2014/main" id="{C16BC714-7B79-7F2A-3C26-14765503BDC5}"/>
              </a:ext>
            </a:extLst>
          </p:cNvPr>
          <p:cNvSpPr txBox="1"/>
          <p:nvPr/>
        </p:nvSpPr>
        <p:spPr>
          <a:xfrm>
            <a:off x="8312993" y="9254289"/>
            <a:ext cx="1140849" cy="415498"/>
          </a:xfrm>
          <a:prstGeom prst="rect">
            <a:avLst/>
          </a:prstGeom>
          <a:noFill/>
        </p:spPr>
        <p:txBody>
          <a:bodyPr wrap="square" rtlCol="0">
            <a:spAutoFit/>
          </a:bodyPr>
          <a:lstStyle/>
          <a:p>
            <a:r>
              <a:rPr lang="en-US" sz="2100" dirty="0"/>
              <a:t>High</a:t>
            </a:r>
          </a:p>
        </p:txBody>
      </p:sp>
      <p:sp>
        <p:nvSpPr>
          <p:cNvPr id="39" name="Rectangle 38">
            <a:extLst>
              <a:ext uri="{FF2B5EF4-FFF2-40B4-BE49-F238E27FC236}">
                <a16:creationId xmlns:a16="http://schemas.microsoft.com/office/drawing/2014/main" id="{DA7B9E0D-148B-9A45-80E2-2A8FDAF4D666}"/>
              </a:ext>
            </a:extLst>
          </p:cNvPr>
          <p:cNvSpPr/>
          <p:nvPr/>
        </p:nvSpPr>
        <p:spPr>
          <a:xfrm>
            <a:off x="11947093" y="2722443"/>
            <a:ext cx="2057400" cy="259605"/>
          </a:xfrm>
          <a:prstGeom prst="rect">
            <a:avLst/>
          </a:prstGeom>
          <a:solidFill>
            <a:srgbClr val="7C5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Rectangle 39">
            <a:extLst>
              <a:ext uri="{FF2B5EF4-FFF2-40B4-BE49-F238E27FC236}">
                <a16:creationId xmlns:a16="http://schemas.microsoft.com/office/drawing/2014/main" id="{2F839A7F-4298-8093-40C1-84D116F865E7}"/>
              </a:ext>
            </a:extLst>
          </p:cNvPr>
          <p:cNvSpPr/>
          <p:nvPr/>
        </p:nvSpPr>
        <p:spPr>
          <a:xfrm>
            <a:off x="11947091" y="4684045"/>
            <a:ext cx="1911731" cy="259605"/>
          </a:xfrm>
          <a:prstGeom prst="rect">
            <a:avLst/>
          </a:prstGeom>
          <a:solidFill>
            <a:srgbClr val="7C5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40">
            <a:extLst>
              <a:ext uri="{FF2B5EF4-FFF2-40B4-BE49-F238E27FC236}">
                <a16:creationId xmlns:a16="http://schemas.microsoft.com/office/drawing/2014/main" id="{29531A67-AA1F-9F05-1D44-6022570E2BBA}"/>
              </a:ext>
            </a:extLst>
          </p:cNvPr>
          <p:cNvSpPr/>
          <p:nvPr/>
        </p:nvSpPr>
        <p:spPr>
          <a:xfrm>
            <a:off x="11947091" y="6599930"/>
            <a:ext cx="1783080" cy="259605"/>
          </a:xfrm>
          <a:prstGeom prst="rect">
            <a:avLst/>
          </a:prstGeom>
          <a:solidFill>
            <a:srgbClr val="7C5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Rectangle 41">
            <a:extLst>
              <a:ext uri="{FF2B5EF4-FFF2-40B4-BE49-F238E27FC236}">
                <a16:creationId xmlns:a16="http://schemas.microsoft.com/office/drawing/2014/main" id="{F726F34A-0F0B-1495-B10F-4BB863E556F6}"/>
              </a:ext>
            </a:extLst>
          </p:cNvPr>
          <p:cNvSpPr/>
          <p:nvPr/>
        </p:nvSpPr>
        <p:spPr>
          <a:xfrm>
            <a:off x="11947090" y="8329724"/>
            <a:ext cx="1612117" cy="259605"/>
          </a:xfrm>
          <a:prstGeom prst="rect">
            <a:avLst/>
          </a:prstGeom>
          <a:solidFill>
            <a:srgbClr val="7C5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TextBox 42">
            <a:extLst>
              <a:ext uri="{FF2B5EF4-FFF2-40B4-BE49-F238E27FC236}">
                <a16:creationId xmlns:a16="http://schemas.microsoft.com/office/drawing/2014/main" id="{F05F81CE-AFF1-1F51-6A98-24A411D8D51F}"/>
              </a:ext>
            </a:extLst>
          </p:cNvPr>
          <p:cNvSpPr txBox="1"/>
          <p:nvPr/>
        </p:nvSpPr>
        <p:spPr>
          <a:xfrm>
            <a:off x="11731964" y="1954388"/>
            <a:ext cx="2714721" cy="461665"/>
          </a:xfrm>
          <a:prstGeom prst="rect">
            <a:avLst/>
          </a:prstGeom>
          <a:noFill/>
        </p:spPr>
        <p:txBody>
          <a:bodyPr wrap="square" rtlCol="0">
            <a:spAutoFit/>
          </a:bodyPr>
          <a:lstStyle/>
          <a:p>
            <a:pPr algn="ctr"/>
            <a:r>
              <a:rPr lang="en-US" sz="2400" b="1" dirty="0">
                <a:solidFill>
                  <a:srgbClr val="7C5740"/>
                </a:solidFill>
              </a:rPr>
              <a:t>Contribution</a:t>
            </a:r>
          </a:p>
        </p:txBody>
      </p:sp>
      <p:sp>
        <p:nvSpPr>
          <p:cNvPr id="44" name="TextBox 43">
            <a:extLst>
              <a:ext uri="{FF2B5EF4-FFF2-40B4-BE49-F238E27FC236}">
                <a16:creationId xmlns:a16="http://schemas.microsoft.com/office/drawing/2014/main" id="{C2D9885B-D4DE-1970-D43E-1F599F0F9B4F}"/>
              </a:ext>
            </a:extLst>
          </p:cNvPr>
          <p:cNvSpPr txBox="1"/>
          <p:nvPr/>
        </p:nvSpPr>
        <p:spPr>
          <a:xfrm>
            <a:off x="5212239" y="1916148"/>
            <a:ext cx="2587619" cy="461665"/>
          </a:xfrm>
          <a:prstGeom prst="rect">
            <a:avLst/>
          </a:prstGeom>
          <a:noFill/>
        </p:spPr>
        <p:txBody>
          <a:bodyPr wrap="square" rtlCol="0">
            <a:spAutoFit/>
          </a:bodyPr>
          <a:lstStyle/>
          <a:p>
            <a:pPr algn="ctr"/>
            <a:r>
              <a:rPr lang="en-US" sz="2400" b="1" dirty="0">
                <a:solidFill>
                  <a:srgbClr val="7C5740"/>
                </a:solidFill>
              </a:rPr>
              <a:t>Variable / Bins</a:t>
            </a:r>
          </a:p>
        </p:txBody>
      </p:sp>
      <p:sp>
        <p:nvSpPr>
          <p:cNvPr id="45" name="TextBox 44">
            <a:extLst>
              <a:ext uri="{FF2B5EF4-FFF2-40B4-BE49-F238E27FC236}">
                <a16:creationId xmlns:a16="http://schemas.microsoft.com/office/drawing/2014/main" id="{9182C2B9-66C1-3D46-A85B-58AA5405175A}"/>
              </a:ext>
            </a:extLst>
          </p:cNvPr>
          <p:cNvSpPr txBox="1"/>
          <p:nvPr/>
        </p:nvSpPr>
        <p:spPr>
          <a:xfrm>
            <a:off x="14231511" y="1928499"/>
            <a:ext cx="2587619" cy="461665"/>
          </a:xfrm>
          <a:prstGeom prst="rect">
            <a:avLst/>
          </a:prstGeom>
          <a:noFill/>
        </p:spPr>
        <p:txBody>
          <a:bodyPr wrap="square" rtlCol="0">
            <a:spAutoFit/>
          </a:bodyPr>
          <a:lstStyle/>
          <a:p>
            <a:pPr algn="ctr"/>
            <a:r>
              <a:rPr lang="en-US" sz="2400" b="1" dirty="0">
                <a:solidFill>
                  <a:srgbClr val="7C5740"/>
                </a:solidFill>
              </a:rPr>
              <a:t>Score Allocation</a:t>
            </a:r>
          </a:p>
        </p:txBody>
      </p:sp>
      <p:cxnSp>
        <p:nvCxnSpPr>
          <p:cNvPr id="46" name="Straight Connector 45">
            <a:extLst>
              <a:ext uri="{FF2B5EF4-FFF2-40B4-BE49-F238E27FC236}">
                <a16:creationId xmlns:a16="http://schemas.microsoft.com/office/drawing/2014/main" id="{54097700-23ED-D01E-37F6-8E6F5700E088}"/>
              </a:ext>
            </a:extLst>
          </p:cNvPr>
          <p:cNvCxnSpPr>
            <a:cxnSpLocks/>
          </p:cNvCxnSpPr>
          <p:nvPr/>
        </p:nvCxnSpPr>
        <p:spPr>
          <a:xfrm>
            <a:off x="14319582" y="2418906"/>
            <a:ext cx="0" cy="6573579"/>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893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62690EF9-C2D0-6AC7-6D0D-9101C2868B29}"/>
            </a:ext>
          </a:extLst>
        </p:cNvPr>
        <p:cNvGrpSpPr/>
        <p:nvPr/>
      </p:nvGrpSpPr>
      <p:grpSpPr>
        <a:xfrm>
          <a:off x="0" y="0"/>
          <a:ext cx="0" cy="0"/>
          <a:chOff x="0" y="0"/>
          <a:chExt cx="0" cy="0"/>
        </a:xfrm>
      </p:grpSpPr>
      <p:grpSp>
        <p:nvGrpSpPr>
          <p:cNvPr id="31" name="Group 9">
            <a:extLst>
              <a:ext uri="{FF2B5EF4-FFF2-40B4-BE49-F238E27FC236}">
                <a16:creationId xmlns:a16="http://schemas.microsoft.com/office/drawing/2014/main" id="{0454ED3C-6A55-B274-F7F4-5DFAAE35E05C}"/>
              </a:ext>
            </a:extLst>
          </p:cNvPr>
          <p:cNvGrpSpPr/>
          <p:nvPr/>
        </p:nvGrpSpPr>
        <p:grpSpPr>
          <a:xfrm>
            <a:off x="16535400" y="8868429"/>
            <a:ext cx="1138843" cy="1138843"/>
            <a:chOff x="0" y="0"/>
            <a:chExt cx="812800" cy="812800"/>
          </a:xfrm>
        </p:grpSpPr>
        <p:sp>
          <p:nvSpPr>
            <p:cNvPr id="32" name="Freeform 10">
              <a:extLst>
                <a:ext uri="{FF2B5EF4-FFF2-40B4-BE49-F238E27FC236}">
                  <a16:creationId xmlns:a16="http://schemas.microsoft.com/office/drawing/2014/main" id="{B9DFD963-63CE-0A28-73EC-60E5F93120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5740">
                <a:alpha val="27843"/>
              </a:srgbClr>
            </a:solidFill>
          </p:spPr>
          <p:txBody>
            <a:bodyPr/>
            <a:lstStyle/>
            <a:p>
              <a:endParaRPr lang="en-US"/>
            </a:p>
          </p:txBody>
        </p:sp>
        <p:sp>
          <p:nvSpPr>
            <p:cNvPr id="33" name="TextBox 11">
              <a:extLst>
                <a:ext uri="{FF2B5EF4-FFF2-40B4-BE49-F238E27FC236}">
                  <a16:creationId xmlns:a16="http://schemas.microsoft.com/office/drawing/2014/main" id="{FA6B803B-D8B5-1E77-841D-2C8A13139E85}"/>
                </a:ext>
              </a:extLst>
            </p:cNvPr>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34" name="Group 33">
            <a:extLst>
              <a:ext uri="{FF2B5EF4-FFF2-40B4-BE49-F238E27FC236}">
                <a16:creationId xmlns:a16="http://schemas.microsoft.com/office/drawing/2014/main" id="{2C623B62-314D-9FA1-26B1-1E4A717AF76F}"/>
              </a:ext>
            </a:extLst>
          </p:cNvPr>
          <p:cNvGrpSpPr/>
          <p:nvPr/>
        </p:nvGrpSpPr>
        <p:grpSpPr>
          <a:xfrm>
            <a:off x="9321800" y="3777755"/>
            <a:ext cx="7514229" cy="1694174"/>
            <a:chOff x="8729851" y="2956963"/>
            <a:chExt cx="5358844" cy="1016105"/>
          </a:xfrm>
        </p:grpSpPr>
        <p:sp>
          <p:nvSpPr>
            <p:cNvPr id="38" name="TextBox 18">
              <a:extLst>
                <a:ext uri="{FF2B5EF4-FFF2-40B4-BE49-F238E27FC236}">
                  <a16:creationId xmlns:a16="http://schemas.microsoft.com/office/drawing/2014/main" id="{DB7AD680-5D29-C5EA-BCF6-5C4282F6B571}"/>
                </a:ext>
              </a:extLst>
            </p:cNvPr>
            <p:cNvSpPr txBox="1"/>
            <p:nvPr/>
          </p:nvSpPr>
          <p:spPr>
            <a:xfrm>
              <a:off x="8729851" y="2956963"/>
              <a:ext cx="5156913" cy="733384"/>
            </a:xfrm>
            <a:prstGeom prst="rect">
              <a:avLst/>
            </a:prstGeom>
          </p:spPr>
          <p:txBody>
            <a:bodyPr lIns="50800" tIns="50800" rIns="50800" bIns="50800" rtlCol="0" anchor="ctr"/>
            <a:lstStyle/>
            <a:p>
              <a:pPr algn="ctr">
                <a:lnSpc>
                  <a:spcPts val="1620"/>
                </a:lnSpc>
              </a:pPr>
              <a:endParaRPr/>
            </a:p>
          </p:txBody>
        </p:sp>
        <p:sp>
          <p:nvSpPr>
            <p:cNvPr id="36" name="TextBox 20">
              <a:extLst>
                <a:ext uri="{FF2B5EF4-FFF2-40B4-BE49-F238E27FC236}">
                  <a16:creationId xmlns:a16="http://schemas.microsoft.com/office/drawing/2014/main" id="{76FF9698-A8DF-1F44-551C-69543D1855F9}"/>
                </a:ext>
              </a:extLst>
            </p:cNvPr>
            <p:cNvSpPr txBox="1"/>
            <p:nvPr/>
          </p:nvSpPr>
          <p:spPr>
            <a:xfrm>
              <a:off x="9590901" y="3142397"/>
              <a:ext cx="4497794" cy="830671"/>
            </a:xfrm>
            <a:prstGeom prst="rect">
              <a:avLst/>
            </a:prstGeom>
            <a:solidFill>
              <a:srgbClr val="FFFDFB"/>
            </a:solidFill>
          </p:spPr>
          <p:txBody>
            <a:bodyPr lIns="0" tIns="0" rIns="0" bIns="0" rtlCol="0" anchor="t">
              <a:spAutoFit/>
            </a:bodyPr>
            <a:lstStyle/>
            <a:p>
              <a:pPr algn="ctr">
                <a:lnSpc>
                  <a:spcPts val="5385"/>
                </a:lnSpc>
              </a:pPr>
              <a:r>
                <a:rPr lang="en-US" sz="5385" dirty="0">
                  <a:solidFill>
                    <a:srgbClr val="FFFFFF"/>
                  </a:solidFill>
                  <a:highlight>
                    <a:srgbClr val="7C5740"/>
                  </a:highlight>
                  <a:latin typeface="Arial"/>
                  <a:ea typeface="Arial"/>
                  <a:cs typeface="Arial"/>
                  <a:sym typeface="Arial"/>
                </a:rPr>
                <a:t>Credit Card Default Data Analysis</a:t>
              </a:r>
            </a:p>
          </p:txBody>
        </p:sp>
      </p:grpSp>
      <p:sp>
        <p:nvSpPr>
          <p:cNvPr id="41" name="Rectangle: Rounded Corners 40">
            <a:extLst>
              <a:ext uri="{FF2B5EF4-FFF2-40B4-BE49-F238E27FC236}">
                <a16:creationId xmlns:a16="http://schemas.microsoft.com/office/drawing/2014/main" id="{E2E1BE81-EE26-56D9-5350-DB50B559C08D}"/>
              </a:ext>
            </a:extLst>
          </p:cNvPr>
          <p:cNvSpPr/>
          <p:nvPr/>
        </p:nvSpPr>
        <p:spPr>
          <a:xfrm>
            <a:off x="7877957" y="39538"/>
            <a:ext cx="2532086" cy="131720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latin typeface="Arial Bold" panose="020B0704020202020204" pitchFamily="34" charset="0"/>
                <a:cs typeface="Arial Bold" panose="020B0704020202020204" pitchFamily="34" charset="0"/>
              </a:rPr>
              <a:t>Practical</a:t>
            </a:r>
          </a:p>
          <a:p>
            <a:pPr algn="ctr"/>
            <a:r>
              <a:rPr lang="en-US" sz="2600" dirty="0">
                <a:solidFill>
                  <a:schemeClr val="bg1"/>
                </a:solidFill>
                <a:latin typeface="Arial Bold" panose="020B0704020202020204" pitchFamily="34" charset="0"/>
                <a:cs typeface="Arial Bold" panose="020B0704020202020204" pitchFamily="34" charset="0"/>
              </a:rPr>
              <a:t> Case</a:t>
            </a:r>
          </a:p>
        </p:txBody>
      </p:sp>
      <p:sp>
        <p:nvSpPr>
          <p:cNvPr id="42" name="Rectangle 41">
            <a:extLst>
              <a:ext uri="{FF2B5EF4-FFF2-40B4-BE49-F238E27FC236}">
                <a16:creationId xmlns:a16="http://schemas.microsoft.com/office/drawing/2014/main" id="{DAE24229-5768-958C-9465-13F6269B5A3F}"/>
              </a:ext>
            </a:extLst>
          </p:cNvPr>
          <p:cNvSpPr/>
          <p:nvPr/>
        </p:nvSpPr>
        <p:spPr>
          <a:xfrm>
            <a:off x="0" y="0"/>
            <a:ext cx="10172660" cy="10287000"/>
          </a:xfrm>
          <a:prstGeom prst="rect">
            <a:avLst/>
          </a:prstGeom>
          <a:blipFill dpi="0" rotWithShape="1">
            <a:blip r:embed="rId2"/>
            <a:srcRect/>
            <a:stretch>
              <a:fillRect l="-22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3BBE530-04A0-4A54-FA61-A3EB1C545197}"/>
              </a:ext>
            </a:extLst>
          </p:cNvPr>
          <p:cNvSpPr/>
          <p:nvPr/>
        </p:nvSpPr>
        <p:spPr>
          <a:xfrm rot="5400000">
            <a:off x="-384231" y="-415869"/>
            <a:ext cx="11026101" cy="10562443"/>
          </a:xfrm>
          <a:prstGeom prst="rect">
            <a:avLst/>
          </a:prstGeom>
          <a:gradFill>
            <a:gsLst>
              <a:gs pos="9200">
                <a:srgbClr val="FFFDFB"/>
              </a:gs>
              <a:gs pos="0">
                <a:srgbClr val="FFFDFB"/>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68"/>
            <a:endParaRPr lang="en-US" sz="2400" dirty="0">
              <a:solidFill>
                <a:srgbClr val="FFFFFF"/>
              </a:solidFill>
              <a:latin typeface="Arial"/>
            </a:endParaRPr>
          </a:p>
        </p:txBody>
      </p:sp>
      <p:grpSp>
        <p:nvGrpSpPr>
          <p:cNvPr id="28" name="Group 6">
            <a:extLst>
              <a:ext uri="{FF2B5EF4-FFF2-40B4-BE49-F238E27FC236}">
                <a16:creationId xmlns:a16="http://schemas.microsoft.com/office/drawing/2014/main" id="{21F5709E-7BD4-A214-D7C6-A1876ED51F20}"/>
              </a:ext>
            </a:extLst>
          </p:cNvPr>
          <p:cNvGrpSpPr/>
          <p:nvPr/>
        </p:nvGrpSpPr>
        <p:grpSpPr>
          <a:xfrm>
            <a:off x="7877957" y="-647700"/>
            <a:ext cx="2532086" cy="2532086"/>
            <a:chOff x="0" y="0"/>
            <a:chExt cx="812800" cy="812800"/>
          </a:xfrm>
        </p:grpSpPr>
        <p:sp>
          <p:nvSpPr>
            <p:cNvPr id="29" name="Freeform 7">
              <a:extLst>
                <a:ext uri="{FF2B5EF4-FFF2-40B4-BE49-F238E27FC236}">
                  <a16:creationId xmlns:a16="http://schemas.microsoft.com/office/drawing/2014/main" id="{BA85BAF0-8C3F-2487-1AFF-1899938128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lumMod val="50000"/>
              </a:schemeClr>
            </a:solidFill>
          </p:spPr>
          <p:txBody>
            <a:bodyPr/>
            <a:lstStyle/>
            <a:p>
              <a:endParaRPr lang="en-US" dirty="0"/>
            </a:p>
          </p:txBody>
        </p:sp>
        <p:sp>
          <p:nvSpPr>
            <p:cNvPr id="30" name="TextBox 8">
              <a:extLst>
                <a:ext uri="{FF2B5EF4-FFF2-40B4-BE49-F238E27FC236}">
                  <a16:creationId xmlns:a16="http://schemas.microsoft.com/office/drawing/2014/main" id="{FD86FF40-D768-D760-1274-FDCBCC9F3F43}"/>
                </a:ext>
              </a:extLst>
            </p:cNvPr>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44" name="Rectangle: Rounded Corners 43">
            <a:extLst>
              <a:ext uri="{FF2B5EF4-FFF2-40B4-BE49-F238E27FC236}">
                <a16:creationId xmlns:a16="http://schemas.microsoft.com/office/drawing/2014/main" id="{5596C4D0-156B-114D-32C4-0B7F3166BB4F}"/>
              </a:ext>
            </a:extLst>
          </p:cNvPr>
          <p:cNvSpPr/>
          <p:nvPr/>
        </p:nvSpPr>
        <p:spPr>
          <a:xfrm>
            <a:off x="7937522" y="275232"/>
            <a:ext cx="2532086" cy="131720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latin typeface="Arial Bold" panose="020B0704020202020204" pitchFamily="34" charset="0"/>
                <a:cs typeface="Arial Bold" panose="020B0704020202020204" pitchFamily="34" charset="0"/>
              </a:rPr>
              <a:t>Hands-on Case</a:t>
            </a:r>
          </a:p>
        </p:txBody>
      </p:sp>
      <p:sp>
        <p:nvSpPr>
          <p:cNvPr id="40" name="TextBox 19">
            <a:extLst>
              <a:ext uri="{FF2B5EF4-FFF2-40B4-BE49-F238E27FC236}">
                <a16:creationId xmlns:a16="http://schemas.microsoft.com/office/drawing/2014/main" id="{53124683-524B-B6D2-9F04-944D2372D1F1}"/>
              </a:ext>
            </a:extLst>
          </p:cNvPr>
          <p:cNvSpPr txBox="1"/>
          <p:nvPr/>
        </p:nvSpPr>
        <p:spPr>
          <a:xfrm>
            <a:off x="11072731" y="5960128"/>
            <a:ext cx="5219740" cy="1477328"/>
          </a:xfrm>
          <a:prstGeom prst="rect">
            <a:avLst/>
          </a:prstGeom>
        </p:spPr>
        <p:txBody>
          <a:bodyPr wrap="square" lIns="0" tIns="0" rIns="0" bIns="0" rtlCol="0" anchor="t">
            <a:spAutoFit/>
          </a:bodyPr>
          <a:lstStyle/>
          <a:p>
            <a:pPr algn="just"/>
            <a:r>
              <a:rPr lang="en-US" sz="3200" dirty="0">
                <a:solidFill>
                  <a:srgbClr val="7C5740"/>
                </a:solidFill>
                <a:latin typeface="Arial Bold" panose="020B0704020202020204" pitchFamily="34" charset="0"/>
                <a:cs typeface="Arial Bold" panose="020B0704020202020204" pitchFamily="34" charset="0"/>
                <a:sym typeface="Arial Bold"/>
              </a:rPr>
              <a:t>This exercise covers EDA, segmentation, modeling, and prediction.</a:t>
            </a:r>
          </a:p>
        </p:txBody>
      </p:sp>
    </p:spTree>
    <p:extLst>
      <p:ext uri="{BB962C8B-B14F-4D97-AF65-F5344CB8AC3E}">
        <p14:creationId xmlns:p14="http://schemas.microsoft.com/office/powerpoint/2010/main" val="488355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26EAF458-5C8C-DE24-DCF8-1F5BD42F38DD}"/>
            </a:ext>
          </a:extLst>
        </p:cNvPr>
        <p:cNvGrpSpPr/>
        <p:nvPr/>
      </p:nvGrpSpPr>
      <p:grpSpPr>
        <a:xfrm>
          <a:off x="0" y="0"/>
          <a:ext cx="0" cy="0"/>
          <a:chOff x="0" y="0"/>
          <a:chExt cx="0" cy="0"/>
        </a:xfrm>
      </p:grpSpPr>
      <p:sp>
        <p:nvSpPr>
          <p:cNvPr id="20" name="TextBox 23">
            <a:extLst>
              <a:ext uri="{FF2B5EF4-FFF2-40B4-BE49-F238E27FC236}">
                <a16:creationId xmlns:a16="http://schemas.microsoft.com/office/drawing/2014/main" id="{62499A37-D326-1423-81F0-78A5E212F70C}"/>
              </a:ext>
            </a:extLst>
          </p:cNvPr>
          <p:cNvSpPr txBox="1"/>
          <p:nvPr/>
        </p:nvSpPr>
        <p:spPr>
          <a:xfrm>
            <a:off x="1221931" y="1118356"/>
            <a:ext cx="16075469" cy="1166153"/>
          </a:xfrm>
          <a:prstGeom prst="rect">
            <a:avLst/>
          </a:prstGeom>
        </p:spPr>
        <p:txBody>
          <a:bodyPr wrap="square" lIns="0" tIns="0" rIns="0" bIns="0" rtlCol="0" anchor="t">
            <a:spAutoFit/>
          </a:bodyPr>
          <a:lstStyle/>
          <a:p>
            <a:pPr algn="l">
              <a:lnSpc>
                <a:spcPts val="9958"/>
              </a:lnSpc>
            </a:pPr>
            <a:r>
              <a:rPr lang="en-US" sz="7000" b="1" spc="-517" dirty="0">
                <a:solidFill>
                  <a:srgbClr val="7C5740"/>
                </a:solidFill>
                <a:latin typeface="Arial Bold"/>
                <a:ea typeface="Arial Bold"/>
                <a:cs typeface="Arial Bold"/>
                <a:sym typeface="Arial Bold"/>
              </a:rPr>
              <a:t>Overview &amp; Dataset Summary</a:t>
            </a:r>
          </a:p>
        </p:txBody>
      </p:sp>
      <p:sp>
        <p:nvSpPr>
          <p:cNvPr id="21" name="TextBox 20">
            <a:extLst>
              <a:ext uri="{FF2B5EF4-FFF2-40B4-BE49-F238E27FC236}">
                <a16:creationId xmlns:a16="http://schemas.microsoft.com/office/drawing/2014/main" id="{BC05B8FD-1C69-2A1F-E8AD-1A09297DF59D}"/>
              </a:ext>
            </a:extLst>
          </p:cNvPr>
          <p:cNvSpPr txBox="1"/>
          <p:nvPr/>
        </p:nvSpPr>
        <p:spPr>
          <a:xfrm>
            <a:off x="3545814" y="5784142"/>
            <a:ext cx="4672350" cy="369332"/>
          </a:xfrm>
          <a:prstGeom prst="rect">
            <a:avLst/>
          </a:prstGeom>
          <a:noFill/>
        </p:spPr>
        <p:txBody>
          <a:bodyPr wrap="square">
            <a:spAutoFit/>
          </a:bodyPr>
          <a:lstStyle/>
          <a:p>
            <a:r>
              <a:rPr lang="en-US" i="1" dirty="0">
                <a:solidFill>
                  <a:srgbClr val="753918"/>
                </a:solidFill>
                <a:latin typeface="BentonSans Medium" panose="02000603030000020004" pitchFamily="50" charset="0"/>
              </a:rPr>
              <a:t>Table 1: Dataset Overview – Dataset Info</a:t>
            </a:r>
            <a:endParaRPr lang="en-US" i="1" dirty="0">
              <a:solidFill>
                <a:srgbClr val="753918"/>
              </a:solidFill>
            </a:endParaRPr>
          </a:p>
        </p:txBody>
      </p:sp>
      <p:pic>
        <p:nvPicPr>
          <p:cNvPr id="22" name="Picture 21">
            <a:extLst>
              <a:ext uri="{FF2B5EF4-FFF2-40B4-BE49-F238E27FC236}">
                <a16:creationId xmlns:a16="http://schemas.microsoft.com/office/drawing/2014/main" id="{E9C56591-81B4-E586-A2A3-330B900D66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10591800" y="3007433"/>
            <a:ext cx="5080692" cy="5734719"/>
          </a:xfrm>
          <a:prstGeom prst="rect">
            <a:avLst/>
          </a:prstGeom>
        </p:spPr>
      </p:pic>
      <p:sp>
        <p:nvSpPr>
          <p:cNvPr id="24" name="TextBox 23">
            <a:extLst>
              <a:ext uri="{FF2B5EF4-FFF2-40B4-BE49-F238E27FC236}">
                <a16:creationId xmlns:a16="http://schemas.microsoft.com/office/drawing/2014/main" id="{6A992F84-E22D-391B-5FAC-694DBAAAA52A}"/>
              </a:ext>
            </a:extLst>
          </p:cNvPr>
          <p:cNvSpPr txBox="1"/>
          <p:nvPr/>
        </p:nvSpPr>
        <p:spPr>
          <a:xfrm>
            <a:off x="3590906" y="4423440"/>
            <a:ext cx="4627258" cy="244886"/>
          </a:xfrm>
          <a:prstGeom prst="rect">
            <a:avLst/>
          </a:prstGeom>
          <a:noFill/>
        </p:spPr>
        <p:txBody>
          <a:bodyPr wrap="square" rtlCol="0">
            <a:spAutoFit/>
          </a:bodyPr>
          <a:lstStyle/>
          <a:p>
            <a:pPr marL="346075" indent="-231775" algn="just" defTabSz="900113">
              <a:lnSpc>
                <a:spcPct val="150000"/>
              </a:lnSpc>
            </a:pPr>
            <a:endParaRPr lang="en-US" sz="1600">
              <a:solidFill>
                <a:srgbClr val="753918"/>
              </a:solidFill>
              <a:latin typeface="BentonSans Regular" panose="02000503040000020004" pitchFamily="50" charset="0"/>
            </a:endParaRPr>
          </a:p>
        </p:txBody>
      </p:sp>
      <p:graphicFrame>
        <p:nvGraphicFramePr>
          <p:cNvPr id="25" name="Table 24">
            <a:extLst>
              <a:ext uri="{FF2B5EF4-FFF2-40B4-BE49-F238E27FC236}">
                <a16:creationId xmlns:a16="http://schemas.microsoft.com/office/drawing/2014/main" id="{07A85CEB-4BA9-CBE0-93EB-2FC0F4050086}"/>
              </a:ext>
            </a:extLst>
          </p:cNvPr>
          <p:cNvGraphicFramePr>
            <a:graphicFrameLocks noGrp="1"/>
          </p:cNvGraphicFramePr>
          <p:nvPr/>
        </p:nvGraphicFramePr>
        <p:xfrm>
          <a:off x="2731862" y="2893035"/>
          <a:ext cx="6300254" cy="2776709"/>
        </p:xfrm>
        <a:graphic>
          <a:graphicData uri="http://schemas.openxmlformats.org/drawingml/2006/table">
            <a:tbl>
              <a:tblPr firstRow="1" bandRow="1">
                <a:tableStyleId>{5C22544A-7EE6-4342-B048-85BDC9FD1C3A}</a:tableStyleId>
              </a:tblPr>
              <a:tblGrid>
                <a:gridCol w="3269982">
                  <a:extLst>
                    <a:ext uri="{9D8B030D-6E8A-4147-A177-3AD203B41FA5}">
                      <a16:colId xmlns:a16="http://schemas.microsoft.com/office/drawing/2014/main" val="331964815"/>
                    </a:ext>
                  </a:extLst>
                </a:gridCol>
                <a:gridCol w="3030272">
                  <a:extLst>
                    <a:ext uri="{9D8B030D-6E8A-4147-A177-3AD203B41FA5}">
                      <a16:colId xmlns:a16="http://schemas.microsoft.com/office/drawing/2014/main" val="972297439"/>
                    </a:ext>
                  </a:extLst>
                </a:gridCol>
              </a:tblGrid>
              <a:tr h="647527">
                <a:tc gridSpan="2">
                  <a:txBody>
                    <a:bodyPr/>
                    <a:lstStyle/>
                    <a:p>
                      <a:pPr algn="ctr"/>
                      <a:r>
                        <a:rPr lang="en-US" sz="2400" dirty="0"/>
                        <a:t>Dataset Info</a:t>
                      </a:r>
                    </a:p>
                  </a:txBody>
                  <a:tcPr anchor="ctr">
                    <a:solidFill>
                      <a:srgbClr val="7C5740"/>
                    </a:solidFill>
                  </a:tcPr>
                </a:tc>
                <a:tc hMerge="1">
                  <a:txBody>
                    <a:bodyPr/>
                    <a:lstStyle/>
                    <a:p>
                      <a:endParaRPr dirty="0"/>
                    </a:p>
                  </a:txBody>
                  <a:tcPr>
                    <a:solidFill>
                      <a:srgbClr val="AB892C"/>
                    </a:solidFill>
                  </a:tcPr>
                </a:tc>
                <a:extLst>
                  <a:ext uri="{0D108BD9-81ED-4DB2-BD59-A6C34878D82A}">
                    <a16:rowId xmlns:a16="http://schemas.microsoft.com/office/drawing/2014/main" val="3464900628"/>
                  </a:ext>
                </a:extLst>
              </a:tr>
              <a:tr h="816144">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Records</a:t>
                      </a:r>
                    </a:p>
                  </a:txBody>
                  <a:tcPr anchor="ctr">
                    <a:solidFill>
                      <a:srgbClr val="ECCB78">
                        <a:alpha val="30000"/>
                      </a:srgbClr>
                    </a:solidFill>
                  </a:tcPr>
                </a:tc>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30,000 Customers</a:t>
                      </a:r>
                    </a:p>
                  </a:txBody>
                  <a:tcPr anchor="ctr">
                    <a:solidFill>
                      <a:srgbClr val="ECCB78">
                        <a:alpha val="30000"/>
                      </a:srgbClr>
                    </a:solidFill>
                  </a:tcPr>
                </a:tc>
                <a:extLst>
                  <a:ext uri="{0D108BD9-81ED-4DB2-BD59-A6C34878D82A}">
                    <a16:rowId xmlns:a16="http://schemas.microsoft.com/office/drawing/2014/main" val="2510516022"/>
                  </a:ext>
                </a:extLst>
              </a:tr>
              <a:tr h="656519">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Variables</a:t>
                      </a:r>
                    </a:p>
                  </a:txBody>
                  <a:tcPr anchor="ctr">
                    <a:solidFill>
                      <a:srgbClr val="ECCB78">
                        <a:alpha val="30000"/>
                      </a:srgbClr>
                    </a:solidFill>
                  </a:tcPr>
                </a:tc>
                <a:tc>
                  <a:txBody>
                    <a:bodyPr/>
                    <a:lstStyle/>
                    <a:p>
                      <a:r>
                        <a:rPr lang="en-US" sz="2000" kern="1200" dirty="0">
                          <a:solidFill>
                            <a:srgbClr val="753918"/>
                          </a:solidFill>
                          <a:latin typeface="BentonSans Regular" panose="02000503040000020004" pitchFamily="50" charset="0"/>
                          <a:ea typeface="+mn-ea"/>
                          <a:cs typeface="+mn-cs"/>
                        </a:rPr>
                        <a:t>24</a:t>
                      </a:r>
                      <a:endParaRPr lang="en-US" sz="2000" dirty="0"/>
                    </a:p>
                  </a:txBody>
                  <a:tcPr anchor="ctr">
                    <a:solidFill>
                      <a:srgbClr val="ECCB78">
                        <a:alpha val="30000"/>
                      </a:srgbClr>
                    </a:solidFill>
                  </a:tcPr>
                </a:tc>
                <a:extLst>
                  <a:ext uri="{0D108BD9-81ED-4DB2-BD59-A6C34878D82A}">
                    <a16:rowId xmlns:a16="http://schemas.microsoft.com/office/drawing/2014/main" val="3683104666"/>
                  </a:ext>
                </a:extLst>
              </a:tr>
              <a:tr h="656519">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Target</a:t>
                      </a:r>
                    </a:p>
                  </a:txBody>
                  <a:tcPr anchor="ctr">
                    <a:solidFill>
                      <a:srgbClr val="ECCB78">
                        <a:alpha val="30000"/>
                      </a:srgbClr>
                    </a:solidFill>
                  </a:tcPr>
                </a:tc>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Default  payment</a:t>
                      </a:r>
                    </a:p>
                  </a:txBody>
                  <a:tcPr anchor="ctr">
                    <a:solidFill>
                      <a:srgbClr val="ECCB78">
                        <a:alpha val="30000"/>
                      </a:srgbClr>
                    </a:solidFill>
                  </a:tcPr>
                </a:tc>
                <a:extLst>
                  <a:ext uri="{0D108BD9-81ED-4DB2-BD59-A6C34878D82A}">
                    <a16:rowId xmlns:a16="http://schemas.microsoft.com/office/drawing/2014/main" val="1565353842"/>
                  </a:ext>
                </a:extLst>
              </a:tr>
            </a:tbl>
          </a:graphicData>
        </a:graphic>
      </p:graphicFrame>
      <p:sp>
        <p:nvSpPr>
          <p:cNvPr id="26" name="TextBox 25">
            <a:extLst>
              <a:ext uri="{FF2B5EF4-FFF2-40B4-BE49-F238E27FC236}">
                <a16:creationId xmlns:a16="http://schemas.microsoft.com/office/drawing/2014/main" id="{9DEBD75C-6398-90F0-595B-BAC90F29D971}"/>
              </a:ext>
            </a:extLst>
          </p:cNvPr>
          <p:cNvSpPr txBox="1"/>
          <p:nvPr/>
        </p:nvSpPr>
        <p:spPr>
          <a:xfrm>
            <a:off x="3646164" y="9227335"/>
            <a:ext cx="4572000" cy="369332"/>
          </a:xfrm>
          <a:prstGeom prst="rect">
            <a:avLst/>
          </a:prstGeom>
          <a:noFill/>
        </p:spPr>
        <p:txBody>
          <a:bodyPr wrap="square">
            <a:spAutoFit/>
          </a:bodyPr>
          <a:lstStyle/>
          <a:p>
            <a:r>
              <a:rPr lang="en-US" i="1" dirty="0">
                <a:solidFill>
                  <a:srgbClr val="753918"/>
                </a:solidFill>
                <a:latin typeface="BentonSans Medium" panose="02000603030000020004" pitchFamily="50" charset="0"/>
              </a:rPr>
              <a:t>Table 2: Dataset Overview – Key Stats</a:t>
            </a:r>
            <a:endParaRPr lang="en-US" i="1" dirty="0">
              <a:solidFill>
                <a:srgbClr val="753918"/>
              </a:solidFill>
            </a:endParaRPr>
          </a:p>
        </p:txBody>
      </p:sp>
      <p:graphicFrame>
        <p:nvGraphicFramePr>
          <p:cNvPr id="27" name="Table 26">
            <a:extLst>
              <a:ext uri="{FF2B5EF4-FFF2-40B4-BE49-F238E27FC236}">
                <a16:creationId xmlns:a16="http://schemas.microsoft.com/office/drawing/2014/main" id="{A38A6418-7CD1-EC04-F8F3-0FF15235A26E}"/>
              </a:ext>
            </a:extLst>
          </p:cNvPr>
          <p:cNvGraphicFramePr>
            <a:graphicFrameLocks noGrp="1"/>
          </p:cNvGraphicFramePr>
          <p:nvPr/>
        </p:nvGraphicFramePr>
        <p:xfrm>
          <a:off x="2731862" y="6302050"/>
          <a:ext cx="6300254" cy="2776709"/>
        </p:xfrm>
        <a:graphic>
          <a:graphicData uri="http://schemas.openxmlformats.org/drawingml/2006/table">
            <a:tbl>
              <a:tblPr firstRow="1" bandRow="1">
                <a:tableStyleId>{5C22544A-7EE6-4342-B048-85BDC9FD1C3A}</a:tableStyleId>
              </a:tblPr>
              <a:tblGrid>
                <a:gridCol w="3269982">
                  <a:extLst>
                    <a:ext uri="{9D8B030D-6E8A-4147-A177-3AD203B41FA5}">
                      <a16:colId xmlns:a16="http://schemas.microsoft.com/office/drawing/2014/main" val="331964815"/>
                    </a:ext>
                  </a:extLst>
                </a:gridCol>
                <a:gridCol w="3030272">
                  <a:extLst>
                    <a:ext uri="{9D8B030D-6E8A-4147-A177-3AD203B41FA5}">
                      <a16:colId xmlns:a16="http://schemas.microsoft.com/office/drawing/2014/main" val="972297439"/>
                    </a:ext>
                  </a:extLst>
                </a:gridCol>
              </a:tblGrid>
              <a:tr h="647527">
                <a:tc gridSpan="2">
                  <a:txBody>
                    <a:bodyPr/>
                    <a:lstStyle/>
                    <a:p>
                      <a:pPr algn="ctr"/>
                      <a:r>
                        <a:rPr lang="en-US" sz="2400" dirty="0"/>
                        <a:t>Key Statistics</a:t>
                      </a:r>
                    </a:p>
                  </a:txBody>
                  <a:tcPr anchor="ctr">
                    <a:solidFill>
                      <a:srgbClr val="7C5740"/>
                    </a:solidFill>
                  </a:tcPr>
                </a:tc>
                <a:tc hMerge="1">
                  <a:txBody>
                    <a:bodyPr/>
                    <a:lstStyle/>
                    <a:p>
                      <a:endParaRPr dirty="0"/>
                    </a:p>
                  </a:txBody>
                  <a:tcPr>
                    <a:solidFill>
                      <a:srgbClr val="AB892C"/>
                    </a:solidFill>
                  </a:tcPr>
                </a:tc>
                <a:extLst>
                  <a:ext uri="{0D108BD9-81ED-4DB2-BD59-A6C34878D82A}">
                    <a16:rowId xmlns:a16="http://schemas.microsoft.com/office/drawing/2014/main" val="3464900628"/>
                  </a:ext>
                </a:extLst>
              </a:tr>
              <a:tr h="816144">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Overall Default Rate</a:t>
                      </a:r>
                    </a:p>
                  </a:txBody>
                  <a:tcPr anchor="ctr">
                    <a:solidFill>
                      <a:srgbClr val="ECCB78">
                        <a:alpha val="30000"/>
                      </a:srgbClr>
                    </a:solidFill>
                  </a:tcPr>
                </a:tc>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22.1%</a:t>
                      </a:r>
                    </a:p>
                  </a:txBody>
                  <a:tcPr anchor="ctr">
                    <a:solidFill>
                      <a:srgbClr val="ECCB78">
                        <a:alpha val="30000"/>
                      </a:srgbClr>
                    </a:solidFill>
                  </a:tcPr>
                </a:tc>
                <a:extLst>
                  <a:ext uri="{0D108BD9-81ED-4DB2-BD59-A6C34878D82A}">
                    <a16:rowId xmlns:a16="http://schemas.microsoft.com/office/drawing/2014/main" val="2510516022"/>
                  </a:ext>
                </a:extLst>
              </a:tr>
              <a:tr h="656519">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Total defaults</a:t>
                      </a:r>
                    </a:p>
                  </a:txBody>
                  <a:tcPr anchor="ctr">
                    <a:solidFill>
                      <a:srgbClr val="ECCB78">
                        <a:alpha val="30000"/>
                      </a:srgbClr>
                    </a:solidFill>
                  </a:tcPr>
                </a:tc>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6,636</a:t>
                      </a:r>
                    </a:p>
                  </a:txBody>
                  <a:tcPr anchor="ctr">
                    <a:solidFill>
                      <a:srgbClr val="ECCB78">
                        <a:alpha val="30000"/>
                      </a:srgbClr>
                    </a:solidFill>
                  </a:tcPr>
                </a:tc>
                <a:extLst>
                  <a:ext uri="{0D108BD9-81ED-4DB2-BD59-A6C34878D82A}">
                    <a16:rowId xmlns:a16="http://schemas.microsoft.com/office/drawing/2014/main" val="3683104666"/>
                  </a:ext>
                </a:extLst>
              </a:tr>
              <a:tr h="656519">
                <a:tc>
                  <a:txBody>
                    <a:bodyPr/>
                    <a:lstStyle/>
                    <a:p>
                      <a:pPr marL="0" algn="l" defTabSz="914400" rtl="0" eaLnBrk="1" latinLnBrk="0" hangingPunct="1">
                        <a:buNone/>
                      </a:pPr>
                      <a:r>
                        <a:rPr lang="en-US" sz="2000" kern="1200" dirty="0">
                          <a:solidFill>
                            <a:srgbClr val="753918"/>
                          </a:solidFill>
                          <a:latin typeface="BentonSans Regular" panose="02000503040000020004" pitchFamily="50" charset="0"/>
                          <a:ea typeface="+mn-ea"/>
                          <a:cs typeface="+mn-cs"/>
                        </a:rPr>
                        <a:t>Avg. Credit Limit</a:t>
                      </a:r>
                    </a:p>
                  </a:txBody>
                  <a:tcPr anchor="ctr">
                    <a:solidFill>
                      <a:srgbClr val="ECCB78">
                        <a:alpha val="30000"/>
                      </a:srgbClr>
                    </a:solidFill>
                  </a:tcPr>
                </a:tc>
                <a:tc>
                  <a:txBody>
                    <a:bodyPr/>
                    <a:lstStyle/>
                    <a:p>
                      <a:r>
                        <a:rPr lang="en-US" sz="2000" kern="1200" dirty="0">
                          <a:solidFill>
                            <a:srgbClr val="753918"/>
                          </a:solidFill>
                          <a:latin typeface="BentonSans Regular" panose="02000503040000020004" pitchFamily="50" charset="0"/>
                          <a:ea typeface="+mn-ea"/>
                          <a:cs typeface="+mn-cs"/>
                        </a:rPr>
                        <a:t>$167,484</a:t>
                      </a:r>
                      <a:endParaRPr lang="en-US" sz="2000" dirty="0"/>
                    </a:p>
                  </a:txBody>
                  <a:tcPr anchor="ctr">
                    <a:solidFill>
                      <a:srgbClr val="ECCB78">
                        <a:alpha val="30000"/>
                      </a:srgbClr>
                    </a:solidFill>
                  </a:tcPr>
                </a:tc>
                <a:extLst>
                  <a:ext uri="{0D108BD9-81ED-4DB2-BD59-A6C34878D82A}">
                    <a16:rowId xmlns:a16="http://schemas.microsoft.com/office/drawing/2014/main" val="1565353842"/>
                  </a:ext>
                </a:extLst>
              </a:tr>
            </a:tbl>
          </a:graphicData>
        </a:graphic>
      </p:graphicFrame>
    </p:spTree>
    <p:extLst>
      <p:ext uri="{BB962C8B-B14F-4D97-AF65-F5344CB8AC3E}">
        <p14:creationId xmlns:p14="http://schemas.microsoft.com/office/powerpoint/2010/main" val="133815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EA9F32B1-655E-C252-773E-FE1F09B91F93}"/>
            </a:ext>
          </a:extLst>
        </p:cNvPr>
        <p:cNvGrpSpPr/>
        <p:nvPr/>
      </p:nvGrpSpPr>
      <p:grpSpPr>
        <a:xfrm>
          <a:off x="0" y="0"/>
          <a:ext cx="0" cy="0"/>
          <a:chOff x="0" y="0"/>
          <a:chExt cx="0" cy="0"/>
        </a:xfrm>
      </p:grpSpPr>
      <p:sp>
        <p:nvSpPr>
          <p:cNvPr id="23" name="TextBox 23">
            <a:extLst>
              <a:ext uri="{FF2B5EF4-FFF2-40B4-BE49-F238E27FC236}">
                <a16:creationId xmlns:a16="http://schemas.microsoft.com/office/drawing/2014/main" id="{BDD8F436-1C27-E843-E162-4FB336FCDACC}"/>
              </a:ext>
            </a:extLst>
          </p:cNvPr>
          <p:cNvSpPr txBox="1"/>
          <p:nvPr/>
        </p:nvSpPr>
        <p:spPr>
          <a:xfrm>
            <a:off x="857536" y="588081"/>
            <a:ext cx="16075469" cy="1166153"/>
          </a:xfrm>
          <a:prstGeom prst="rect">
            <a:avLst/>
          </a:prstGeom>
        </p:spPr>
        <p:txBody>
          <a:bodyPr wrap="square" lIns="0" tIns="0" rIns="0" bIns="0" rtlCol="0" anchor="t">
            <a:spAutoFit/>
          </a:bodyPr>
          <a:lstStyle/>
          <a:p>
            <a:pPr algn="l">
              <a:lnSpc>
                <a:spcPts val="9958"/>
              </a:lnSpc>
            </a:pPr>
            <a:r>
              <a:rPr lang="en-US" sz="7000" b="1" spc="-517" dirty="0">
                <a:solidFill>
                  <a:srgbClr val="7C5740"/>
                </a:solidFill>
                <a:latin typeface="Arial Bold" panose="020B0704020202020204" pitchFamily="34" charset="0"/>
                <a:ea typeface="Arial Bold"/>
                <a:cs typeface="Arial Bold" panose="020B0704020202020204" pitchFamily="34" charset="0"/>
                <a:sym typeface="Arial Bold"/>
              </a:rPr>
              <a:t>Key Variables Distribution</a:t>
            </a:r>
          </a:p>
        </p:txBody>
      </p:sp>
      <p:pic>
        <p:nvPicPr>
          <p:cNvPr id="13" name="Picture 12">
            <a:extLst>
              <a:ext uri="{FF2B5EF4-FFF2-40B4-BE49-F238E27FC236}">
                <a16:creationId xmlns:a16="http://schemas.microsoft.com/office/drawing/2014/main" id="{2B84999C-AA7F-22DC-43D8-4DD33FB2105A}"/>
              </a:ext>
            </a:extLst>
          </p:cNvPr>
          <p:cNvPicPr>
            <a:picLocks noChangeAspect="1"/>
          </p:cNvPicPr>
          <p:nvPr/>
        </p:nvPicPr>
        <p:blipFill>
          <a:blip r:embed="rId2"/>
          <a:stretch>
            <a:fillRect/>
          </a:stretch>
        </p:blipFill>
        <p:spPr>
          <a:xfrm>
            <a:off x="13552192" y="2387488"/>
            <a:ext cx="3818348" cy="4000551"/>
          </a:xfrm>
          <a:prstGeom prst="rect">
            <a:avLst/>
          </a:prstGeom>
        </p:spPr>
        <p:style>
          <a:lnRef idx="2">
            <a:schemeClr val="accent2"/>
          </a:lnRef>
          <a:fillRef idx="1">
            <a:schemeClr val="lt1"/>
          </a:fillRef>
          <a:effectRef idx="0">
            <a:schemeClr val="accent2"/>
          </a:effectRef>
          <a:fontRef idx="minor">
            <a:schemeClr val="dk1"/>
          </a:fontRef>
        </p:style>
      </p:pic>
      <p:pic>
        <p:nvPicPr>
          <p:cNvPr id="14" name="Picture 13">
            <a:extLst>
              <a:ext uri="{FF2B5EF4-FFF2-40B4-BE49-F238E27FC236}">
                <a16:creationId xmlns:a16="http://schemas.microsoft.com/office/drawing/2014/main" id="{ACAF6CF8-C0FA-B196-A2A5-7ADA3F2DA91A}"/>
              </a:ext>
            </a:extLst>
          </p:cNvPr>
          <p:cNvPicPr>
            <a:picLocks noChangeAspect="1"/>
          </p:cNvPicPr>
          <p:nvPr/>
        </p:nvPicPr>
        <p:blipFill>
          <a:blip r:embed="rId3"/>
          <a:stretch>
            <a:fillRect/>
          </a:stretch>
        </p:blipFill>
        <p:spPr>
          <a:xfrm>
            <a:off x="833473" y="6491388"/>
            <a:ext cx="4108991" cy="3186866"/>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D180BA32-B3D6-75C2-3C3F-021290956217}"/>
              </a:ext>
            </a:extLst>
          </p:cNvPr>
          <p:cNvPicPr>
            <a:picLocks noChangeAspect="1"/>
          </p:cNvPicPr>
          <p:nvPr/>
        </p:nvPicPr>
        <p:blipFill>
          <a:blip r:embed="rId4"/>
          <a:stretch>
            <a:fillRect/>
          </a:stretch>
        </p:blipFill>
        <p:spPr>
          <a:xfrm>
            <a:off x="5126185" y="6491389"/>
            <a:ext cx="3044220" cy="3189483"/>
          </a:xfrm>
          <a:prstGeom prst="rect">
            <a:avLst/>
          </a:prstGeom>
        </p:spPr>
        <p:style>
          <a:lnRef idx="2">
            <a:schemeClr val="accent2"/>
          </a:lnRef>
          <a:fillRef idx="1">
            <a:schemeClr val="lt1"/>
          </a:fillRef>
          <a:effectRef idx="0">
            <a:schemeClr val="accent2"/>
          </a:effectRef>
          <a:fontRef idx="minor">
            <a:schemeClr val="dk1"/>
          </a:fontRef>
        </p:style>
      </p:pic>
      <p:pic>
        <p:nvPicPr>
          <p:cNvPr id="17" name="Picture 16">
            <a:extLst>
              <a:ext uri="{FF2B5EF4-FFF2-40B4-BE49-F238E27FC236}">
                <a16:creationId xmlns:a16="http://schemas.microsoft.com/office/drawing/2014/main" id="{35EFD3D0-12C3-CA8C-75DA-9FAFCDDC9ACC}"/>
              </a:ext>
            </a:extLst>
          </p:cNvPr>
          <p:cNvPicPr>
            <a:picLocks noChangeAspect="1"/>
          </p:cNvPicPr>
          <p:nvPr/>
        </p:nvPicPr>
        <p:blipFill>
          <a:blip r:embed="rId5"/>
          <a:stretch>
            <a:fillRect/>
          </a:stretch>
        </p:blipFill>
        <p:spPr>
          <a:xfrm>
            <a:off x="5126185" y="2387490"/>
            <a:ext cx="8128505" cy="4000550"/>
          </a:xfrm>
          <a:prstGeom prst="rect">
            <a:avLst/>
          </a:prstGeom>
        </p:spPr>
        <p:style>
          <a:lnRef idx="2">
            <a:schemeClr val="accent2"/>
          </a:lnRef>
          <a:fillRef idx="1">
            <a:schemeClr val="lt1"/>
          </a:fillRef>
          <a:effectRef idx="0">
            <a:schemeClr val="accent2"/>
          </a:effectRef>
          <a:fontRef idx="minor">
            <a:schemeClr val="dk1"/>
          </a:fontRef>
        </p:style>
      </p:pic>
      <p:pic>
        <p:nvPicPr>
          <p:cNvPr id="18" name="Picture 17">
            <a:extLst>
              <a:ext uri="{FF2B5EF4-FFF2-40B4-BE49-F238E27FC236}">
                <a16:creationId xmlns:a16="http://schemas.microsoft.com/office/drawing/2014/main" id="{62943CC0-A024-7750-F146-7B7AF912694A}"/>
              </a:ext>
            </a:extLst>
          </p:cNvPr>
          <p:cNvPicPr>
            <a:picLocks noChangeAspect="1"/>
          </p:cNvPicPr>
          <p:nvPr/>
        </p:nvPicPr>
        <p:blipFill>
          <a:blip r:embed="rId6"/>
          <a:stretch>
            <a:fillRect/>
          </a:stretch>
        </p:blipFill>
        <p:spPr>
          <a:xfrm>
            <a:off x="834041" y="2387488"/>
            <a:ext cx="4108422" cy="4020840"/>
          </a:xfrm>
          <a:prstGeom prst="rect">
            <a:avLst/>
          </a:prstGeom>
        </p:spPr>
        <p:style>
          <a:lnRef idx="2">
            <a:schemeClr val="accent2"/>
          </a:lnRef>
          <a:fillRef idx="1">
            <a:schemeClr val="lt1"/>
          </a:fillRef>
          <a:effectRef idx="0">
            <a:schemeClr val="accent2"/>
          </a:effectRef>
          <a:fontRef idx="minor">
            <a:schemeClr val="dk1"/>
          </a:fontRef>
        </p:style>
      </p:pic>
      <p:sp>
        <p:nvSpPr>
          <p:cNvPr id="19" name="TextBox 18">
            <a:extLst>
              <a:ext uri="{FF2B5EF4-FFF2-40B4-BE49-F238E27FC236}">
                <a16:creationId xmlns:a16="http://schemas.microsoft.com/office/drawing/2014/main" id="{848021A6-96E0-F025-0D67-8CE07918078B}"/>
              </a:ext>
            </a:extLst>
          </p:cNvPr>
          <p:cNvSpPr txBox="1"/>
          <p:nvPr/>
        </p:nvSpPr>
        <p:spPr>
          <a:xfrm>
            <a:off x="8396251" y="6603445"/>
            <a:ext cx="8974289" cy="2308324"/>
          </a:xfrm>
          <a:prstGeom prst="rect">
            <a:avLst/>
          </a:prstGeom>
          <a:noFill/>
        </p:spPr>
        <p:txBody>
          <a:bodyPr wrap="square" rtlCol="0">
            <a:spAutoFit/>
          </a:bodyPr>
          <a:lstStyle/>
          <a:p>
            <a:r>
              <a:rPr lang="en-US" sz="2400" dirty="0">
                <a:solidFill>
                  <a:srgbClr val="7C5740"/>
                </a:solidFill>
                <a:latin typeface="Arial Bold" panose="020B0704020202020204" pitchFamily="34" charset="0"/>
                <a:cs typeface="Arial Bold" panose="020B0704020202020204" pitchFamily="34" charset="0"/>
              </a:rPr>
              <a:t>The report shows that people less than 40 years old with credit card are more than those above 40 years old. Moreover, the biggest group of those that have credit cards have university-level education. In addition, the number of credit cards issued to female is 1.5 times the number issued to Male. Generally, 22% of the loan were defaulted</a:t>
            </a:r>
          </a:p>
        </p:txBody>
      </p:sp>
    </p:spTree>
    <p:extLst>
      <p:ext uri="{BB962C8B-B14F-4D97-AF65-F5344CB8AC3E}">
        <p14:creationId xmlns:p14="http://schemas.microsoft.com/office/powerpoint/2010/main" val="3364096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a:extLst>
            <a:ext uri="{FF2B5EF4-FFF2-40B4-BE49-F238E27FC236}">
              <a16:creationId xmlns:a16="http://schemas.microsoft.com/office/drawing/2014/main" id="{E8C0D760-59B6-1790-9EEB-0240C242FABE}"/>
            </a:ext>
          </a:extLst>
        </p:cNvPr>
        <p:cNvGrpSpPr/>
        <p:nvPr/>
      </p:nvGrpSpPr>
      <p:grpSpPr>
        <a:xfrm>
          <a:off x="0" y="0"/>
          <a:ext cx="0" cy="0"/>
          <a:chOff x="0" y="0"/>
          <a:chExt cx="0" cy="0"/>
        </a:xfrm>
      </p:grpSpPr>
      <p:sp>
        <p:nvSpPr>
          <p:cNvPr id="23" name="TextBox 23">
            <a:extLst>
              <a:ext uri="{FF2B5EF4-FFF2-40B4-BE49-F238E27FC236}">
                <a16:creationId xmlns:a16="http://schemas.microsoft.com/office/drawing/2014/main" id="{94F665D0-BEF7-A93C-FE11-9F4C10AD916B}"/>
              </a:ext>
            </a:extLst>
          </p:cNvPr>
          <p:cNvSpPr txBox="1"/>
          <p:nvPr/>
        </p:nvSpPr>
        <p:spPr>
          <a:xfrm>
            <a:off x="914400" y="796659"/>
            <a:ext cx="15392400" cy="1166153"/>
          </a:xfrm>
          <a:prstGeom prst="rect">
            <a:avLst/>
          </a:prstGeom>
        </p:spPr>
        <p:txBody>
          <a:bodyPr wrap="square" lIns="0" tIns="0" rIns="0" bIns="0" rtlCol="0" anchor="t">
            <a:spAutoFit/>
          </a:bodyPr>
          <a:lstStyle/>
          <a:p>
            <a:pPr algn="l">
              <a:lnSpc>
                <a:spcPts val="9958"/>
              </a:lnSpc>
            </a:pPr>
            <a:r>
              <a:rPr lang="en-US" sz="7000" b="1" spc="-517" dirty="0">
                <a:solidFill>
                  <a:srgbClr val="7C5740"/>
                </a:solidFill>
                <a:latin typeface="Arial Bold"/>
                <a:ea typeface="Arial Bold"/>
                <a:cs typeface="Arial Bold"/>
                <a:sym typeface="Arial Bold"/>
              </a:rPr>
              <a:t>High-risk Customer Segments</a:t>
            </a:r>
          </a:p>
        </p:txBody>
      </p:sp>
      <p:pic>
        <p:nvPicPr>
          <p:cNvPr id="3" name="Picture 2">
            <a:extLst>
              <a:ext uri="{FF2B5EF4-FFF2-40B4-BE49-F238E27FC236}">
                <a16:creationId xmlns:a16="http://schemas.microsoft.com/office/drawing/2014/main" id="{3DE6A3AD-F5EA-C73A-9E09-E99E925AE513}"/>
              </a:ext>
            </a:extLst>
          </p:cNvPr>
          <p:cNvPicPr>
            <a:picLocks noChangeAspect="1"/>
          </p:cNvPicPr>
          <p:nvPr/>
        </p:nvPicPr>
        <p:blipFill>
          <a:blip r:embed="rId2"/>
          <a:stretch>
            <a:fillRect/>
          </a:stretch>
        </p:blipFill>
        <p:spPr>
          <a:xfrm>
            <a:off x="914400" y="3162300"/>
            <a:ext cx="9981554" cy="4953000"/>
          </a:xfrm>
          <a:prstGeom prst="rect">
            <a:avLst/>
          </a:prstGeom>
        </p:spPr>
      </p:pic>
      <p:grpSp>
        <p:nvGrpSpPr>
          <p:cNvPr id="4" name="Group 3">
            <a:extLst>
              <a:ext uri="{FF2B5EF4-FFF2-40B4-BE49-F238E27FC236}">
                <a16:creationId xmlns:a16="http://schemas.microsoft.com/office/drawing/2014/main" id="{D128DA66-CFD8-A348-5C55-125B31B4B1CF}"/>
              </a:ext>
            </a:extLst>
          </p:cNvPr>
          <p:cNvGrpSpPr/>
          <p:nvPr/>
        </p:nvGrpSpPr>
        <p:grpSpPr>
          <a:xfrm>
            <a:off x="11353800" y="3467100"/>
            <a:ext cx="6673570" cy="4038600"/>
            <a:chOff x="6628589" y="1561120"/>
            <a:chExt cx="5244733" cy="1754326"/>
          </a:xfrm>
        </p:grpSpPr>
        <p:sp>
          <p:nvSpPr>
            <p:cNvPr id="5" name="Rectangle 4">
              <a:extLst>
                <a:ext uri="{FF2B5EF4-FFF2-40B4-BE49-F238E27FC236}">
                  <a16:creationId xmlns:a16="http://schemas.microsoft.com/office/drawing/2014/main" id="{D5BBA3E3-E86A-954B-DAF3-19D96F2D043E}"/>
                </a:ext>
              </a:extLst>
            </p:cNvPr>
            <p:cNvSpPr/>
            <p:nvPr/>
          </p:nvSpPr>
          <p:spPr>
            <a:xfrm>
              <a:off x="6628589" y="1561120"/>
              <a:ext cx="5099564" cy="1754326"/>
            </a:xfrm>
            <a:prstGeom prst="rect">
              <a:avLst/>
            </a:prstGeom>
            <a:solidFill>
              <a:srgbClr val="E5DFD2">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TextBox 5">
              <a:extLst>
                <a:ext uri="{FF2B5EF4-FFF2-40B4-BE49-F238E27FC236}">
                  <a16:creationId xmlns:a16="http://schemas.microsoft.com/office/drawing/2014/main" id="{B56A1AAA-EA69-FD16-7686-37C24482DF11}"/>
                </a:ext>
              </a:extLst>
            </p:cNvPr>
            <p:cNvSpPr txBox="1"/>
            <p:nvPr/>
          </p:nvSpPr>
          <p:spPr>
            <a:xfrm>
              <a:off x="6773758" y="1733667"/>
              <a:ext cx="5099564" cy="1350166"/>
            </a:xfrm>
            <a:prstGeom prst="rect">
              <a:avLst/>
            </a:prstGeom>
            <a:noFill/>
          </p:spPr>
          <p:txBody>
            <a:bodyPr wrap="square">
              <a:spAutoFit/>
            </a:bodyPr>
            <a:lstStyle/>
            <a:p>
              <a:pPr>
                <a:lnSpc>
                  <a:spcPct val="150000"/>
                </a:lnSpc>
              </a:pPr>
              <a:r>
                <a:rPr lang="en-US" sz="2400" b="1" dirty="0">
                  <a:solidFill>
                    <a:srgbClr val="753918"/>
                  </a:solidFill>
                  <a:latin typeface="BentonSans Regular" panose="02000503040000020004" pitchFamily="50" charset="0"/>
                </a:rPr>
                <a:t>Customer Segment definition</a:t>
              </a:r>
            </a:p>
            <a:p>
              <a:pPr marL="428625" indent="-428625">
                <a:lnSpc>
                  <a:spcPct val="150000"/>
                </a:lnSpc>
                <a:buFont typeface="Arial" panose="020B0604020202020204" pitchFamily="34" charset="0"/>
                <a:buChar char="•"/>
              </a:pPr>
              <a:r>
                <a:rPr lang="en-US" sz="2400" dirty="0">
                  <a:solidFill>
                    <a:srgbClr val="753918"/>
                  </a:solidFill>
                  <a:latin typeface="BentonSans Regular" panose="02000503040000020004" pitchFamily="50" charset="0"/>
                </a:rPr>
                <a:t>Sex (1 = male;2 = female)</a:t>
              </a:r>
            </a:p>
            <a:p>
              <a:pPr marL="428625" indent="-428625">
                <a:lnSpc>
                  <a:spcPct val="150000"/>
                </a:lnSpc>
                <a:buFont typeface="Arial" panose="020B0604020202020204" pitchFamily="34" charset="0"/>
                <a:buChar char="•"/>
              </a:pPr>
              <a:r>
                <a:rPr lang="en-US" sz="2400" dirty="0">
                  <a:solidFill>
                    <a:srgbClr val="753918"/>
                  </a:solidFill>
                  <a:latin typeface="BentonSans Regular" panose="02000503040000020004" pitchFamily="50" charset="0"/>
                </a:rPr>
                <a:t>Marriage (1 = married; 2 = single; 3 = others)</a:t>
              </a:r>
            </a:p>
            <a:p>
              <a:pPr marL="428625" indent="-428625">
                <a:lnSpc>
                  <a:spcPct val="150000"/>
                </a:lnSpc>
                <a:buFont typeface="Arial" panose="020B0604020202020204" pitchFamily="34" charset="0"/>
                <a:buChar char="•"/>
              </a:pPr>
              <a:r>
                <a:rPr lang="en-US" sz="2400" dirty="0">
                  <a:solidFill>
                    <a:srgbClr val="753918"/>
                  </a:solidFill>
                  <a:latin typeface="BentonSans Regular" panose="02000503040000020004" pitchFamily="50" charset="0"/>
                </a:rPr>
                <a:t>Education (1 = graduate school; 2 = university; 3 = high school; 4 = others).</a:t>
              </a:r>
            </a:p>
          </p:txBody>
        </p:sp>
      </p:grpSp>
      <p:sp>
        <p:nvSpPr>
          <p:cNvPr id="7" name="TextBox 6">
            <a:extLst>
              <a:ext uri="{FF2B5EF4-FFF2-40B4-BE49-F238E27FC236}">
                <a16:creationId xmlns:a16="http://schemas.microsoft.com/office/drawing/2014/main" id="{A415C2FF-26BF-EC31-A7F1-BEB693B1D6C3}"/>
              </a:ext>
            </a:extLst>
          </p:cNvPr>
          <p:cNvSpPr txBox="1"/>
          <p:nvPr/>
        </p:nvSpPr>
        <p:spPr>
          <a:xfrm>
            <a:off x="609601" y="8415177"/>
            <a:ext cx="17068800" cy="923330"/>
          </a:xfrm>
          <a:prstGeom prst="rect">
            <a:avLst/>
          </a:prstGeom>
          <a:noFill/>
        </p:spPr>
        <p:txBody>
          <a:bodyPr wrap="square">
            <a:spAutoFit/>
          </a:bodyPr>
          <a:lstStyle/>
          <a:p>
            <a:pPr algn="ctr"/>
            <a:r>
              <a:rPr lang="en-US" sz="2700" b="1" dirty="0">
                <a:solidFill>
                  <a:srgbClr val="753918"/>
                </a:solidFill>
                <a:latin typeface="BentonSans Regular" panose="02000503040000020004" pitchFamily="50" charset="0"/>
              </a:rPr>
              <a:t>Married</a:t>
            </a:r>
            <a:r>
              <a:rPr lang="en-US" sz="2700" dirty="0">
                <a:solidFill>
                  <a:srgbClr val="753918"/>
                </a:solidFill>
                <a:latin typeface="BentonSans Regular" panose="02000503040000020004" pitchFamily="50" charset="0"/>
              </a:rPr>
              <a:t> </a:t>
            </a:r>
            <a:r>
              <a:rPr lang="en-US" sz="2700" b="1" dirty="0">
                <a:solidFill>
                  <a:srgbClr val="753918"/>
                </a:solidFill>
                <a:latin typeface="BentonSans Regular" panose="02000503040000020004" pitchFamily="50" charset="0"/>
              </a:rPr>
              <a:t>males</a:t>
            </a:r>
            <a:r>
              <a:rPr lang="en-US" sz="2700" dirty="0">
                <a:solidFill>
                  <a:srgbClr val="753918"/>
                </a:solidFill>
                <a:latin typeface="BentonSans Regular" panose="02000503040000020004" pitchFamily="50" charset="0"/>
              </a:rPr>
              <a:t> between 30-34 years old with </a:t>
            </a:r>
            <a:r>
              <a:rPr lang="en-US" sz="2700" b="1" dirty="0">
                <a:solidFill>
                  <a:srgbClr val="753918"/>
                </a:solidFill>
                <a:latin typeface="BentonSans Regular" panose="02000503040000020004" pitchFamily="50" charset="0"/>
              </a:rPr>
              <a:t>high school</a:t>
            </a:r>
            <a:r>
              <a:rPr lang="en-US" sz="2700" dirty="0">
                <a:solidFill>
                  <a:srgbClr val="753918"/>
                </a:solidFill>
                <a:latin typeface="BentonSans Regular" panose="02000503040000020004" pitchFamily="50" charset="0"/>
              </a:rPr>
              <a:t> education have the highest credit card default rate at 34.62%.</a:t>
            </a:r>
          </a:p>
        </p:txBody>
      </p:sp>
    </p:spTree>
    <p:extLst>
      <p:ext uri="{BB962C8B-B14F-4D97-AF65-F5344CB8AC3E}">
        <p14:creationId xmlns:p14="http://schemas.microsoft.com/office/powerpoint/2010/main" val="883110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308</TotalTime>
  <Words>490</Words>
  <Application>Microsoft Office PowerPoint</Application>
  <PresentationFormat>Custom</PresentationFormat>
  <Paragraphs>108</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BentonSans Regular</vt:lpstr>
      <vt:lpstr>Calibri</vt:lpstr>
      <vt:lpstr>Arial</vt:lpstr>
      <vt:lpstr>Arial Bold</vt:lpstr>
      <vt:lpstr>BentonSans Medium</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Cream Modern Portfolio Presentation</dc:title>
  <cp:lastModifiedBy>Josee Rwambara</cp:lastModifiedBy>
  <cp:revision>56</cp:revision>
  <dcterms:created xsi:type="dcterms:W3CDTF">2006-08-16T00:00:00Z</dcterms:created>
  <dcterms:modified xsi:type="dcterms:W3CDTF">2025-09-01T13:01:56Z</dcterms:modified>
  <dc:identifier>DAGwuDoYnyk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c5eb89-a1ec-4cf8-b8d4-f6a23bcf8f72_Enabled">
    <vt:lpwstr>true</vt:lpwstr>
  </property>
  <property fmtid="{D5CDD505-2E9C-101B-9397-08002B2CF9AE}" pid="3" name="MSIP_Label_55c5eb89-a1ec-4cf8-b8d4-f6a23bcf8f72_SetDate">
    <vt:lpwstr>2025-08-21T16:46:49Z</vt:lpwstr>
  </property>
  <property fmtid="{D5CDD505-2E9C-101B-9397-08002B2CF9AE}" pid="4" name="MSIP_Label_55c5eb89-a1ec-4cf8-b8d4-f6a23bcf8f72_Method">
    <vt:lpwstr>Privileged</vt:lpwstr>
  </property>
  <property fmtid="{D5CDD505-2E9C-101B-9397-08002B2CF9AE}" pid="5" name="MSIP_Label_55c5eb89-a1ec-4cf8-b8d4-f6a23bcf8f72_Name">
    <vt:lpwstr>PUBLIC</vt:lpwstr>
  </property>
  <property fmtid="{D5CDD505-2E9C-101B-9397-08002B2CF9AE}" pid="6" name="MSIP_Label_55c5eb89-a1ec-4cf8-b8d4-f6a23bcf8f72_SiteId">
    <vt:lpwstr>968fd953-3deb-4543-8ab9-8b0f19e71ed9</vt:lpwstr>
  </property>
  <property fmtid="{D5CDD505-2E9C-101B-9397-08002B2CF9AE}" pid="7" name="MSIP_Label_55c5eb89-a1ec-4cf8-b8d4-f6a23bcf8f72_ActionId">
    <vt:lpwstr>e17212dc-59fa-442b-abe3-ab1fba8def3f</vt:lpwstr>
  </property>
  <property fmtid="{D5CDD505-2E9C-101B-9397-08002B2CF9AE}" pid="8" name="MSIP_Label_55c5eb89-a1ec-4cf8-b8d4-f6a23bcf8f72_ContentBits">
    <vt:lpwstr>0</vt:lpwstr>
  </property>
  <property fmtid="{D5CDD505-2E9C-101B-9397-08002B2CF9AE}" pid="9" name="MSIP_Label_55c5eb89-a1ec-4cf8-b8d4-f6a23bcf8f72_Tag">
    <vt:lpwstr>10, 0, 1, 1</vt:lpwstr>
  </property>
</Properties>
</file>